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3.xml" ContentType="application/vnd.openxmlformats-officedocument.theme+xml"/>
  <Override PartName="/ppt/slideLayouts/slideLayout17.xml" ContentType="application/vnd.openxmlformats-officedocument.presentationml.slideLayout+xml"/>
  <Override PartName="/ppt/theme/theme14.xml" ContentType="application/vnd.openxmlformats-officedocument.theme+xml"/>
  <Override PartName="/ppt/slideLayouts/slideLayout18.xml" ContentType="application/vnd.openxmlformats-officedocument.presentationml.slideLayout+xml"/>
  <Override PartName="/ppt/theme/theme15.xml" ContentType="application/vnd.openxmlformats-officedocument.theme+xml"/>
  <Override PartName="/ppt/slideLayouts/slideLayout19.xml" ContentType="application/vnd.openxmlformats-officedocument.presentationml.slideLayout+xml"/>
  <Override PartName="/ppt/theme/theme1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7.xml" ContentType="application/vnd.openxmlformats-officedocument.theme+xml"/>
  <Override PartName="/ppt/slideLayouts/slideLayout22.xml" ContentType="application/vnd.openxmlformats-officedocument.presentationml.slideLayout+xml"/>
  <Override PartName="/ppt/theme/theme18.xml" ContentType="application/vnd.openxmlformats-officedocument.theme+xml"/>
  <Override PartName="/ppt/slideLayouts/slideLayout23.xml" ContentType="application/vnd.openxmlformats-officedocument.presentationml.slideLayout+xml"/>
  <Override PartName="/ppt/theme/theme19.xml" ContentType="application/vnd.openxmlformats-officedocument.theme+xml"/>
  <Override PartName="/ppt/slideLayouts/slideLayout24.xml" ContentType="application/vnd.openxmlformats-officedocument.presentationml.slideLayout+xml"/>
  <Override PartName="/ppt/theme/theme20.xml" ContentType="application/vnd.openxmlformats-officedocument.theme+xml"/>
  <Override PartName="/ppt/slideLayouts/slideLayout25.xml" ContentType="application/vnd.openxmlformats-officedocument.presentationml.slideLayout+xml"/>
  <Override PartName="/ppt/theme/theme21.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2.xml" ContentType="application/vnd.openxmlformats-officedocument.theme+xml"/>
  <Override PartName="/ppt/slideLayouts/slideLayout28.xml" ContentType="application/vnd.openxmlformats-officedocument.presentationml.slideLayout+xml"/>
  <Override PartName="/ppt/theme/theme23.xml" ContentType="application/vnd.openxmlformats-officedocument.theme+xml"/>
  <Override PartName="/ppt/slideLayouts/slideLayout29.xml" ContentType="application/vnd.openxmlformats-officedocument.presentationml.slideLayout+xml"/>
  <Override PartName="/ppt/theme/theme24.xml" ContentType="application/vnd.openxmlformats-officedocument.theme+xml"/>
  <Override PartName="/ppt/slideLayouts/slideLayout30.xml" ContentType="application/vnd.openxmlformats-officedocument.presentationml.slideLayout+xml"/>
  <Override PartName="/ppt/theme/theme2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7.xml" ContentType="application/vnd.openxmlformats-officedocument.theme+xml"/>
  <Override PartName="/ppt/slideLayouts/slideLayout35.xml" ContentType="application/vnd.openxmlformats-officedocument.presentationml.slideLayout+xml"/>
  <Override PartName="/ppt/theme/theme2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slideLayouts/slideLayout38.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02" r:id="rId1"/>
    <p:sldMasterId id="2147484695" r:id="rId2"/>
    <p:sldMasterId id="2147484703" r:id="rId3"/>
    <p:sldMasterId id="2147484719" r:id="rId4"/>
    <p:sldMasterId id="2147484723" r:id="rId5"/>
    <p:sldMasterId id="2147484758" r:id="rId6"/>
    <p:sldMasterId id="2147484760" r:id="rId7"/>
    <p:sldMasterId id="2147484762" r:id="rId8"/>
    <p:sldMasterId id="2147484766" r:id="rId9"/>
    <p:sldMasterId id="2147484949" r:id="rId10"/>
    <p:sldMasterId id="2147485024" r:id="rId11"/>
    <p:sldMasterId id="2147485042" r:id="rId12"/>
    <p:sldMasterId id="2147485044" r:id="rId13"/>
    <p:sldMasterId id="2147485057" r:id="rId14"/>
    <p:sldMasterId id="2147485060" r:id="rId15"/>
    <p:sldMasterId id="2147485067" r:id="rId16"/>
    <p:sldMasterId id="2147485086" r:id="rId17"/>
    <p:sldMasterId id="2147485204" r:id="rId18"/>
    <p:sldMasterId id="2147485208" r:id="rId19"/>
    <p:sldMasterId id="2147485210" r:id="rId20"/>
    <p:sldMasterId id="2147485212" r:id="rId21"/>
    <p:sldMasterId id="2147485216" r:id="rId22"/>
    <p:sldMasterId id="2147485223" r:id="rId23"/>
    <p:sldMasterId id="2147485255" r:id="rId24"/>
    <p:sldMasterId id="2147485257" r:id="rId25"/>
    <p:sldMasterId id="2147485259" r:id="rId26"/>
    <p:sldMasterId id="2147485261" r:id="rId27"/>
    <p:sldMasterId id="2147485263" r:id="rId28"/>
    <p:sldMasterId id="2147485267" r:id="rId29"/>
    <p:sldMasterId id="2147485272" r:id="rId30"/>
    <p:sldMasterId id="2147485277" r:id="rId31"/>
  </p:sldMasterIdLst>
  <p:notesMasterIdLst>
    <p:notesMasterId r:id="rId109"/>
  </p:notesMasterIdLst>
  <p:sldIdLst>
    <p:sldId id="428" r:id="rId32"/>
    <p:sldId id="883" r:id="rId33"/>
    <p:sldId id="267" r:id="rId34"/>
    <p:sldId id="271" r:id="rId35"/>
    <p:sldId id="528" r:id="rId36"/>
    <p:sldId id="1237" r:id="rId37"/>
    <p:sldId id="529" r:id="rId38"/>
    <p:sldId id="1675" r:id="rId39"/>
    <p:sldId id="266" r:id="rId40"/>
    <p:sldId id="1677" r:id="rId41"/>
    <p:sldId id="1676" r:id="rId42"/>
    <p:sldId id="272" r:id="rId43"/>
    <p:sldId id="895" r:id="rId44"/>
    <p:sldId id="984" r:id="rId45"/>
    <p:sldId id="531" r:id="rId46"/>
    <p:sldId id="261" r:id="rId47"/>
    <p:sldId id="1194" r:id="rId48"/>
    <p:sldId id="1143" r:id="rId49"/>
    <p:sldId id="1463" r:id="rId50"/>
    <p:sldId id="1150" r:id="rId51"/>
    <p:sldId id="1151" r:id="rId52"/>
    <p:sldId id="270" r:id="rId53"/>
    <p:sldId id="1681" r:id="rId54"/>
    <p:sldId id="273" r:id="rId55"/>
    <p:sldId id="269" r:id="rId56"/>
    <p:sldId id="1672" r:id="rId57"/>
    <p:sldId id="1673" r:id="rId58"/>
    <p:sldId id="639" r:id="rId59"/>
    <p:sldId id="986" r:id="rId60"/>
    <p:sldId id="459" r:id="rId61"/>
    <p:sldId id="1219" r:id="rId62"/>
    <p:sldId id="834" r:id="rId63"/>
    <p:sldId id="1263" r:id="rId64"/>
    <p:sldId id="1232" r:id="rId65"/>
    <p:sldId id="1226" r:id="rId66"/>
    <p:sldId id="1227" r:id="rId67"/>
    <p:sldId id="1228" r:id="rId68"/>
    <p:sldId id="1680" r:id="rId69"/>
    <p:sldId id="896" r:id="rId70"/>
    <p:sldId id="1233" r:id="rId71"/>
    <p:sldId id="1590" r:id="rId72"/>
    <p:sldId id="264" r:id="rId73"/>
    <p:sldId id="259" r:id="rId74"/>
    <p:sldId id="1467" r:id="rId75"/>
    <p:sldId id="1468" r:id="rId76"/>
    <p:sldId id="1096" r:id="rId77"/>
    <p:sldId id="1431" r:id="rId78"/>
    <p:sldId id="917" r:id="rId79"/>
    <p:sldId id="512" r:id="rId80"/>
    <p:sldId id="924" r:id="rId81"/>
    <p:sldId id="925" r:id="rId82"/>
    <p:sldId id="926" r:id="rId83"/>
    <p:sldId id="1192" r:id="rId84"/>
    <p:sldId id="1181" r:id="rId85"/>
    <p:sldId id="1234" r:id="rId86"/>
    <p:sldId id="936" r:id="rId87"/>
    <p:sldId id="939" r:id="rId88"/>
    <p:sldId id="941" r:id="rId89"/>
    <p:sldId id="1473" r:id="rId90"/>
    <p:sldId id="1474" r:id="rId91"/>
    <p:sldId id="1222" r:id="rId92"/>
    <p:sldId id="1476" r:id="rId93"/>
    <p:sldId id="256" r:id="rId94"/>
    <p:sldId id="1679" r:id="rId95"/>
    <p:sldId id="1674" r:id="rId96"/>
    <p:sldId id="1595" r:id="rId97"/>
    <p:sldId id="1596" r:id="rId98"/>
    <p:sldId id="1606" r:id="rId99"/>
    <p:sldId id="1607" r:id="rId100"/>
    <p:sldId id="1624" r:id="rId101"/>
    <p:sldId id="1625" r:id="rId102"/>
    <p:sldId id="1671" r:id="rId103"/>
    <p:sldId id="1666" r:id="rId104"/>
    <p:sldId id="1667" r:id="rId105"/>
    <p:sldId id="1668" r:id="rId106"/>
    <p:sldId id="1669" r:id="rId107"/>
    <p:sldId id="1670" r:id="rId108"/>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99FFCC"/>
    <a:srgbClr val="FFFF00"/>
    <a:srgbClr val="660066"/>
    <a:srgbClr val="FFFFFF"/>
    <a:srgbClr val="CC0000"/>
    <a:srgbClr val="008000"/>
    <a:srgbClr val="FF6600"/>
    <a:srgbClr val="FF33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038" autoAdjust="0"/>
  </p:normalViewPr>
  <p:slideViewPr>
    <p:cSldViewPr>
      <p:cViewPr>
        <p:scale>
          <a:sx n="50" d="100"/>
          <a:sy n="50" d="100"/>
        </p:scale>
        <p:origin x="1932" y="3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2466"/>
    </p:cViewPr>
  </p:sorter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84" Type="http://schemas.openxmlformats.org/officeDocument/2006/relationships/slide" Target="slides/slide53.xml"/><Relationship Id="rId89" Type="http://schemas.openxmlformats.org/officeDocument/2006/relationships/slide" Target="slides/slide58.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slide" Target="slides/slide7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74" Type="http://schemas.openxmlformats.org/officeDocument/2006/relationships/slide" Target="slides/slide43.xml"/><Relationship Id="rId79" Type="http://schemas.openxmlformats.org/officeDocument/2006/relationships/slide" Target="slides/slide48.xml"/><Relationship Id="rId87" Type="http://schemas.openxmlformats.org/officeDocument/2006/relationships/slide" Target="slides/slide56.xml"/><Relationship Id="rId102" Type="http://schemas.openxmlformats.org/officeDocument/2006/relationships/slide" Target="slides/slide71.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0.xml"/><Relationship Id="rId82" Type="http://schemas.openxmlformats.org/officeDocument/2006/relationships/slide" Target="slides/slide51.xml"/><Relationship Id="rId90" Type="http://schemas.openxmlformats.org/officeDocument/2006/relationships/slide" Target="slides/slide59.xml"/><Relationship Id="rId95" Type="http://schemas.openxmlformats.org/officeDocument/2006/relationships/slide" Target="slides/slide6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100" Type="http://schemas.openxmlformats.org/officeDocument/2006/relationships/slide" Target="slides/slide69.xml"/><Relationship Id="rId105" Type="http://schemas.openxmlformats.org/officeDocument/2006/relationships/slide" Target="slides/slide74.xml"/><Relationship Id="rId113"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slide" Target="slides/slide49.xml"/><Relationship Id="rId85" Type="http://schemas.openxmlformats.org/officeDocument/2006/relationships/slide" Target="slides/slide54.xml"/><Relationship Id="rId93" Type="http://schemas.openxmlformats.org/officeDocument/2006/relationships/slide" Target="slides/slide62.xml"/><Relationship Id="rId98"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103" Type="http://schemas.openxmlformats.org/officeDocument/2006/relationships/slide" Target="slides/slide72.xml"/><Relationship Id="rId108" Type="http://schemas.openxmlformats.org/officeDocument/2006/relationships/slide" Target="slides/slide77.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slide" Target="slides/slide57.xml"/><Relationship Id="rId91" Type="http://schemas.openxmlformats.org/officeDocument/2006/relationships/slide" Target="slides/slide60.xml"/><Relationship Id="rId96" Type="http://schemas.openxmlformats.org/officeDocument/2006/relationships/slide" Target="slides/slide6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6" Type="http://schemas.openxmlformats.org/officeDocument/2006/relationships/slide" Target="slides/slide7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94" Type="http://schemas.openxmlformats.org/officeDocument/2006/relationships/slide" Target="slides/slide63.xml"/><Relationship Id="rId99" Type="http://schemas.openxmlformats.org/officeDocument/2006/relationships/slide" Target="slides/slide68.xml"/><Relationship Id="rId101" Type="http://schemas.openxmlformats.org/officeDocument/2006/relationships/slide" Target="slides/slide7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109" Type="http://schemas.openxmlformats.org/officeDocument/2006/relationships/notesMaster" Target="notesMasters/notesMaster1.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97" Type="http://schemas.openxmlformats.org/officeDocument/2006/relationships/slide" Target="slides/slide66.xml"/><Relationship Id="rId104" Type="http://schemas.openxmlformats.org/officeDocument/2006/relationships/slide" Target="slides/slide73.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30</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39790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21043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39</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4E5B6-7B1B-419C-83FF-C98D360FAA3F}"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14361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46</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1339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4B0974BB-B8E3-4181-AA16-4D3C17A514B2}" type="slidenum">
              <a:rPr lang="en-GB" smtClean="0">
                <a:solidFill>
                  <a:srgbClr val="000000"/>
                </a:solidFill>
                <a:latin typeface="Calibri" pitchFamily="34" charset="0"/>
              </a:rPr>
              <a:pPr/>
              <a:t>47</a:t>
            </a:fld>
            <a:endParaRPr lang="en-GB" dirty="0">
              <a:solidFill>
                <a:srgbClr val="000000"/>
              </a:solidFill>
              <a:latin typeface="Calibri" pitchFamily="34" charset="0"/>
            </a:endParaRPr>
          </a:p>
        </p:txBody>
      </p:sp>
      <p:sp>
        <p:nvSpPr>
          <p:cNvPr id="106499" name="Rectangle 2"/>
          <p:cNvSpPr>
            <a:spLocks noGrp="1" noRot="1" noChangeAspect="1" noChangeArrowheads="1" noTextEdit="1"/>
          </p:cNvSpPr>
          <p:nvPr>
            <p:ph type="sldImg"/>
          </p:nvPr>
        </p:nvSpPr>
        <p:spPr>
          <a:xfrm>
            <a:off x="1150938" y="692150"/>
            <a:ext cx="4556125" cy="3416300"/>
          </a:xfrm>
          <a:ln/>
        </p:spPr>
      </p:sp>
      <p:sp>
        <p:nvSpPr>
          <p:cNvPr id="106500" name="Rectangle 3"/>
          <p:cNvSpPr>
            <a:spLocks noGrp="1" noChangeArrowheads="1"/>
          </p:cNvSpPr>
          <p:nvPr>
            <p:ph type="body" idx="1"/>
          </p:nvPr>
        </p:nvSpPr>
        <p:spPr>
          <a:xfrm>
            <a:off x="914400" y="4343400"/>
            <a:ext cx="5029200" cy="4114800"/>
          </a:xfrm>
          <a:noFill/>
          <a:ln/>
        </p:spPr>
        <p:txBody>
          <a:bodyPr/>
          <a:lstStyle/>
          <a:p>
            <a:pPr eaLnBrk="1" hangingPunct="1"/>
            <a:endParaRPr lang="en-US" dirty="0">
              <a:latin typeface="Calibri" pitchFamily="34" charset="0"/>
            </a:endParaRPr>
          </a:p>
        </p:txBody>
      </p:sp>
    </p:spTree>
    <p:extLst>
      <p:ext uri="{BB962C8B-B14F-4D97-AF65-F5344CB8AC3E}">
        <p14:creationId xmlns:p14="http://schemas.microsoft.com/office/powerpoint/2010/main" val="2986883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09D733-715F-4CF3-A6C6-34EABCE89F3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67" name="Rectangle 2"/>
          <p:cNvSpPr>
            <a:spLocks noGrp="1" noRot="1" noChangeAspect="1" noChangeArrowheads="1" noTextEdit="1"/>
          </p:cNvSpPr>
          <p:nvPr>
            <p:ph type="sldImg"/>
          </p:nvPr>
        </p:nvSpPr>
        <p:spPr>
          <a:xfrm>
            <a:off x="1150938" y="692150"/>
            <a:ext cx="4556125" cy="3416300"/>
          </a:xfrm>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22872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90576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20804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05B441-2BD2-44DC-8A10-0E4A4408FD7E}"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406105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9F89A7-5327-4499-9021-86204D377D94}"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983368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7918A6-274E-49C2-AE12-872A22CD574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63969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880E15-F66C-43B7-9D4D-E4E4BE3FC13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938327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CC4565-EC8B-468B-9078-897913D08FFB}"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667778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81442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5246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88881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29734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351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5</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543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0C95F2-0D8D-4B98-8C69-7F85BD686F2C}"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451359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28745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9905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58824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50996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83404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7</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3131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13</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85651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8988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a:p>
        </p:txBody>
      </p:sp>
      <p:sp>
        <p:nvSpPr>
          <p:cNvPr id="8196" name="Slide Number Placeholder 3"/>
          <p:cNvSpPr>
            <a:spLocks noGrp="1"/>
          </p:cNvSpPr>
          <p:nvPr>
            <p:ph type="sldNum" sz="quarter" idx="5"/>
          </p:nvPr>
        </p:nvSpPr>
        <p:spPr>
          <a:noFill/>
        </p:spPr>
        <p:txBody>
          <a:bodyPr/>
          <a:lstStyle/>
          <a:p>
            <a:fld id="{E2FC9B06-4C6D-4C31-8E0A-AD03AAFA56D5}" type="slidenum">
              <a:rPr lang="en-GB" smtClean="0"/>
              <a:pPr/>
              <a:t>28</a:t>
            </a:fld>
            <a:endParaRPr lang="en-GB"/>
          </a:p>
        </p:txBody>
      </p:sp>
    </p:spTree>
    <p:extLst>
      <p:ext uri="{BB962C8B-B14F-4D97-AF65-F5344CB8AC3E}">
        <p14:creationId xmlns:p14="http://schemas.microsoft.com/office/powerpoint/2010/main" val="2518787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456385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0625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2BFDB6-5EB2-4EAD-B635-5741753271E7}" type="datetime2">
              <a:rPr kumimoji="0" lang="en-GB" sz="18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Wednesday, 08 May 2019</a:t>
            </a:fld>
            <a:endParaRPr kumimoji="0" lang="en-GB" sz="18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F7E5A3-CF98-4D9F-9B34-F4AE9FD14BF6}" type="slidenum">
              <a:rPr kumimoji="0" lang="en-GB" sz="18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2675437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5/8/2019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169364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1820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1348077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43D06FE-CF0F-4DFD-8581-12B13FB433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08/05/2019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6D532-4ADA-440E-877B-02062E7AF36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6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5/8/2019</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977019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540376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645406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897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4071175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15D6DB75-0499-49DE-A5F6-2F76A0DD07EC}" type="datetime2">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Wednesday, 08 May 2019</a:t>
            </a:fld>
            <a:endParaRPr kumimoji="0" lang="en-GB" sz="24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5AD808E0-68C8-4DE2-8472-D3274C1776DA}" type="slidenum">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GB" sz="2400" b="0" i="0" u="none" strike="noStrike" kern="1200" cap="none" spc="0" normalizeH="0" baseline="0" noProof="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2250902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612651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08/05/2019</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26135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C5E112A-5C9E-4342-9B59-91E28FBAC56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08/05/2019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0DDD7F-40BB-4F23-AFB9-1998A9E853F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74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8F5B881-D2CE-4503-89B4-2CDA1A64AE5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08/05/2019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E8A156-5663-47DF-B34D-BAEF2E2B721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5853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6923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999151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31DC8AE-B192-402A-B14F-F0E519CCB1CE}" type="datetimeFigureOut">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5/8/2019</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EBAEE5-C1FE-4140-965B-64058E2C0C83}" type="slidenum">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126812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DEE98E-EEF4-426E-B6D9-27F31B19545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08/05/2019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326C9C-0984-4692-94B9-C42C36E0D40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242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DEE98E-EEF4-426E-B6D9-27F31B19545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08/05/2019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326C9C-0984-4692-94B9-C42C36E0D40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86827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5/8/2019</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50194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Wednesday, 08 May 2019</a:t>
            </a:fld>
            <a:endParaRPr lang="en-GB" sz="1800" dirty="0">
              <a:solidFill>
                <a:srgbClr val="FFFF66"/>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EE98E-EEF4-426E-B6D9-27F31B195454}"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26C9C-0984-4692-94B9-C42C36E0D40A}" type="slidenum">
              <a:rPr lang="en-GB" smtClean="0"/>
              <a:t>‹#›</a:t>
            </a:fld>
            <a:endParaRPr lang="en-GB"/>
          </a:p>
        </p:txBody>
      </p:sp>
    </p:spTree>
    <p:extLst>
      <p:ext uri="{BB962C8B-B14F-4D97-AF65-F5344CB8AC3E}">
        <p14:creationId xmlns:p14="http://schemas.microsoft.com/office/powerpoint/2010/main" val="305993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xml"/><Relationship Id="rId1" Type="http://schemas.openxmlformats.org/officeDocument/2006/relationships/slideLayout" Target="../slideLayouts/slideLayout1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xml"/><Relationship Id="rId1" Type="http://schemas.openxmlformats.org/officeDocument/2006/relationships/slideLayout" Target="../slideLayouts/slideLayout1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hyperlink" Target="00%20main%20menu.ppt" TargetMode="Externa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xml"/><Relationship Id="rId1" Type="http://schemas.openxmlformats.org/officeDocument/2006/relationships/slideLayout" Target="../slideLayouts/slideLayout1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xml"/><Relationship Id="rId1" Type="http://schemas.openxmlformats.org/officeDocument/2006/relationships/slideLayout" Target="../slideLayouts/slideLayout18.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9.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xml"/><Relationship Id="rId1" Type="http://schemas.openxmlformats.org/officeDocument/2006/relationships/slideLayout" Target="../slideLayouts/slideLayout22.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4.xml"/></Relationships>
</file>

<file path=ppt/slideMasters/_rels/slideMaster2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1.xml"/><Relationship Id="rId1" Type="http://schemas.openxmlformats.org/officeDocument/2006/relationships/slideLayout" Target="../slideLayouts/slideLayout25.xml"/></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2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3.xml"/><Relationship Id="rId1" Type="http://schemas.openxmlformats.org/officeDocument/2006/relationships/slideLayout" Target="../slideLayouts/slideLayout2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4.xml"/><Relationship Id="rId1" Type="http://schemas.openxmlformats.org/officeDocument/2006/relationships/slideLayout" Target="../slideLayouts/slideLayout2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0.xml"/></Relationships>
</file>

<file path=ppt/slideMasters/_rels/slideMaster26.xml.rels><?xml version="1.0" encoding="UTF-8" standalone="yes"?>
<Relationships xmlns="http://schemas.openxmlformats.org/package/2006/relationships"><Relationship Id="rId3" Type="http://schemas.openxmlformats.org/officeDocument/2006/relationships/theme" Target="../theme/theme26.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27.xml.rels><?xml version="1.0" encoding="UTF-8" standalone="yes"?>
<Relationships xmlns="http://schemas.openxmlformats.org/package/2006/relationships"><Relationship Id="rId3" Type="http://schemas.openxmlformats.org/officeDocument/2006/relationships/theme" Target="../theme/theme27.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5.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2.xml"/></Relationships>
</file>

<file path=ppt/slideMasters/_rels/slideMaster30.xml.rels><?xml version="1.0" encoding="UTF-8" standalone="yes"?>
<Relationships xmlns="http://schemas.openxmlformats.org/package/2006/relationships"><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xml"/><Relationship Id="rId1" Type="http://schemas.openxmlformats.org/officeDocument/2006/relationships/slideLayout" Target="../slideLayouts/slideLayout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xml"/><Relationship Id="rId1" Type="http://schemas.openxmlformats.org/officeDocument/2006/relationships/slideLayout" Target="../slideLayouts/slideLayout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18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145" r:id="rId2"/>
    <p:sldLayoutId id="2147485203"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520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5/8/2019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sldLayoutIdLst>
    <p:sldLayoutId id="2147485186" r:id="rId1"/>
    <p:sldLayoutId id="2147485188"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dirty="0">
                <a:solidFill>
                  <a:srgbClr val="000000"/>
                </a:solidFill>
              </a:rPr>
              <a:t>Leeds Metropolitan University</a:t>
            </a:r>
          </a:p>
          <a:p>
            <a:pPr>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Tree>
    <p:extLst>
      <p:ext uri="{BB962C8B-B14F-4D97-AF65-F5344CB8AC3E}">
        <p14:creationId xmlns:p14="http://schemas.microsoft.com/office/powerpoint/2010/main" val="2501503557"/>
      </p:ext>
    </p:extLst>
  </p:cSld>
  <p:clrMap bg1="lt1" tx1="dk1" bg2="lt2" tx2="dk2" accent1="accent1" accent2="accent2" accent3="accent3" accent4="accent4" accent5="accent5" accent6="accent6" hlink="hlink" folHlink="folHlink"/>
  <p:sldLayoutIdLst>
    <p:sldLayoutId id="214748520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06FE-CF0F-4DFD-8581-12B13FB433FF}" type="datetimeFigureOut">
              <a:rPr lang="en-GB" smtClean="0"/>
              <a:t>08/05/2019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6D532-4ADA-440E-877B-02062E7AF366}" type="slidenum">
              <a:rPr lang="en-GB" smtClean="0"/>
              <a:t>‹#›</a:t>
            </a:fld>
            <a:endParaRPr lang="en-GB"/>
          </a:p>
        </p:txBody>
      </p:sp>
    </p:spTree>
    <p:extLst>
      <p:ext uri="{BB962C8B-B14F-4D97-AF65-F5344CB8AC3E}">
        <p14:creationId xmlns:p14="http://schemas.microsoft.com/office/powerpoint/2010/main" val="3369811414"/>
      </p:ext>
    </p:extLst>
  </p:cSld>
  <p:clrMap bg1="lt1" tx1="dk1" bg2="lt2" tx2="dk2" accent1="accent1" accent2="accent2" accent3="accent3" accent4="accent4" accent5="accent5" accent6="accent6" hlink="hlink" folHlink="folHlink"/>
  <p:sldLayoutIdLst>
    <p:sldLayoutId id="21474852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D8BD707-D9CF-40AE-B4C6-C98DA3205C09}" type="datetimeFigureOut">
              <a:rPr lang="en-US" b="0" smtClean="0">
                <a:solidFill>
                  <a:prstClr val="white">
                    <a:tint val="75000"/>
                  </a:prstClr>
                </a:solidFill>
                <a:latin typeface="Calibri"/>
              </a:rPr>
              <a:pPr eaLnBrk="1" fontAlgn="auto" hangingPunct="1">
                <a:spcBef>
                  <a:spcPts val="0"/>
                </a:spcBef>
                <a:spcAft>
                  <a:spcPts val="0"/>
                </a:spcAft>
              </a:pPr>
              <a:t>5/8/2019</a:t>
            </a:fld>
            <a:endParaRPr lang="en-US" b="0">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6F15528-21DE-4FAA-801E-634DDDAF4B2B}" type="slidenum">
              <a:rPr lang="en-US" b="0" smtClean="0">
                <a:solidFill>
                  <a:prstClr val="white">
                    <a:tint val="75000"/>
                  </a:prstClr>
                </a:solidFill>
                <a:latin typeface="Calibri"/>
              </a:rPr>
              <a:pPr eaLnBrk="1" fontAlgn="auto" hangingPunct="1">
                <a:spcBef>
                  <a:spcPts val="0"/>
                </a:spcBef>
                <a:spcAft>
                  <a:spcPts val="0"/>
                </a:spcAft>
              </a:pPr>
              <a:t>‹#›</a:t>
            </a:fld>
            <a:endParaRPr lang="en-US" b="0">
              <a:solidFill>
                <a:prstClr val="white">
                  <a:tint val="75000"/>
                </a:prstClr>
              </a:solidFill>
              <a:latin typeface="Calibri"/>
            </a:endParaRPr>
          </a:p>
        </p:txBody>
      </p:sp>
    </p:spTree>
    <p:extLst>
      <p:ext uri="{BB962C8B-B14F-4D97-AF65-F5344CB8AC3E}">
        <p14:creationId xmlns:p14="http://schemas.microsoft.com/office/powerpoint/2010/main" val="3381705223"/>
      </p:ext>
    </p:extLst>
  </p:cSld>
  <p:clrMap bg1="dk1" tx1="lt1" bg2="dk2" tx2="lt2" accent1="accent1" accent2="accent2" accent3="accent3" accent4="accent4" accent5="accent5" accent6="accent6" hlink="hlink" folHlink="folHlink"/>
  <p:sldLayoutIdLst>
    <p:sldLayoutId id="214748521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105814755"/>
      </p:ext>
    </p:extLst>
  </p:cSld>
  <p:clrMap bg1="lt1" tx1="dk1" bg2="lt2" tx2="dk2" accent1="accent1" accent2="accent2" accent3="accent3" accent4="accent4" accent5="accent5" accent6="accent6" hlink="hlink" folHlink="folHlink"/>
  <p:sldLayoutIdLst>
    <p:sldLayoutId id="214748521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4149922609"/>
      </p:ext>
    </p:extLst>
  </p:cSld>
  <p:clrMap bg1="lt1" tx1="dk1" bg2="lt2" tx2="dk2" accent1="accent1" accent2="accent2" accent3="accent3" accent4="accent4" accent5="accent5" accent6="accent6" hlink="hlink" folHlink="folHlink"/>
  <p:sldLayoutIdLst>
    <p:sldLayoutId id="2147485217" r:id="rId1"/>
    <p:sldLayoutId id="2147485218"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34993128"/>
      </p:ext>
    </p:extLst>
  </p:cSld>
  <p:clrMap bg1="lt1" tx1="dk1" bg2="lt2" tx2="dk2" accent1="accent1" accent2="accent2" accent3="accent3" accent4="accent4" accent5="accent5" accent6="accent6" hlink="hlink" folHlink="folHlink"/>
  <p:sldLayoutIdLst>
    <p:sldLayoutId id="214748522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067021434"/>
      </p:ext>
    </p:extLst>
  </p:cSld>
  <p:clrMap bg1="dk1" tx1="lt1" bg2="dk2" tx2="lt2" accent1="accent1" accent2="accent2" accent3="accent3" accent4="accent4" accent5="accent5" accent6="accent6" hlink="hlink" folHlink="folHlink"/>
  <p:sldLayoutIdLst>
    <p:sldLayoutId id="214748525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08/05/2019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596152208"/>
      </p:ext>
    </p:extLst>
  </p:cSld>
  <p:clrMap bg1="lt1" tx1="dk1" bg2="lt2" tx2="dk2" accent1="accent1" accent2="accent2" accent3="accent3" accent4="accent4" accent5="accent5" accent6="accent6" hlink="hlink" folHlink="folHlink"/>
  <p:sldLayoutIdLst>
    <p:sldLayoutId id="2147485258"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E112A-5C9E-4342-9B59-91E28FBAC56D}" type="datetimeFigureOut">
              <a:rPr lang="en-GB" smtClean="0"/>
              <a:t>08/05/2019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DDD7F-40BB-4F23-AFB9-1998A9E853FC}" type="slidenum">
              <a:rPr lang="en-GB" smtClean="0"/>
              <a:t>‹#›</a:t>
            </a:fld>
            <a:endParaRPr lang="en-GB"/>
          </a:p>
        </p:txBody>
      </p:sp>
    </p:spTree>
    <p:extLst>
      <p:ext uri="{BB962C8B-B14F-4D97-AF65-F5344CB8AC3E}">
        <p14:creationId xmlns:p14="http://schemas.microsoft.com/office/powerpoint/2010/main" val="748223583"/>
      </p:ext>
    </p:extLst>
  </p:cSld>
  <p:clrMap bg1="lt1" tx1="dk1" bg2="lt2" tx2="dk2" accent1="accent1" accent2="accent2" accent3="accent3" accent4="accent4" accent5="accent5" accent6="accent6" hlink="hlink" folHlink="folHlink"/>
  <p:sldLayoutIdLst>
    <p:sldLayoutId id="2147485260" r:id="rId1"/>
    <p:sldLayoutId id="214748527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45034339"/>
      </p:ext>
    </p:extLst>
  </p:cSld>
  <p:clrMap bg1="lt1" tx1="dk1" bg2="lt2" tx2="dk2" accent1="accent1" accent2="accent2" accent3="accent3" accent4="accent4" accent5="accent5" accent6="accent6" hlink="hlink" folHlink="folHlink"/>
  <p:sldLayoutIdLst>
    <p:sldLayoutId id="2147485262" r:id="rId1"/>
    <p:sldLayoutId id="214748527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5/8/2019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0718382"/>
      </p:ext>
    </p:extLst>
  </p:cSld>
  <p:clrMap bg1="lt1" tx1="dk1" bg2="lt2" tx2="dk2" accent1="accent1" accent2="accent2" accent3="accent3" accent4="accent4" accent5="accent5" accent6="accent6" hlink="hlink" folHlink="folHlink"/>
  <p:sldLayoutIdLst>
    <p:sldLayoutId id="21474852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EE98E-EEF4-426E-B6D9-27F31B195454}" type="datetimeFigureOut">
              <a:rPr lang="en-GB" smtClean="0"/>
              <a:t>08/05/2019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26C9C-0984-4692-94B9-C42C36E0D40A}" type="slidenum">
              <a:rPr lang="en-GB" smtClean="0"/>
              <a:t>‹#›</a:t>
            </a:fld>
            <a:endParaRPr lang="en-GB"/>
          </a:p>
        </p:txBody>
      </p:sp>
    </p:spTree>
    <p:extLst>
      <p:ext uri="{BB962C8B-B14F-4D97-AF65-F5344CB8AC3E}">
        <p14:creationId xmlns:p14="http://schemas.microsoft.com/office/powerpoint/2010/main" val="2957676623"/>
      </p:ext>
    </p:extLst>
  </p:cSld>
  <p:clrMap bg1="lt1" tx1="dk1" bg2="lt2" tx2="dk2" accent1="accent1" accent2="accent2" accent3="accent3" accent4="accent4" accent5="accent5" accent6="accent6" hlink="hlink" folHlink="folHlink"/>
  <p:sldLayoutIdLst>
    <p:sldLayoutId id="2147485268" r:id="rId1"/>
    <p:sldLayoutId id="21474852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5/8/2019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141706918"/>
      </p:ext>
    </p:extLst>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5/8/2019</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54194585"/>
      </p:ext>
    </p:extLst>
  </p:cSld>
  <p:clrMap bg1="dk1" tx1="lt1" bg2="dk2" tx2="lt2" accent1="accent1" accent2="accent2" accent3="accent3" accent4="accent4" accent5="accent5" accent6="accent6" hlink="hlink" folHlink="folHlink"/>
  <p:sldLayoutIdLst>
    <p:sldLayoutId id="214748527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2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4" cstate="email">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 id="2147485274" r:id="rId2"/>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phil-race.co.uk/2014/12/making-small-group-teaching-work/"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2.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7/05/lectures-and-learn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12.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cs.cmu.edu/~rgs/alice26a.gif" TargetMode="Externa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hyperlink" Target="http://www.coursera.org/lecture/university-teaching/interview-with-prof-royce-sadler-on-understanding-standards-TD6pE"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hyperlink" Target="https://doi.org/10.1080/02602938.2018.1463354" TargetMode="External"/><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32.xml"/><Relationship Id="rId1" Type="http://schemas.openxmlformats.org/officeDocument/2006/relationships/slideLayout" Target="../slideLayouts/slideLayout29.xml"/><Relationship Id="rId5" Type="http://schemas.openxmlformats.org/officeDocument/2006/relationships/image" Target="../media/image4.png"/><Relationship Id="rId4" Type="http://schemas.openxmlformats.org/officeDocument/2006/relationships/image" Target="../media/image26.jpeg"/></Relationships>
</file>

<file path=ppt/slides/_rels/slide74.xml.rels><?xml version="1.0" encoding="UTF-8" standalone="yes"?>
<Relationships xmlns="http://schemas.openxmlformats.org/package/2006/relationships"><Relationship Id="rId3" Type="http://schemas.openxmlformats.org/officeDocument/2006/relationships/hyperlink" Target="https://doi.org/10.1080/02602938.2018.1463354" TargetMode="External"/><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35.xml"/><Relationship Id="rId1" Type="http://schemas.openxmlformats.org/officeDocument/2006/relationships/slideLayout" Target="../slideLayouts/slideLayout30.xml"/><Relationship Id="rId5" Type="http://schemas.openxmlformats.org/officeDocument/2006/relationships/hyperlink" Target="http://www.jisc.ac.uk/whatwedo/programmes/usersandinnovation/soundsgood.aspx" TargetMode="External"/><Relationship Id="rId4" Type="http://schemas.openxmlformats.org/officeDocument/2006/relationships/hyperlink" Target="http://www.pass.brad.ac.uk/"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phil-race.co.uk/archive-of-downloads-from-previous-website/" TargetMode="External"/><Relationship Id="rId2" Type="http://schemas.openxmlformats.org/officeDocument/2006/relationships/notesSlide" Target="../notesSlides/notesSlide36.xml"/><Relationship Id="rId1" Type="http://schemas.openxmlformats.org/officeDocument/2006/relationships/slideLayout" Target="../slideLayouts/slideLayout30.xml"/><Relationship Id="rId4" Type="http://schemas.openxmlformats.org/officeDocument/2006/relationships/hyperlink" Target="https://www.seda.ac.uk/resources/files/publications_214_Educational%20Developments%2018.2.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0980" y="538757"/>
            <a:ext cx="6697400" cy="2736380"/>
          </a:xfrm>
          <a:noFill/>
        </p:spPr>
        <p:txBody>
          <a:bodyPr/>
          <a:lstStyle/>
          <a:p>
            <a:pPr algn="ctr">
              <a:defRPr/>
            </a:pPr>
            <a:r>
              <a:rPr lang="en-GB" sz="6600" dirty="0">
                <a:solidFill>
                  <a:srgbClr val="FF0000"/>
                </a:solidFill>
                <a:latin typeface="AR CARTER" panose="02000000000000000000" pitchFamily="2" charset="0"/>
              </a:rPr>
              <a:t>Enhancing student experience of classroom engagement</a:t>
            </a:r>
            <a:endParaRPr lang="en-GB" sz="28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0" y="4687516"/>
            <a:ext cx="7056980" cy="187219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28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18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4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1800" b="1" dirty="0">
                <a:solidFill>
                  <a:srgbClr val="4F81BD"/>
                </a:solidFill>
                <a:latin typeface="Arial" charset="0"/>
              </a:rPr>
              <a:t>Follow Phil on Twitter:         @RacePhil </a:t>
            </a:r>
            <a:endParaRPr lang="en-GB" sz="18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284618" y="3645030"/>
            <a:ext cx="6589152" cy="954107"/>
          </a:xfrm>
          <a:prstGeom prst="rect">
            <a:avLst/>
          </a:prstGeom>
        </p:spPr>
        <p:txBody>
          <a:bodyPr wrap="square">
            <a:spAutoFit/>
          </a:bodyPr>
          <a:lstStyle/>
          <a:p>
            <a:pPr algn="ctr"/>
            <a:r>
              <a:rPr lang="en-GB" sz="2800" b="1" dirty="0">
                <a:latin typeface="Calibri" panose="020F0502020204030204" pitchFamily="34" charset="0"/>
              </a:rPr>
              <a:t> 8</a:t>
            </a:r>
            <a:r>
              <a:rPr lang="en-GB" sz="2800" b="1" baseline="30000" dirty="0">
                <a:latin typeface="Calibri" panose="020F0502020204030204" pitchFamily="34" charset="0"/>
              </a:rPr>
              <a:t>th</a:t>
            </a:r>
            <a:r>
              <a:rPr lang="en-GB" sz="2800" b="1" dirty="0">
                <a:latin typeface="Calibri" panose="020F0502020204030204" pitchFamily="34" charset="0"/>
              </a:rPr>
              <a:t> May 2019</a:t>
            </a:r>
          </a:p>
          <a:p>
            <a:pPr algn="ctr">
              <a:tabLst>
                <a:tab pos="1427163" algn="l"/>
              </a:tabLst>
            </a:pPr>
            <a:r>
              <a:rPr lang="en-GB" sz="2800" b="1" dirty="0">
                <a:solidFill>
                  <a:srgbClr val="92D050"/>
                </a:solidFill>
                <a:latin typeface="Calibri" panose="020F0502020204030204" pitchFamily="34" charset="0"/>
              </a:rPr>
              <a:t>Kings Inn  College of Law, Dublin</a:t>
            </a:r>
          </a:p>
        </p:txBody>
      </p:sp>
      <p:pic>
        <p:nvPicPr>
          <p:cNvPr id="7" name="Picture 6">
            <a:extLst>
              <a:ext uri="{FF2B5EF4-FFF2-40B4-BE49-F238E27FC236}">
                <a16:creationId xmlns:a16="http://schemas.microsoft.com/office/drawing/2014/main" id="{0D947C26-5A00-4A92-98A2-DACEA2ACA0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7930" y="5733320"/>
            <a:ext cx="608735" cy="334869"/>
          </a:xfrm>
          <a:prstGeom prst="rect">
            <a:avLst/>
          </a:prstGeom>
          <a:solidFill>
            <a:schemeClr val="bg1"/>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ACA2-A42A-4E4E-B20B-68B35FFEAB9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70C0"/>
                </a:solidFill>
              </a:rPr>
              <a:t>The three questions always in each student’s mind…</a:t>
            </a:r>
          </a:p>
        </p:txBody>
      </p:sp>
      <p:sp>
        <p:nvSpPr>
          <p:cNvPr id="4" name="Content Placeholder 3">
            <a:extLst>
              <a:ext uri="{FF2B5EF4-FFF2-40B4-BE49-F238E27FC236}">
                <a16:creationId xmlns:a16="http://schemas.microsoft.com/office/drawing/2014/main" id="{D494C01E-7BA4-44EA-9946-7851259B9103}"/>
              </a:ext>
            </a:extLst>
          </p:cNvPr>
          <p:cNvSpPr txBox="1">
            <a:spLocks noGrp="1"/>
          </p:cNvSpPr>
          <p:nvPr>
            <p:ph idx="1"/>
          </p:nvPr>
        </p:nvSpPr>
        <p:spPr>
          <a:xfrm>
            <a:off x="358775" y="1196975"/>
            <a:ext cx="8605838" cy="4670425"/>
          </a:xfrm>
          <a:prstGeom prst="rect">
            <a:avLst/>
          </a:prstGeom>
          <a:solidFill>
            <a:srgbClr val="CCFFCC"/>
          </a:solidFill>
        </p:spPr>
        <p:txBody>
          <a:bodyPr wrap="square" rtlCol="0">
            <a:noAutofit/>
          </a:bodyPr>
          <a:lstStyle/>
          <a:p>
            <a:pPr eaLnBrk="0" hangingPunct="0">
              <a:buFont typeface="+mj-lt"/>
              <a:buAutoNum type="arabicPeriod"/>
            </a:pPr>
            <a:r>
              <a:rPr lang="en-GB" sz="4000" b="1" dirty="0">
                <a:solidFill>
                  <a:srgbClr val="000000"/>
                </a:solidFill>
              </a:rPr>
              <a:t>What will I be expected to show for this?</a:t>
            </a:r>
          </a:p>
          <a:p>
            <a:pPr eaLnBrk="0" hangingPunct="0">
              <a:buFont typeface="+mj-lt"/>
              <a:buAutoNum type="arabicPeriod"/>
            </a:pPr>
            <a:r>
              <a:rPr lang="en-GB" sz="4000" b="1" dirty="0">
                <a:solidFill>
                  <a:srgbClr val="000000"/>
                </a:solidFill>
              </a:rPr>
              <a:t>What does a good one look like, and a bad one?</a:t>
            </a:r>
          </a:p>
          <a:p>
            <a:pPr eaLnBrk="0" hangingPunct="0">
              <a:buFont typeface="+mj-lt"/>
              <a:buAutoNum type="arabicPeriod"/>
            </a:pPr>
            <a:r>
              <a:rPr lang="en-GB" sz="4000" b="1" dirty="0">
                <a:solidFill>
                  <a:srgbClr val="000000"/>
                </a:solidFill>
              </a:rPr>
              <a:t>Where does this fit into the big picture?</a:t>
            </a:r>
          </a:p>
        </p:txBody>
      </p:sp>
    </p:spTree>
    <p:extLst>
      <p:ext uri="{BB962C8B-B14F-4D97-AF65-F5344CB8AC3E}">
        <p14:creationId xmlns:p14="http://schemas.microsoft.com/office/powerpoint/2010/main" val="308109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70C0"/>
                </a:solidFill>
              </a:rPr>
              <a:t>You will be able to download my main slides</a:t>
            </a:r>
            <a:endParaRPr lang="en-US" sz="3600" b="1" dirty="0">
              <a:solidFill>
                <a:srgbClr val="0070C0"/>
              </a:solidFill>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a:t>
            </a:r>
            <a:r>
              <a:rPr lang="en-GB" dirty="0"/>
              <a:t> tonight </a:t>
            </a:r>
            <a:r>
              <a:rPr lang="en-GB" dirty="0">
                <a:solidFill>
                  <a:srgbClr val="008000"/>
                </a:solidFill>
                <a:latin typeface="Calibri" pitchFamily="34" charset="0"/>
              </a:rPr>
              <a:t>(http://phil-race.co.uk/)</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extLst>
      <p:ext uri="{BB962C8B-B14F-4D97-AF65-F5344CB8AC3E}">
        <p14:creationId xmlns:p14="http://schemas.microsoft.com/office/powerpoint/2010/main" val="10736888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6254F-9402-48D3-BF1E-DE2B1E62D3B0}"/>
              </a:ext>
            </a:extLst>
          </p:cNvPr>
          <p:cNvSpPr>
            <a:spLocks noGrp="1"/>
          </p:cNvSpPr>
          <p:nvPr>
            <p:ph type="title"/>
          </p:nvPr>
        </p:nvSpPr>
        <p:spPr>
          <a:xfrm>
            <a:off x="132734" y="147484"/>
            <a:ext cx="9011265" cy="589935"/>
          </a:xfrm>
          <a:noFill/>
          <a:ln w="9525" algn="ctr">
            <a:noFill/>
            <a:miter lim="800000"/>
            <a:headEnd/>
            <a:tailEnd/>
          </a:ln>
        </p:spPr>
        <p:txBody>
          <a:bodyPr vert="horz" wrap="square" lIns="91440" tIns="45720" rIns="91440" bIns="45720" numCol="1" anchor="ctr" anchorCtr="0" compatLnSpc="1">
            <a:prstTxWarp prst="textNoShape">
              <a:avLst/>
            </a:prstTxWarp>
            <a:normAutofit fontScale="90000"/>
          </a:bodyPr>
          <a:lstStyle/>
          <a:p>
            <a:pPr algn="ctr" fontAlgn="base">
              <a:lnSpc>
                <a:spcPct val="85000"/>
              </a:lnSpc>
              <a:spcAft>
                <a:spcPct val="0"/>
              </a:spcAft>
            </a:pPr>
            <a:r>
              <a:rPr lang="en-GB" sz="3600" b="1" dirty="0">
                <a:solidFill>
                  <a:srgbClr val="0070C0"/>
                </a:solidFill>
                <a:latin typeface="Calibri" panose="020F0502020204030204" pitchFamily="34" charset="0"/>
                <a:cs typeface="Calibri" panose="020F0502020204030204" pitchFamily="34" charset="0"/>
              </a:rPr>
              <a:t>5 reasons for making groupwork work for students</a:t>
            </a:r>
          </a:p>
        </p:txBody>
      </p:sp>
      <p:sp>
        <p:nvSpPr>
          <p:cNvPr id="3" name="Content Placeholder 2">
            <a:extLst>
              <a:ext uri="{FF2B5EF4-FFF2-40B4-BE49-F238E27FC236}">
                <a16:creationId xmlns:a16="http://schemas.microsoft.com/office/drawing/2014/main" id="{A81103AE-F867-4EAD-99E7-A181AC2A3DC6}"/>
              </a:ext>
            </a:extLst>
          </p:cNvPr>
          <p:cNvSpPr>
            <a:spLocks noGrp="1"/>
          </p:cNvSpPr>
          <p:nvPr>
            <p:ph idx="1"/>
          </p:nvPr>
        </p:nvSpPr>
        <p:spPr>
          <a:xfrm>
            <a:off x="132735" y="737420"/>
            <a:ext cx="8863781" cy="5973096"/>
          </a:xfrm>
        </p:spPr>
        <p:txBody>
          <a:bodyPr>
            <a:normAutofit lnSpcReduction="10000"/>
          </a:bodyPr>
          <a:lstStyle/>
          <a:p>
            <a:pPr marL="514350" lvl="0" indent="-514350">
              <a:buFont typeface="+mj-lt"/>
              <a:buAutoNum type="arabicPeriod"/>
            </a:pPr>
            <a:r>
              <a:rPr lang="en-US" b="1" dirty="0"/>
              <a:t>When you ask students several years down the line what was the most productive experiences they had while learning, they will often refer to </a:t>
            </a:r>
            <a:r>
              <a:rPr lang="en-US" b="1" dirty="0">
                <a:solidFill>
                  <a:srgbClr val="7030A0"/>
                </a:solidFill>
              </a:rPr>
              <a:t>group activities</a:t>
            </a:r>
            <a:r>
              <a:rPr lang="en-US" b="1" dirty="0"/>
              <a:t>;</a:t>
            </a:r>
            <a:endParaRPr lang="en-GB" b="1" dirty="0"/>
          </a:p>
          <a:p>
            <a:pPr marL="514350" lvl="0" indent="-514350">
              <a:buFont typeface="+mj-lt"/>
              <a:buAutoNum type="arabicPeriod"/>
            </a:pPr>
            <a:r>
              <a:rPr lang="en-US" b="1" dirty="0"/>
              <a:t>Group work can be helpful in </a:t>
            </a:r>
            <a:r>
              <a:rPr lang="en-US" b="1" dirty="0">
                <a:solidFill>
                  <a:srgbClr val="7030A0"/>
                </a:solidFill>
              </a:rPr>
              <a:t>preventing students feeling isolated</a:t>
            </a:r>
            <a:r>
              <a:rPr lang="en-US" b="1" dirty="0"/>
              <a:t>, which can be the case if much of their study time is solitary;</a:t>
            </a:r>
            <a:endParaRPr lang="en-GB" b="1" dirty="0"/>
          </a:p>
          <a:p>
            <a:pPr marL="514350" lvl="0" indent="-514350">
              <a:buFont typeface="+mj-lt"/>
              <a:buAutoNum type="arabicPeriod"/>
            </a:pPr>
            <a:r>
              <a:rPr lang="en-US" b="1" dirty="0"/>
              <a:t>Group work can provide contexts in which theory learned on courses can be applied to practical contexts, and can help to </a:t>
            </a:r>
            <a:r>
              <a:rPr lang="en-US" b="1" dirty="0">
                <a:solidFill>
                  <a:srgbClr val="7030A0"/>
                </a:solidFill>
              </a:rPr>
              <a:t>bring the learning to life </a:t>
            </a:r>
            <a:r>
              <a:rPr lang="en-US" b="1" dirty="0"/>
              <a:t>for students;</a:t>
            </a:r>
            <a:endParaRPr lang="en-GB" b="1" dirty="0"/>
          </a:p>
          <a:p>
            <a:pPr marL="514350" lvl="0" indent="-514350">
              <a:buFont typeface="+mj-lt"/>
              <a:buAutoNum type="arabicPeriod"/>
            </a:pPr>
            <a:r>
              <a:rPr lang="en-US" b="1" dirty="0"/>
              <a:t>The ability to </a:t>
            </a:r>
            <a:r>
              <a:rPr lang="en-US" b="1" dirty="0">
                <a:solidFill>
                  <a:srgbClr val="7030A0"/>
                </a:solidFill>
              </a:rPr>
              <a:t>manage interpersonal issues </a:t>
            </a:r>
            <a:r>
              <a:rPr lang="en-US" b="1" dirty="0"/>
              <a:t>that often arise within group work are key graduate attributes, required by almost every career or profession;</a:t>
            </a:r>
            <a:endParaRPr lang="en-GB" b="1" dirty="0"/>
          </a:p>
          <a:p>
            <a:pPr marL="514350" lvl="0" indent="-514350">
              <a:buFont typeface="+mj-lt"/>
              <a:buAutoNum type="arabicPeriod"/>
            </a:pPr>
            <a:r>
              <a:rPr lang="en-US" b="1" dirty="0"/>
              <a:t>Employers have been telling us for years that they want to employ people capable of working </a:t>
            </a:r>
            <a:r>
              <a:rPr lang="en-US" b="1" dirty="0">
                <a:solidFill>
                  <a:srgbClr val="7030A0"/>
                </a:solidFill>
              </a:rPr>
              <a:t>straightaway as team members</a:t>
            </a:r>
            <a:r>
              <a:rPr lang="en-US" b="1" dirty="0"/>
              <a:t>.</a:t>
            </a:r>
            <a:endParaRPr lang="en-GB" b="1" dirty="0"/>
          </a:p>
          <a:p>
            <a:pPr marL="514350" indent="-514350">
              <a:buFont typeface="+mj-lt"/>
              <a:buAutoNum type="arabicPeriod"/>
            </a:pPr>
            <a:endParaRPr lang="en-GB" b="1" dirty="0">
              <a:solidFill>
                <a:srgbClr val="002060"/>
              </a:solidFill>
            </a:endParaRPr>
          </a:p>
        </p:txBody>
      </p:sp>
    </p:spTree>
    <p:extLst>
      <p:ext uri="{BB962C8B-B14F-4D97-AF65-F5344CB8AC3E}">
        <p14:creationId xmlns:p14="http://schemas.microsoft.com/office/powerpoint/2010/main" val="237596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70C0"/>
                </a:solidFill>
              </a:rPr>
              <a:t>Time-constrained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marL="273050" indent="-273050">
              <a:lnSpc>
                <a:spcPct val="100000"/>
              </a:lnSpc>
              <a:buNone/>
            </a:pPr>
            <a:r>
              <a:rPr lang="en-GB" sz="2800" dirty="0"/>
              <a:t>	</a:t>
            </a:r>
            <a:r>
              <a:rPr lang="en-GB" dirty="0">
                <a:solidFill>
                  <a:srgbClr val="0070C0"/>
                </a:solidFill>
              </a:rPr>
              <a:t>“making student engagement happen effectively would be much better for me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solidFill>
                  <a:srgbClr val="0070C0"/>
                </a:solidFill>
              </a:rPr>
              <a:t>You can download free much of my published work</a:t>
            </a:r>
          </a:p>
        </p:txBody>
      </p:sp>
      <p:sp>
        <p:nvSpPr>
          <p:cNvPr id="3" name="Content Placeholder 2"/>
          <p:cNvSpPr>
            <a:spLocks noGrp="1"/>
          </p:cNvSpPr>
          <p:nvPr>
            <p:ph idx="1"/>
          </p:nvPr>
        </p:nvSpPr>
        <p:spPr>
          <a:xfrm>
            <a:off x="304800" y="1484730"/>
            <a:ext cx="8605838" cy="3968027"/>
          </a:xfrm>
        </p:spPr>
        <p:txBody>
          <a:bodyPr/>
          <a:lstStyle/>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p>
          <a:p>
            <a:pPr>
              <a:buFont typeface="+mj-lt"/>
              <a:buAutoNum type="arabicPeriod"/>
            </a:pPr>
            <a:r>
              <a:rPr lang="en-GB" sz="2800" dirty="0">
                <a:hlinkClick r:id="rId3"/>
              </a:rPr>
              <a:t>https://phil-race.co.uk/2014/12/making-small-group-teaching-work/</a:t>
            </a:r>
            <a:r>
              <a:rPr lang="en-GB" sz="2800" dirty="0"/>
              <a:t> (where you can download Chapter 4 of the Toolkit)</a:t>
            </a:r>
            <a:endParaRPr lang="en-GB" sz="2800" u="sng" dirty="0"/>
          </a:p>
          <a:p>
            <a:pPr>
              <a:buFont typeface="+mj-lt"/>
              <a:buAutoNum type="arabicPeriod"/>
            </a:pPr>
            <a:r>
              <a:rPr lang="en-GB" sz="2800" dirty="0">
                <a:hlinkClick r:id="rId4"/>
              </a:rPr>
              <a:t>http://phil-race.co.uk/2017/05/lectures-and-learning/</a:t>
            </a:r>
            <a:r>
              <a:rPr lang="en-GB" sz="2800" dirty="0"/>
              <a:t>  (extracts on lecturing)</a:t>
            </a:r>
          </a:p>
          <a:p>
            <a:pPr marL="0" indent="0">
              <a:buNone/>
            </a:pPr>
            <a:endParaRPr lang="en-GB" sz="2800" u="sng" dirty="0">
              <a:hlinkClick r:id="rId5"/>
            </a:endParaRPr>
          </a:p>
          <a:p>
            <a:pPr>
              <a:buFont typeface="+mj-lt"/>
              <a:buAutoNum type="arabicPeriod"/>
            </a:pPr>
            <a:endParaRPr lang="en-GB" sz="2800" dirty="0"/>
          </a:p>
        </p:txBody>
      </p:sp>
    </p:spTree>
    <p:extLst>
      <p:ext uri="{BB962C8B-B14F-4D97-AF65-F5344CB8AC3E}">
        <p14:creationId xmlns:p14="http://schemas.microsoft.com/office/powerpoint/2010/main" val="2749018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70C0"/>
                </a:solidFill>
              </a:rPr>
              <a:t>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tablets and laptops.</a:t>
            </a:r>
            <a:endParaRPr lang="en-GB" sz="3600" dirty="0">
              <a:latin typeface="Calibri" pitchFamily="34" charset="0"/>
            </a:endParaRPr>
          </a:p>
          <a:p>
            <a:r>
              <a:rPr lang="en-GB" sz="3600" i="1" dirty="0">
                <a:latin typeface="Calibri" pitchFamily="34" charset="0"/>
              </a:rPr>
              <a:t>Please post your thoughts, questions,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philatKingsInn19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1328"/>
            <a:ext cx="7886700" cy="1538925"/>
          </a:xfrm>
          <a:solidFill>
            <a:srgbClr val="FFFF00"/>
          </a:solidFill>
        </p:spPr>
        <p:txBody>
          <a:bodyPr>
            <a:noAutofit/>
          </a:bodyPr>
          <a:lstStyle/>
          <a:p>
            <a:r>
              <a:rPr lang="en-GB" sz="4000" b="1" dirty="0">
                <a:latin typeface="+mn-lt"/>
              </a:rPr>
              <a:t>#</a:t>
            </a:r>
            <a:r>
              <a:rPr lang="en-GB" sz="4000" b="1" dirty="0" err="1">
                <a:latin typeface="+mn-lt"/>
              </a:rPr>
              <a:t>LTHEchat</a:t>
            </a:r>
            <a:r>
              <a:rPr lang="en-GB" sz="4000" b="1" dirty="0">
                <a:latin typeface="+mn-lt"/>
              </a:rPr>
              <a:t> </a:t>
            </a:r>
            <a:r>
              <a:rPr lang="en-GB" sz="2800" b="1" dirty="0">
                <a:latin typeface="+mn-lt"/>
              </a:rPr>
              <a:t>is held on Wednesdays, term-time, </a:t>
            </a:r>
            <a:br>
              <a:rPr lang="en-GB" sz="2800" b="1" dirty="0">
                <a:latin typeface="+mn-lt"/>
              </a:rPr>
            </a:br>
            <a:r>
              <a:rPr lang="en-GB" sz="2800" b="1" dirty="0">
                <a:latin typeface="+mn-lt"/>
              </a:rPr>
              <a:t>8-9 pm:, one hour, one or two  convenors, </a:t>
            </a:r>
            <a:br>
              <a:rPr lang="en-GB" sz="2800" b="1" dirty="0">
                <a:latin typeface="+mn-lt"/>
              </a:rPr>
            </a:br>
            <a:r>
              <a:rPr lang="en-GB" sz="2800" b="1" dirty="0">
                <a:latin typeface="+mn-lt"/>
              </a:rPr>
              <a:t>6 questions, c.200 international participants.</a:t>
            </a:r>
            <a:endParaRPr lang="en-GB" sz="2800" dirty="0">
              <a:latin typeface="+mn-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8132" y="1915083"/>
            <a:ext cx="4179754" cy="4861589"/>
          </a:xfrm>
          <a:prstGeom prst="rect">
            <a:avLst/>
          </a:prstGeom>
        </p:spPr>
      </p:pic>
    </p:spTree>
    <p:extLst>
      <p:ext uri="{BB962C8B-B14F-4D97-AF65-F5344CB8AC3E}">
        <p14:creationId xmlns:p14="http://schemas.microsoft.com/office/powerpoint/2010/main" val="1103053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70C0"/>
                </a:solidFill>
              </a:rPr>
              <a:t>Students as partners…</a:t>
            </a:r>
            <a:endParaRPr lang="en-US" sz="3600" dirty="0">
              <a:solidFill>
                <a:srgbClr val="0070C0"/>
              </a:solidFill>
            </a:endParaRPr>
          </a:p>
        </p:txBody>
      </p:sp>
      <p:sp>
        <p:nvSpPr>
          <p:cNvPr id="3" name="Content Placeholder 2"/>
          <p:cNvSpPr>
            <a:spLocks noGrp="1"/>
          </p:cNvSpPr>
          <p:nvPr>
            <p:ph idx="1"/>
          </p:nvPr>
        </p:nvSpPr>
        <p:spPr/>
        <p:txBody>
          <a:bodyPr/>
          <a:lstStyle/>
          <a:p>
            <a:pPr>
              <a:lnSpc>
                <a:spcPct val="100000"/>
              </a:lnSpc>
            </a:pPr>
            <a:r>
              <a:rPr lang="en-GB" sz="2800" dirty="0"/>
              <a:t>Students are partners in learning. </a:t>
            </a:r>
          </a:p>
          <a:p>
            <a:pPr>
              <a:lnSpc>
                <a:spcPct val="100000"/>
              </a:lnSpc>
            </a:pPr>
            <a:r>
              <a:rPr lang="en-GB" sz="2800" dirty="0"/>
              <a:t>They always have been. </a:t>
            </a:r>
          </a:p>
          <a:p>
            <a:pPr>
              <a:lnSpc>
                <a:spcPct val="100000"/>
              </a:lnSpc>
            </a:pPr>
            <a:r>
              <a:rPr lang="en-GB" sz="2800" dirty="0"/>
              <a:t>We can’t do their learning for them, or without them.</a:t>
            </a:r>
          </a:p>
          <a:p>
            <a:pPr>
              <a:lnSpc>
                <a:spcPct val="100000"/>
              </a:lnSpc>
            </a:pPr>
            <a:r>
              <a:rPr lang="en-GB" sz="2800" dirty="0"/>
              <a:t>We haven’t always made it an optimal partnership. </a:t>
            </a:r>
          </a:p>
          <a:p>
            <a:pPr>
              <a:lnSpc>
                <a:spcPct val="100000"/>
              </a:lnSpc>
            </a:pPr>
            <a:r>
              <a:rPr lang="en-GB" sz="2800" dirty="0"/>
              <a:t>We can.</a:t>
            </a:r>
          </a:p>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extLst>
      <p:ext uri="{BB962C8B-B14F-4D97-AF65-F5344CB8AC3E}">
        <p14:creationId xmlns:p14="http://schemas.microsoft.com/office/powerpoint/2010/main" val="420901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70C0"/>
                </a:solidFill>
              </a:rPr>
              <a:t>Teaching, learning and </a:t>
            </a:r>
            <a:r>
              <a:rPr lang="en-GB" sz="5400" dirty="0">
                <a:latin typeface="AR CARTER" panose="02000000000000000000" pitchFamily="2" charset="0"/>
              </a:rPr>
              <a:t>enthusiasm</a:t>
            </a:r>
            <a:endParaRPr lang="en-GB" sz="3600" dirty="0">
              <a:latin typeface="AR CARTER" panose="02000000000000000000" pitchFamily="2" charset="0"/>
            </a:endParaRP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teaching, assessment or feedback to </a:t>
            </a:r>
            <a:r>
              <a:rPr lang="en-GB" sz="4000" dirty="0">
                <a:solidFill>
                  <a:srgbClr val="FF0000"/>
                </a:solidFill>
                <a:latin typeface="Curlz MT" panose="04040404050702020202" pitchFamily="82" charset="0"/>
              </a:rPr>
              <a:t>damage</a:t>
            </a:r>
            <a:r>
              <a:rPr lang="en-GB" dirty="0"/>
              <a:t> that enthusiasm.</a:t>
            </a:r>
          </a:p>
        </p:txBody>
      </p:sp>
    </p:spTree>
    <p:extLst>
      <p:ext uri="{BB962C8B-B14F-4D97-AF65-F5344CB8AC3E}">
        <p14:creationId xmlns:p14="http://schemas.microsoft.com/office/powerpoint/2010/main" val="297481553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78418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stretch>
            <a:fillRect/>
          </a:stretch>
        </p:blipFill>
        <p:spPr>
          <a:xfrm>
            <a:off x="2" y="914400"/>
            <a:ext cx="9115731" cy="5562600"/>
          </a:xfrm>
          <a:prstGeom prst="rect">
            <a:avLst/>
          </a:prstGeom>
        </p:spPr>
      </p:pic>
      <p:sp>
        <p:nvSpPr>
          <p:cNvPr id="3" name="TextBox 2"/>
          <p:cNvSpPr txBox="1"/>
          <p:nvPr/>
        </p:nvSpPr>
        <p:spPr>
          <a:xfrm>
            <a:off x="2362206" y="12"/>
            <a:ext cx="565693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Face to face feedback</a:t>
            </a:r>
          </a:p>
        </p:txBody>
      </p:sp>
    </p:spTree>
    <p:extLst>
      <p:ext uri="{BB962C8B-B14F-4D97-AF65-F5344CB8AC3E}">
        <p14:creationId xmlns:p14="http://schemas.microsoft.com/office/powerpoint/2010/main" val="1839705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Hands-on feedback?</a:t>
            </a:r>
          </a:p>
        </p:txBody>
      </p:sp>
    </p:spTree>
    <p:extLst>
      <p:ext uri="{BB962C8B-B14F-4D97-AF65-F5344CB8AC3E}">
        <p14:creationId xmlns:p14="http://schemas.microsoft.com/office/powerpoint/2010/main" val="323754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5E3070-2CAD-46AF-9314-FB3BF2B2C4C5}"/>
              </a:ext>
            </a:extLst>
          </p:cNvPr>
          <p:cNvSpPr>
            <a:spLocks noGrp="1"/>
          </p:cNvSpPr>
          <p:nvPr>
            <p:ph type="title"/>
          </p:nvPr>
        </p:nvSpPr>
        <p:spPr>
          <a:xfrm>
            <a:off x="1" y="0"/>
            <a:ext cx="9291484" cy="908650"/>
          </a:xfrm>
          <a:solidFill>
            <a:srgbClr val="99FFCC"/>
          </a:solidFill>
        </p:spPr>
        <p:txBody>
          <a:bodyPr>
            <a:normAutofit fontScale="90000"/>
          </a:bodyPr>
          <a:lstStyle/>
          <a:p>
            <a:pPr algn="ctr"/>
            <a:r>
              <a:rPr lang="en-GB" sz="4000" b="1" dirty="0">
                <a:solidFill>
                  <a:srgbClr val="0070C0"/>
                </a:solidFill>
                <a:latin typeface="+mn-lt"/>
              </a:rPr>
              <a:t>Addressing the 2020s:</a:t>
            </a:r>
            <a:br>
              <a:rPr lang="en-GB" sz="4000" b="1" dirty="0">
                <a:solidFill>
                  <a:srgbClr val="0070C0"/>
                </a:solidFill>
                <a:latin typeface="+mn-lt"/>
              </a:rPr>
            </a:br>
            <a:r>
              <a:rPr lang="en-GB" sz="3600" b="1" dirty="0">
                <a:solidFill>
                  <a:srgbClr val="0070C0"/>
                </a:solidFill>
                <a:latin typeface="+mn-lt"/>
              </a:rPr>
              <a:t>Eight concurrent, related paradigm shifts</a:t>
            </a:r>
          </a:p>
        </p:txBody>
      </p:sp>
      <p:sp>
        <p:nvSpPr>
          <p:cNvPr id="4" name="Content Placeholder 3">
            <a:extLst>
              <a:ext uri="{FF2B5EF4-FFF2-40B4-BE49-F238E27FC236}">
                <a16:creationId xmlns:a16="http://schemas.microsoft.com/office/drawing/2014/main" id="{41710975-65CF-4414-BD33-58578B7FAB99}"/>
              </a:ext>
            </a:extLst>
          </p:cNvPr>
          <p:cNvSpPr>
            <a:spLocks noGrp="1"/>
          </p:cNvSpPr>
          <p:nvPr>
            <p:ph idx="1"/>
          </p:nvPr>
        </p:nvSpPr>
        <p:spPr>
          <a:xfrm>
            <a:off x="250722" y="908650"/>
            <a:ext cx="8893277" cy="5949350"/>
          </a:xfrm>
        </p:spPr>
        <p:txBody>
          <a:bodyPr>
            <a:noAutofit/>
          </a:bodyPr>
          <a:lstStyle/>
          <a:p>
            <a:pPr marL="449263" indent="-449263">
              <a:buClr>
                <a:schemeClr val="tx2"/>
              </a:buClr>
              <a:buFont typeface="+mj-lt"/>
              <a:buAutoNum type="arabicPeriod"/>
            </a:pPr>
            <a:r>
              <a:rPr lang="en-US" sz="2400" b="1" dirty="0"/>
              <a:t>Online information and the internet now just </a:t>
            </a:r>
            <a:r>
              <a:rPr lang="en-US" sz="2400" b="1" dirty="0">
                <a:solidFill>
                  <a:srgbClr val="7030A0"/>
                </a:solidFill>
              </a:rPr>
              <a:t>normal</a:t>
            </a:r>
            <a:r>
              <a:rPr lang="en-US" sz="2400" b="1" dirty="0"/>
              <a:t>, ‘digital’ has now ‘grown up’, and is no longer something different.</a:t>
            </a:r>
          </a:p>
          <a:p>
            <a:pPr marL="449263" indent="-449263">
              <a:buClr>
                <a:schemeClr val="tx2"/>
              </a:buClr>
              <a:buFont typeface="+mj-lt"/>
              <a:buAutoNum type="arabicPeriod"/>
            </a:pPr>
            <a:r>
              <a:rPr lang="en-US" sz="2400" b="1" dirty="0"/>
              <a:t>More attention to </a:t>
            </a:r>
            <a:r>
              <a:rPr lang="en-US" sz="2400" b="1" dirty="0">
                <a:solidFill>
                  <a:srgbClr val="7030A0"/>
                </a:solidFill>
              </a:rPr>
              <a:t>learning</a:t>
            </a:r>
            <a:r>
              <a:rPr lang="en-US" sz="2400" b="1" dirty="0"/>
              <a:t>, rather than teaching.</a:t>
            </a:r>
          </a:p>
          <a:p>
            <a:pPr marL="449263" indent="-449263">
              <a:buClr>
                <a:schemeClr val="tx2"/>
              </a:buClr>
              <a:buFont typeface="+mj-lt"/>
              <a:buAutoNum type="arabicPeriod"/>
            </a:pPr>
            <a:r>
              <a:rPr lang="en-US" sz="2400" b="1" dirty="0"/>
              <a:t>Less focus on classes as ‘</a:t>
            </a:r>
            <a:r>
              <a:rPr lang="en-US" sz="2400" b="1" dirty="0">
                <a:solidFill>
                  <a:srgbClr val="7030A0"/>
                </a:solidFill>
              </a:rPr>
              <a:t>transmission</a:t>
            </a:r>
            <a:r>
              <a:rPr lang="en-US" sz="2400" b="1" dirty="0"/>
              <a:t>’ occasions.</a:t>
            </a:r>
          </a:p>
          <a:p>
            <a:pPr marL="449263" indent="-449263">
              <a:buClr>
                <a:schemeClr val="tx2"/>
              </a:buClr>
              <a:buFont typeface="+mj-lt"/>
              <a:buAutoNum type="arabicPeriod"/>
            </a:pPr>
            <a:r>
              <a:rPr lang="en-US" sz="2400" b="1" dirty="0"/>
              <a:t>Learning-centred approach to </a:t>
            </a:r>
            <a:r>
              <a:rPr lang="en-US" sz="2400" b="1" dirty="0">
                <a:solidFill>
                  <a:srgbClr val="7030A0"/>
                </a:solidFill>
              </a:rPr>
              <a:t>assessment of student outcomes.</a:t>
            </a:r>
          </a:p>
          <a:p>
            <a:pPr marL="449263" indent="-449263">
              <a:buClr>
                <a:schemeClr val="tx2"/>
              </a:buClr>
              <a:buFont typeface="+mj-lt"/>
              <a:buAutoNum type="arabicPeriod"/>
            </a:pPr>
            <a:r>
              <a:rPr lang="en-US" sz="2400" b="1" dirty="0"/>
              <a:t>Greater focus on feedback </a:t>
            </a:r>
            <a:r>
              <a:rPr lang="en-US" sz="2400" b="1" i="1" dirty="0">
                <a:solidFill>
                  <a:srgbClr val="7030A0"/>
                </a:solidFill>
              </a:rPr>
              <a:t>dialogues</a:t>
            </a:r>
            <a:r>
              <a:rPr lang="en-US" sz="2400" b="1" i="1" dirty="0"/>
              <a:t>, </a:t>
            </a:r>
            <a:r>
              <a:rPr lang="en-US" sz="2400" b="1" dirty="0"/>
              <a:t>and development of feedback </a:t>
            </a:r>
            <a:r>
              <a:rPr lang="en-US" sz="2400" b="1" i="1" dirty="0">
                <a:solidFill>
                  <a:srgbClr val="7030A0"/>
                </a:solidFill>
              </a:rPr>
              <a:t>literacy</a:t>
            </a:r>
            <a:r>
              <a:rPr lang="en-US" sz="2400" b="1" dirty="0"/>
              <a:t> by students.</a:t>
            </a:r>
          </a:p>
          <a:p>
            <a:pPr marL="449263" indent="-449263">
              <a:buClr>
                <a:schemeClr val="tx2"/>
              </a:buClr>
              <a:buFont typeface="+mj-lt"/>
              <a:buAutoNum type="arabicPeriod"/>
            </a:pPr>
            <a:r>
              <a:rPr lang="en-US" sz="2400" b="1" dirty="0"/>
              <a:t>Increased recognition of the skills, attitudes and behaviours graduates need to be </a:t>
            </a:r>
            <a:r>
              <a:rPr lang="en-US" sz="2400" b="1" dirty="0">
                <a:solidFill>
                  <a:srgbClr val="7030A0"/>
                </a:solidFill>
              </a:rPr>
              <a:t>work-ready.</a:t>
            </a:r>
          </a:p>
          <a:p>
            <a:pPr marL="449263" indent="-449263">
              <a:buClr>
                <a:schemeClr val="tx2"/>
              </a:buClr>
              <a:buFont typeface="+mj-lt"/>
              <a:buAutoNum type="arabicPeriod"/>
            </a:pPr>
            <a:r>
              <a:rPr lang="en-US" sz="2400" b="1" dirty="0"/>
              <a:t>Responsibility of institutions to prepare students through knowledge, orientation and behaviours for </a:t>
            </a:r>
            <a:r>
              <a:rPr lang="en-US" sz="2400" b="1" dirty="0">
                <a:solidFill>
                  <a:srgbClr val="7030A0"/>
                </a:solidFill>
              </a:rPr>
              <a:t>active citizenship </a:t>
            </a:r>
            <a:r>
              <a:rPr lang="en-US" sz="2400" b="1" dirty="0"/>
              <a:t>in their own communities, nations and globally. </a:t>
            </a:r>
            <a:endParaRPr lang="en-GB" sz="2400" b="1" dirty="0"/>
          </a:p>
          <a:p>
            <a:pPr marL="449263" indent="-449263">
              <a:buClr>
                <a:schemeClr val="tx2"/>
              </a:buClr>
              <a:buFont typeface="+mj-lt"/>
              <a:buAutoNum type="arabicPeriod"/>
            </a:pPr>
            <a:r>
              <a:rPr lang="en-US" sz="2400" b="1" dirty="0"/>
              <a:t>Increased recognition of the need for teaching staff to be </a:t>
            </a:r>
            <a:r>
              <a:rPr lang="en-US" sz="2400" b="1" dirty="0">
                <a:solidFill>
                  <a:srgbClr val="7030A0"/>
                </a:solidFill>
              </a:rPr>
              <a:t>trained, qualified and accredited as teachers.</a:t>
            </a:r>
            <a:endParaRPr lang="en-GB" sz="2400" b="1" dirty="0">
              <a:solidFill>
                <a:srgbClr val="7030A0"/>
              </a:solidFill>
            </a:endParaRPr>
          </a:p>
        </p:txBody>
      </p:sp>
    </p:spTree>
    <p:extLst>
      <p:ext uri="{BB962C8B-B14F-4D97-AF65-F5344CB8AC3E}">
        <p14:creationId xmlns:p14="http://schemas.microsoft.com/office/powerpoint/2010/main" val="100359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2C5E80-A165-4B0A-BF39-58C913C2C851}"/>
              </a:ext>
            </a:extLst>
          </p:cNvPr>
          <p:cNvSpPr>
            <a:spLocks noGrp="1"/>
          </p:cNvSpPr>
          <p:nvPr>
            <p:ph type="title"/>
          </p:nvPr>
        </p:nvSpPr>
        <p:spPr>
          <a:xfrm>
            <a:off x="628650" y="130630"/>
            <a:ext cx="7886700" cy="947056"/>
          </a:xfrm>
        </p:spPr>
        <p:txBody>
          <a:bodyPr>
            <a:normAutofit/>
          </a:bodyPr>
          <a:lstStyle/>
          <a:p>
            <a:r>
              <a:rPr lang="en-GB" b="1" dirty="0">
                <a:solidFill>
                  <a:srgbClr val="0070C0"/>
                </a:solidFill>
              </a:rPr>
              <a:t>Numbers?</a:t>
            </a:r>
          </a:p>
        </p:txBody>
      </p:sp>
      <p:sp>
        <p:nvSpPr>
          <p:cNvPr id="5" name="Content Placeholder 4">
            <a:extLst>
              <a:ext uri="{FF2B5EF4-FFF2-40B4-BE49-F238E27FC236}">
                <a16:creationId xmlns:a16="http://schemas.microsoft.com/office/drawing/2014/main" id="{F00E1F7D-A5EA-4285-870C-299963A2E7B0}"/>
              </a:ext>
            </a:extLst>
          </p:cNvPr>
          <p:cNvSpPr>
            <a:spLocks noGrp="1"/>
          </p:cNvSpPr>
          <p:nvPr>
            <p:ph idx="1"/>
          </p:nvPr>
        </p:nvSpPr>
        <p:spPr>
          <a:xfrm>
            <a:off x="628650" y="1077686"/>
            <a:ext cx="7886700" cy="5421084"/>
          </a:xfrm>
        </p:spPr>
        <p:txBody>
          <a:bodyPr>
            <a:normAutofit/>
          </a:bodyPr>
          <a:lstStyle/>
          <a:p>
            <a:pPr marL="0" indent="0">
              <a:buNone/>
            </a:pPr>
            <a:r>
              <a:rPr lang="en-GB" sz="3600" b="1" dirty="0"/>
              <a:t>One for sorrow,</a:t>
            </a:r>
          </a:p>
          <a:p>
            <a:pPr marL="0" indent="0">
              <a:buNone/>
            </a:pPr>
            <a:r>
              <a:rPr lang="en-GB" sz="3600" b="1" dirty="0"/>
              <a:t>Two for joy,</a:t>
            </a:r>
          </a:p>
          <a:p>
            <a:pPr marL="0" indent="0">
              <a:buNone/>
            </a:pPr>
            <a:r>
              <a:rPr lang="en-GB" sz="3600" b="1" dirty="0"/>
              <a:t>Three for a girl,</a:t>
            </a:r>
          </a:p>
          <a:p>
            <a:pPr marL="0" indent="0">
              <a:buNone/>
            </a:pPr>
            <a:r>
              <a:rPr lang="en-GB" sz="3600" b="1" dirty="0"/>
              <a:t>Four for a boy,</a:t>
            </a:r>
          </a:p>
          <a:p>
            <a:pPr marL="0" indent="0">
              <a:buNone/>
            </a:pPr>
            <a:r>
              <a:rPr lang="en-GB" sz="3600" b="1" dirty="0"/>
              <a:t>Five for silver,</a:t>
            </a:r>
          </a:p>
          <a:p>
            <a:pPr marL="0" indent="0">
              <a:buNone/>
            </a:pPr>
            <a:r>
              <a:rPr lang="en-GB" sz="3600" b="1" dirty="0"/>
              <a:t>Six for gold,</a:t>
            </a:r>
          </a:p>
          <a:p>
            <a:pPr marL="0" indent="0">
              <a:buNone/>
            </a:pPr>
            <a:r>
              <a:rPr lang="en-GB" sz="3600" b="1" dirty="0"/>
              <a:t>Seven for Customer Service,</a:t>
            </a:r>
          </a:p>
          <a:p>
            <a:pPr marL="0" indent="0">
              <a:buNone/>
            </a:pPr>
            <a:r>
              <a:rPr lang="en-GB" sz="3600" b="1" dirty="0"/>
              <a:t>Eight to listen to these options again.</a:t>
            </a:r>
          </a:p>
          <a:p>
            <a:pPr marL="0" indent="0">
              <a:buNone/>
            </a:pPr>
            <a:endParaRPr lang="en-GB" sz="3600" b="1" dirty="0"/>
          </a:p>
        </p:txBody>
      </p:sp>
    </p:spTree>
    <p:extLst>
      <p:ext uri="{BB962C8B-B14F-4D97-AF65-F5344CB8AC3E}">
        <p14:creationId xmlns:p14="http://schemas.microsoft.com/office/powerpoint/2010/main" val="95607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1201"/>
                            </p:stCondLst>
                            <p:childTnLst>
                              <p:par>
                                <p:cTn id="8" presetID="1" presetClass="entr" presetSubtype="0" fill="hold" nodeType="afterEffect">
                                  <p:stCondLst>
                                    <p:cond delay="0"/>
                                  </p:stCondLst>
                                  <p:iterate type="lt">
                                    <p:tmAbs val="100"/>
                                  </p:iterate>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2102"/>
                            </p:stCondLst>
                            <p:childTnLst>
                              <p:par>
                                <p:cTn id="11" presetID="1" presetClass="entr" presetSubtype="0" fill="hold" nodeType="afterEffect">
                                  <p:stCondLst>
                                    <p:cond delay="0"/>
                                  </p:stCondLst>
                                  <p:iterate type="lt">
                                    <p:tmAbs val="100"/>
                                  </p:iterate>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3403"/>
                            </p:stCondLst>
                            <p:childTnLst>
                              <p:par>
                                <p:cTn id="14" presetID="1" presetClass="entr" presetSubtype="0" fill="hold" nodeType="afterEffect">
                                  <p:stCondLst>
                                    <p:cond delay="0"/>
                                  </p:stCondLst>
                                  <p:iterate type="lt">
                                    <p:tmAbs val="100"/>
                                  </p:iterate>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par>
                          <p:cTn id="16" fill="hold">
                            <p:stCondLst>
                              <p:cond delay="4504"/>
                            </p:stCondLst>
                            <p:childTnLst>
                              <p:par>
                                <p:cTn id="17" presetID="1" presetClass="entr" presetSubtype="0" fill="hold" nodeType="afterEffect">
                                  <p:stCondLst>
                                    <p:cond delay="0"/>
                                  </p:stCondLst>
                                  <p:iterate type="lt">
                                    <p:tmAbs val="100"/>
                                  </p:iterate>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par>
                          <p:cTn id="19" fill="hold">
                            <p:stCondLst>
                              <p:cond delay="5805"/>
                            </p:stCondLst>
                            <p:childTnLst>
                              <p:par>
                                <p:cTn id="20" presetID="1" presetClass="entr" presetSubtype="0" fill="hold" nodeType="afterEffect">
                                  <p:stCondLst>
                                    <p:cond delay="0"/>
                                  </p:stCondLst>
                                  <p:iterate type="lt">
                                    <p:tmAbs val="100"/>
                                  </p:iterate>
                                  <p:childTnLst>
                                    <p:set>
                                      <p:cBhvr>
                                        <p:cTn id="21" dur="1" fill="hold">
                                          <p:stCondLst>
                                            <p:cond delay="0"/>
                                          </p:stCondLst>
                                        </p:cTn>
                                        <p:tgtEl>
                                          <p:spTgt spid="5">
                                            <p:txEl>
                                              <p:pRg st="5" end="5"/>
                                            </p:txEl>
                                          </p:spTgt>
                                        </p:tgtEl>
                                        <p:attrNameLst>
                                          <p:attrName>style.visibility</p:attrName>
                                        </p:attrNameLst>
                                      </p:cBhvr>
                                      <p:to>
                                        <p:strVal val="visible"/>
                                      </p:to>
                                    </p:set>
                                  </p:childTnLst>
                                </p:cTn>
                              </p:par>
                            </p:childTnLst>
                          </p:cTn>
                        </p:par>
                        <p:par>
                          <p:cTn id="22" fill="hold">
                            <p:stCondLst>
                              <p:cond delay="6806"/>
                            </p:stCondLst>
                            <p:childTnLst>
                              <p:par>
                                <p:cTn id="23" presetID="1" presetClass="entr" presetSubtype="0" fill="hold" nodeType="afterEffect">
                                  <p:stCondLst>
                                    <p:cond delay="0"/>
                                  </p:stCondLst>
                                  <p:iterate type="lt">
                                    <p:tmAbs val="100"/>
                                  </p:iterate>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par>
                          <p:cTn id="25" fill="hold">
                            <p:stCondLst>
                              <p:cond delay="9107"/>
                            </p:stCondLst>
                            <p:childTnLst>
                              <p:par>
                                <p:cTn id="26" presetID="1" presetClass="entr" presetSubtype="0" fill="hold" nodeType="afterEffect">
                                  <p:stCondLst>
                                    <p:cond delay="0"/>
                                  </p:stCondLst>
                                  <p:iterate type="lt">
                                    <p:tmAbs val="100"/>
                                  </p:iterate>
                                  <p:childTnLst>
                                    <p:set>
                                      <p:cBhvr>
                                        <p:cTn id="27"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D2DE-D4E2-4A6D-B3DB-A38E0468275C}"/>
              </a:ext>
            </a:extLst>
          </p:cNvPr>
          <p:cNvSpPr>
            <a:spLocks noGrp="1"/>
          </p:cNvSpPr>
          <p:nvPr>
            <p:ph type="title"/>
          </p:nvPr>
        </p:nvSpPr>
        <p:spPr>
          <a:xfrm>
            <a:off x="251278" y="101376"/>
            <a:ext cx="2274207" cy="1325563"/>
          </a:xfrm>
        </p:spPr>
        <p:txBody>
          <a:bodyPr>
            <a:normAutofit fontScale="90000"/>
          </a:bodyPr>
          <a:lstStyle/>
          <a:p>
            <a:pPr algn="ctr"/>
            <a:r>
              <a:rPr lang="en-GB" b="1" dirty="0">
                <a:solidFill>
                  <a:srgbClr val="FFFF00"/>
                </a:solidFill>
              </a:rPr>
              <a:t>Coming out shortly…</a:t>
            </a:r>
          </a:p>
        </p:txBody>
      </p:sp>
      <p:pic>
        <p:nvPicPr>
          <p:cNvPr id="5" name="Content Placeholder 4" descr="A screenshot of a cell phone&#10;&#10;Description automatically generated">
            <a:extLst>
              <a:ext uri="{FF2B5EF4-FFF2-40B4-BE49-F238E27FC236}">
                <a16:creationId xmlns:a16="http://schemas.microsoft.com/office/drawing/2014/main" id="{E2615AEB-4B47-4C32-ACE8-6850F224E85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748751" y="21997"/>
            <a:ext cx="5395249" cy="6836003"/>
          </a:xfrm>
        </p:spPr>
      </p:pic>
      <p:sp>
        <p:nvSpPr>
          <p:cNvPr id="6" name="TextBox 5">
            <a:extLst>
              <a:ext uri="{FF2B5EF4-FFF2-40B4-BE49-F238E27FC236}">
                <a16:creationId xmlns:a16="http://schemas.microsoft.com/office/drawing/2014/main" id="{EFAE7CA7-14AB-4AAD-AC63-346B558670DB}"/>
              </a:ext>
            </a:extLst>
          </p:cNvPr>
          <p:cNvSpPr txBox="1"/>
          <p:nvPr/>
        </p:nvSpPr>
        <p:spPr>
          <a:xfrm>
            <a:off x="251277" y="2079172"/>
            <a:ext cx="3057979" cy="3170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00"/>
                </a:solidFill>
                <a:effectLst/>
                <a:uLnTx/>
                <a:uFillTx/>
                <a:latin typeface="Calibri" panose="020F0502020204030204"/>
                <a:ea typeface="+mn-ea"/>
                <a:cs typeface="+mn-cs"/>
              </a:rPr>
              <a:t>Naomi Winstone and David Carless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rPr>
              <a:t>Designing effective feedback processes in higher education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rPr>
              <a:t>Routledge, 2019</a:t>
            </a:r>
          </a:p>
        </p:txBody>
      </p:sp>
    </p:spTree>
    <p:extLst>
      <p:ext uri="{BB962C8B-B14F-4D97-AF65-F5344CB8AC3E}">
        <p14:creationId xmlns:p14="http://schemas.microsoft.com/office/powerpoint/2010/main" val="2501398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3373B-2DED-40CB-83E7-ADC2C89A4320}"/>
              </a:ext>
            </a:extLst>
          </p:cNvPr>
          <p:cNvSpPr>
            <a:spLocks noGrp="1"/>
          </p:cNvSpPr>
          <p:nvPr>
            <p:ph type="title"/>
          </p:nvPr>
        </p:nvSpPr>
        <p:spPr>
          <a:xfrm>
            <a:off x="323410" y="500062"/>
            <a:ext cx="8606800" cy="1325563"/>
          </a:xfrm>
        </p:spPr>
        <p:txBody>
          <a:bodyPr>
            <a:noAutofit/>
          </a:bodyPr>
          <a:lstStyle/>
          <a:p>
            <a:r>
              <a:rPr lang="en-GB" sz="3200" b="1" dirty="0">
                <a:solidFill>
                  <a:srgbClr val="0070C0"/>
                </a:solidFill>
                <a:latin typeface="Calibri" panose="020F0502020204030204" pitchFamily="34" charset="0"/>
                <a:cs typeface="Calibri" panose="020F0502020204030204" pitchFamily="34" charset="0"/>
              </a:rPr>
              <a:t>A good reason to let students work from exemplars</a:t>
            </a:r>
            <a:br>
              <a:rPr lang="en-GB" sz="3200" b="1" dirty="0">
                <a:solidFill>
                  <a:srgbClr val="0070C0"/>
                </a:solidFill>
                <a:latin typeface="Calibri" panose="020F0502020204030204" pitchFamily="34" charset="0"/>
                <a:cs typeface="Calibri" panose="020F0502020204030204" pitchFamily="34" charset="0"/>
              </a:rPr>
            </a:br>
            <a:endParaRPr lang="en-GB" sz="3200" b="1" dirty="0">
              <a:solidFill>
                <a:srgbClr val="0070C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8F4B63-7D34-46E1-976E-A49E8547ABE0}"/>
              </a:ext>
            </a:extLst>
          </p:cNvPr>
          <p:cNvSpPr>
            <a:spLocks noGrp="1"/>
          </p:cNvSpPr>
          <p:nvPr>
            <p:ph idx="1"/>
          </p:nvPr>
        </p:nvSpPr>
        <p:spPr/>
        <p:txBody>
          <a:bodyPr>
            <a:normAutofit/>
          </a:bodyPr>
          <a:lstStyle/>
          <a:p>
            <a:pPr marL="0" indent="0">
              <a:buNone/>
            </a:pPr>
            <a:r>
              <a:rPr lang="en-GB" sz="3200" b="1" dirty="0"/>
              <a:t>Emulation is an ancient and still almost universal learning method </a:t>
            </a:r>
          </a:p>
          <a:p>
            <a:pPr marL="0" indent="0">
              <a:buNone/>
            </a:pPr>
            <a:r>
              <a:rPr lang="en-GB" sz="3200" b="1" dirty="0"/>
              <a:t>(Sadler, 1989, p.128-9)</a:t>
            </a:r>
          </a:p>
        </p:txBody>
      </p:sp>
    </p:spTree>
    <p:extLst>
      <p:ext uri="{BB962C8B-B14F-4D97-AF65-F5344CB8AC3E}">
        <p14:creationId xmlns:p14="http://schemas.microsoft.com/office/powerpoint/2010/main" val="293915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70C0"/>
                </a:solidFill>
              </a:rPr>
              <a:t>Disengaged students</a:t>
            </a:r>
          </a:p>
        </p:txBody>
      </p:sp>
      <p:sp>
        <p:nvSpPr>
          <p:cNvPr id="3" name="Content Placeholder 2"/>
          <p:cNvSpPr>
            <a:spLocks noGrp="1"/>
          </p:cNvSpPr>
          <p:nvPr>
            <p:ph idx="1"/>
          </p:nvPr>
        </p:nvSpPr>
        <p:spPr>
          <a:noFill/>
          <a:ln>
            <a:noFill/>
          </a:ln>
        </p:spPr>
        <p:txBody>
          <a:bodyPr vert="horz" wrap="square" lIns="91440" tIns="45720" rIns="91440" bIns="45720" numCol="1" anchor="t" anchorCtr="0" compatLnSpc="1">
            <a:prstTxWarp prst="textNoShape">
              <a:avLst/>
            </a:prstTxWarp>
          </a:bodyPr>
          <a:lstStyle/>
          <a:p>
            <a:r>
              <a:rPr lang="en-GB" dirty="0"/>
              <a:t>Don’t live up to their potential and fail to achieve their very best;</a:t>
            </a:r>
          </a:p>
          <a:p>
            <a:r>
              <a:rPr lang="en-GB" dirty="0"/>
              <a:t>Make life more difficult for the staff who teach and support them;</a:t>
            </a:r>
          </a:p>
          <a:p>
            <a:r>
              <a:rPr lang="en-GB" dirty="0"/>
              <a:t>Drop out of higher education, thereby damaging their own prospects and institutions’ performance indicators;</a:t>
            </a:r>
          </a:p>
          <a:p>
            <a:pPr>
              <a:buNone/>
            </a:pPr>
            <a:r>
              <a:rPr lang="en-GB" dirty="0"/>
              <a:t>Institutions suffer both financially and in terms of their status and reputation from high attrition rates. </a:t>
            </a:r>
          </a:p>
        </p:txBody>
      </p:sp>
    </p:spTree>
    <p:extLst>
      <p:ext uri="{BB962C8B-B14F-4D97-AF65-F5344CB8AC3E}">
        <p14:creationId xmlns:p14="http://schemas.microsoft.com/office/powerpoint/2010/main" val="4006277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3600" kern="1200" dirty="0">
                <a:solidFill>
                  <a:srgbClr val="0070C0"/>
                </a:solidFill>
                <a:latin typeface="Calibri" panose="020F0502020204030204" pitchFamily="34" charset="0"/>
                <a:cs typeface="Calibri" panose="020F0502020204030204" pitchFamily="34" charset="0"/>
              </a:rPr>
              <a:t>What annoys students in class?</a:t>
            </a:r>
          </a:p>
        </p:txBody>
      </p:sp>
      <p:sp>
        <p:nvSpPr>
          <p:cNvPr id="3" name="Content Placeholder 2"/>
          <p:cNvSpPr>
            <a:spLocks noGrp="1"/>
          </p:cNvSpPr>
          <p:nvPr>
            <p:ph idx="1"/>
          </p:nvPr>
        </p:nvSpPr>
        <p:spPr>
          <a:xfrm>
            <a:off x="538162" y="1052736"/>
            <a:ext cx="8605838" cy="4238377"/>
          </a:xfrm>
        </p:spPr>
        <p:txBody>
          <a:bodyPr/>
          <a:lstStyle/>
          <a:p>
            <a:r>
              <a:rPr lang="en-GB" sz="2800" dirty="0"/>
              <a:t>Staff who don’t appear to have done good preparation of content material;</a:t>
            </a:r>
          </a:p>
          <a:p>
            <a:r>
              <a:rPr lang="en-GB" sz="2800" dirty="0"/>
              <a:t>Material at the wrong level, that is too easy or goes right over their heads;</a:t>
            </a:r>
          </a:p>
          <a:p>
            <a:r>
              <a:rPr lang="en-GB" sz="2800" dirty="0"/>
              <a:t>Lecturers who seem jaded, unenthusiastic or uninterested in what they are teaching;</a:t>
            </a:r>
          </a:p>
          <a:p>
            <a:r>
              <a:rPr lang="en-GB" sz="2800" dirty="0"/>
              <a:t>Teaching formats that never change and over-use Power Point;</a:t>
            </a:r>
          </a:p>
          <a:p>
            <a:r>
              <a:rPr lang="en-GB" sz="2800" dirty="0"/>
              <a:t>Lack of interaction between the lecturer and students;</a:t>
            </a:r>
          </a:p>
          <a:p>
            <a:r>
              <a:rPr lang="en-GB" sz="2800" dirty="0"/>
              <a:t>Issues around timing, particularly over-running and rushing at the end.</a:t>
            </a:r>
          </a:p>
          <a:p>
            <a:endParaRPr lang="en-GB" sz="2800" dirty="0"/>
          </a:p>
        </p:txBody>
      </p:sp>
    </p:spTree>
    <p:extLst>
      <p:ext uri="{BB962C8B-B14F-4D97-AF65-F5344CB8AC3E}">
        <p14:creationId xmlns:p14="http://schemas.microsoft.com/office/powerpoint/2010/main" val="133088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3600" kern="1200" dirty="0">
                <a:solidFill>
                  <a:srgbClr val="0070C0"/>
                </a:solidFill>
                <a:latin typeface="Calibri" panose="020F0502020204030204" pitchFamily="34" charset="0"/>
                <a:cs typeface="Calibri" panose="020F0502020204030204" pitchFamily="34" charset="0"/>
              </a:rPr>
              <a:t>Name labels…</a:t>
            </a:r>
          </a:p>
        </p:txBody>
      </p:sp>
      <p:sp>
        <p:nvSpPr>
          <p:cNvPr id="4099" name="Rectangle 3"/>
          <p:cNvSpPr>
            <a:spLocks noGrp="1" noChangeArrowheads="1"/>
          </p:cNvSpPr>
          <p:nvPr>
            <p:ph idx="1"/>
          </p:nvPr>
        </p:nvSpPr>
        <p:spPr/>
        <p:txBody>
          <a:bodyPr/>
          <a:lstStyle/>
          <a:p>
            <a:r>
              <a:rPr lang="en-GB" sz="3200" dirty="0"/>
              <a:t>Please write your first name, big and bold, on a coded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algn="r"/>
            <a:endParaRPr lang="en-GB"/>
          </a:p>
        </p:txBody>
      </p:sp>
      <p:sp>
        <p:nvSpPr>
          <p:cNvPr id="4101" name="Text Box 5"/>
          <p:cNvSpPr txBox="1">
            <a:spLocks noChangeArrowheads="1"/>
          </p:cNvSpPr>
          <p:nvPr/>
        </p:nvSpPr>
        <p:spPr bwMode="auto">
          <a:xfrm>
            <a:off x="7090570" y="2841122"/>
            <a:ext cx="1081930" cy="584775"/>
          </a:xfrm>
          <a:prstGeom prst="rect">
            <a:avLst/>
          </a:prstGeom>
          <a:noFill/>
          <a:ln w="12700">
            <a:noFill/>
            <a:miter lim="800000"/>
            <a:headEnd type="none" w="sm" len="sm"/>
            <a:tailEnd type="none" w="sm" len="sm"/>
          </a:ln>
        </p:spPr>
        <p:txBody>
          <a:bodyPr wrap="square">
            <a:spAutoFit/>
          </a:bodyPr>
          <a:lstStyle/>
          <a:p>
            <a:pPr algn="l"/>
            <a:r>
              <a:rPr lang="en-GB" sz="3200" dirty="0">
                <a:solidFill>
                  <a:srgbClr val="993300"/>
                </a:solidFill>
                <a:sym typeface="Symbol" pitchFamily="18" charset="2"/>
              </a:rPr>
              <a:t></a:t>
            </a:r>
            <a:r>
              <a:rPr lang="en-GB" sz="3200" dirty="0">
                <a:solidFill>
                  <a:srgbClr val="FF0000"/>
                </a:solidFill>
                <a:sym typeface="Symbol" pitchFamily="18" charset="2"/>
              </a:rPr>
              <a:t>A</a:t>
            </a:r>
            <a:r>
              <a:rPr lang="en-GB" sz="3200" dirty="0">
                <a:solidFill>
                  <a:srgbClr val="0000CC"/>
                </a:solidFill>
                <a:sym typeface="Symbol" pitchFamily="18" charset="2"/>
              </a:rPr>
              <a:t>3</a:t>
            </a:r>
            <a:endParaRPr lang="en-GB" sz="3200" dirty="0">
              <a:solidFill>
                <a:srgbClr val="0000CC"/>
              </a:solidFill>
            </a:endParaRPr>
          </a:p>
        </p:txBody>
      </p:sp>
      <p:sp>
        <p:nvSpPr>
          <p:cNvPr id="4102" name="Text Box 6"/>
          <p:cNvSpPr txBox="1">
            <a:spLocks noChangeArrowheads="1"/>
          </p:cNvSpPr>
          <p:nvPr/>
        </p:nvSpPr>
        <p:spPr bwMode="auto">
          <a:xfrm>
            <a:off x="5580063" y="3213100"/>
            <a:ext cx="1874837" cy="1311275"/>
          </a:xfrm>
          <a:prstGeom prst="rect">
            <a:avLst/>
          </a:prstGeom>
          <a:noFill/>
          <a:ln w="12700">
            <a:noFill/>
            <a:miter lim="800000"/>
            <a:headEnd type="none" w="sm" len="sm"/>
            <a:tailEnd type="none" w="sm" len="sm"/>
          </a:ln>
        </p:spPr>
        <p:txBody>
          <a:bodyPr wrap="none">
            <a:spAutoFit/>
          </a:bodyPr>
          <a:lstStyle/>
          <a:p>
            <a:r>
              <a:rPr lang="en-GB" sz="8000">
                <a:latin typeface="Comic Sans MS" pitchFamily="66" charset="0"/>
              </a:rPr>
              <a:t>Phil</a:t>
            </a:r>
          </a:p>
        </p:txBody>
      </p:sp>
    </p:spTree>
    <p:extLst>
      <p:ext uri="{BB962C8B-B14F-4D97-AF65-F5344CB8AC3E}">
        <p14:creationId xmlns:p14="http://schemas.microsoft.com/office/powerpoint/2010/main" val="3566053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r>
              <a:rPr lang="en-GB" sz="3600" kern="1200" dirty="0">
                <a:solidFill>
                  <a:srgbClr val="0070C0"/>
                </a:solidFill>
                <a:latin typeface="Calibri" panose="020F0502020204030204" pitchFamily="34" charset="0"/>
                <a:cs typeface="Calibri" panose="020F0502020204030204" pitchFamily="34" charset="0"/>
              </a:rPr>
              <a:t>Getting to know each other: </a:t>
            </a:r>
            <a:br>
              <a:rPr lang="en-GB" sz="3600" kern="1200" dirty="0">
                <a:solidFill>
                  <a:srgbClr val="0070C0"/>
                </a:solidFill>
                <a:latin typeface="Calibri" panose="020F0502020204030204" pitchFamily="34" charset="0"/>
                <a:cs typeface="Calibri" panose="020F0502020204030204" pitchFamily="34" charset="0"/>
              </a:rPr>
            </a:br>
            <a:r>
              <a:rPr lang="en-GB" sz="3600" kern="1200" dirty="0">
                <a:solidFill>
                  <a:srgbClr val="0070C0"/>
                </a:solidFill>
                <a:latin typeface="Calibri" panose="020F0502020204030204" pitchFamily="34" charset="0"/>
                <a:cs typeface="Calibri" panose="020F0502020204030204" pitchFamily="34" charset="0"/>
              </a:rPr>
              <a:t>a face-to-face thing…</a:t>
            </a:r>
          </a:p>
        </p:txBody>
      </p:sp>
      <p:sp>
        <p:nvSpPr>
          <p:cNvPr id="3" name="Content Placeholder 2"/>
          <p:cNvSpPr>
            <a:spLocks noGrp="1"/>
          </p:cNvSpPr>
          <p:nvPr>
            <p:ph idx="1"/>
          </p:nvPr>
        </p:nvSpPr>
        <p:spPr>
          <a:xfrm>
            <a:off x="358777" y="1123963"/>
            <a:ext cx="8605838" cy="4743440"/>
          </a:xfrm>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400" dirty="0">
                <a:solidFill>
                  <a:srgbClr val="990000"/>
                </a:solidFill>
                <a:highlight>
                  <a:srgbClr val="FFFFFF"/>
                </a:highlight>
                <a:latin typeface="Creepy" pitchFamily="82" charset="0"/>
              </a:rPr>
              <a:t>				</a:t>
            </a:r>
            <a:r>
              <a:rPr lang="en-GB" sz="4400" dirty="0">
                <a:solidFill>
                  <a:srgbClr val="990000"/>
                </a:solidFill>
                <a:highlight>
                  <a:srgbClr val="FFFF00"/>
                </a:highlight>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1232409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1108-EAB9-4FBC-A8C2-95526E7C74EB}"/>
              </a:ext>
            </a:extLst>
          </p:cNvPr>
          <p:cNvSpPr>
            <a:spLocks noGrp="1"/>
          </p:cNvSpPr>
          <p:nvPr>
            <p:ph type="title"/>
          </p:nvPr>
        </p:nvSpPr>
        <p:spPr/>
        <p:txBody>
          <a:bodyPr/>
          <a:lstStyle/>
          <a:p>
            <a:endParaRPr lang="en-GB"/>
          </a:p>
        </p:txBody>
      </p:sp>
      <p:pic>
        <p:nvPicPr>
          <p:cNvPr id="5" name="Content Placeholder 4" descr="A view of a city at night&#10;&#10;Description automatically generated">
            <a:extLst>
              <a:ext uri="{FF2B5EF4-FFF2-40B4-BE49-F238E27FC236}">
                <a16:creationId xmlns:a16="http://schemas.microsoft.com/office/drawing/2014/main" id="{0BCBE520-49B8-4027-8A09-E104C786BEF9}"/>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428" y="-10821"/>
            <a:ext cx="9158428" cy="6868821"/>
          </a:xfrm>
        </p:spPr>
      </p:pic>
      <p:sp>
        <p:nvSpPr>
          <p:cNvPr id="3" name="TextBox 2">
            <a:extLst>
              <a:ext uri="{FF2B5EF4-FFF2-40B4-BE49-F238E27FC236}">
                <a16:creationId xmlns:a16="http://schemas.microsoft.com/office/drawing/2014/main" id="{511714C8-BAAF-4781-8EBB-D9793188DB81}"/>
              </a:ext>
            </a:extLst>
          </p:cNvPr>
          <p:cNvSpPr txBox="1"/>
          <p:nvPr/>
        </p:nvSpPr>
        <p:spPr>
          <a:xfrm>
            <a:off x="251400" y="5301260"/>
            <a:ext cx="4104570" cy="830997"/>
          </a:xfrm>
          <a:prstGeom prst="rect">
            <a:avLst/>
          </a:prstGeom>
          <a:noFill/>
        </p:spPr>
        <p:txBody>
          <a:bodyPr wrap="square" rtlCol="0">
            <a:spAutoFit/>
          </a:bodyPr>
          <a:lstStyle/>
          <a:p>
            <a:r>
              <a:rPr lang="en-GB" sz="2400" b="1" dirty="0">
                <a:solidFill>
                  <a:srgbClr val="FFC000"/>
                </a:solidFill>
                <a:latin typeface="Calibri" panose="020F0502020204030204" pitchFamily="34" charset="0"/>
                <a:cs typeface="Calibri" panose="020F0502020204030204" pitchFamily="34" charset="0"/>
              </a:rPr>
              <a:t>Looking across the Tyne from outside the Sage, Gateshead</a:t>
            </a:r>
          </a:p>
        </p:txBody>
      </p:sp>
    </p:spTree>
    <p:extLst>
      <p:ext uri="{BB962C8B-B14F-4D97-AF65-F5344CB8AC3E}">
        <p14:creationId xmlns:p14="http://schemas.microsoft.com/office/powerpoint/2010/main" val="1255051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GB" sz="3600" b="1" kern="1200" dirty="0">
                <a:solidFill>
                  <a:srgbClr val="0070C0"/>
                </a:solidFill>
                <a:latin typeface="Calibri" panose="020F0502020204030204" pitchFamily="34" charset="0"/>
                <a:cs typeface="Calibri" panose="020F0502020204030204" pitchFamily="34" charset="0"/>
              </a:rPr>
              <a:t>Intended learning outcomes</a:t>
            </a:r>
          </a:p>
        </p:txBody>
      </p:sp>
      <p:sp>
        <p:nvSpPr>
          <p:cNvPr id="110595" name="Rectangle 3"/>
          <p:cNvSpPr>
            <a:spLocks noGrp="1" noChangeArrowheads="1"/>
          </p:cNvSpPr>
          <p:nvPr>
            <p:ph idx="1"/>
          </p:nvPr>
        </p:nvSpPr>
        <p:spPr>
          <a:xfrm>
            <a:off x="430212" y="908650"/>
            <a:ext cx="8390378" cy="5949351"/>
          </a:xfrm>
        </p:spPr>
        <p:txBody>
          <a:bodyPr/>
          <a:lstStyle/>
          <a:p>
            <a:pPr marL="0" indent="0">
              <a:buNone/>
            </a:pPr>
            <a:r>
              <a:rPr lang="en-GB" dirty="0"/>
              <a:t>After participating this evening, you should be better-able to:</a:t>
            </a:r>
          </a:p>
          <a:p>
            <a:pPr lvl="0">
              <a:buFont typeface="+mj-lt"/>
              <a:buAutoNum type="arabicPeriod"/>
            </a:pPr>
            <a:r>
              <a:rPr lang="en-GB" sz="3600" dirty="0"/>
              <a:t>Keep students engaged in class sessions;</a:t>
            </a:r>
          </a:p>
          <a:p>
            <a:pPr lvl="0">
              <a:buFont typeface="+mj-lt"/>
              <a:buAutoNum type="arabicPeriod"/>
            </a:pPr>
            <a:r>
              <a:rPr lang="en-GB" sz="3600" dirty="0"/>
              <a:t>Work effectively with students of different motivation and ability.</a:t>
            </a:r>
          </a:p>
          <a:p>
            <a:pPr>
              <a:buFont typeface="+mj-lt"/>
              <a:buAutoNum type="arabicPeriod"/>
            </a:pP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E01A-5397-49C7-816E-3407D3DEF405}"/>
              </a:ext>
            </a:extLst>
          </p:cNvPr>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eaLnBrk="1" hangingPunct="1"/>
            <a:r>
              <a:rPr lang="en-GB" sz="3600" b="1" kern="1200" dirty="0">
                <a:solidFill>
                  <a:srgbClr val="0070C0"/>
                </a:solidFill>
                <a:latin typeface="Calibri" panose="020F0502020204030204" pitchFamily="34" charset="0"/>
                <a:cs typeface="Calibri" panose="020F0502020204030204" pitchFamily="34" charset="0"/>
              </a:rPr>
              <a:t>Beyond the tyranny of intended learning outcomes? </a:t>
            </a:r>
          </a:p>
        </p:txBody>
      </p:sp>
      <p:sp>
        <p:nvSpPr>
          <p:cNvPr id="3" name="Content Placeholder 2">
            <a:extLst>
              <a:ext uri="{FF2B5EF4-FFF2-40B4-BE49-F238E27FC236}">
                <a16:creationId xmlns:a16="http://schemas.microsoft.com/office/drawing/2014/main" id="{6E5FEB5E-E13E-4C49-B1F5-B577010A8F53}"/>
              </a:ext>
            </a:extLst>
          </p:cNvPr>
          <p:cNvSpPr>
            <a:spLocks noGrp="1"/>
          </p:cNvSpPr>
          <p:nvPr>
            <p:ph idx="1"/>
          </p:nvPr>
        </p:nvSpPr>
        <p:spPr/>
        <p:txBody>
          <a:bodyPr/>
          <a:lstStyle/>
          <a:p>
            <a:r>
              <a:rPr lang="en-GB" dirty="0"/>
              <a:t>What about our </a:t>
            </a:r>
            <a:r>
              <a:rPr lang="en-GB" dirty="0">
                <a:solidFill>
                  <a:srgbClr val="FF0000"/>
                </a:solidFill>
              </a:rPr>
              <a:t>learning aspirations</a:t>
            </a:r>
            <a:r>
              <a:rPr lang="en-GB" dirty="0"/>
              <a:t>?</a:t>
            </a:r>
          </a:p>
          <a:p>
            <a:r>
              <a:rPr lang="en-GB" dirty="0"/>
              <a:t>What about </a:t>
            </a:r>
            <a:r>
              <a:rPr lang="en-GB" dirty="0">
                <a:solidFill>
                  <a:srgbClr val="008000"/>
                </a:solidFill>
              </a:rPr>
              <a:t>their</a:t>
            </a:r>
            <a:r>
              <a:rPr lang="en-GB" dirty="0"/>
              <a:t> learning aspirations?</a:t>
            </a:r>
          </a:p>
          <a:p>
            <a:r>
              <a:rPr lang="en-GB" dirty="0"/>
              <a:t>What about their </a:t>
            </a:r>
            <a:r>
              <a:rPr lang="en-GB" dirty="0">
                <a:solidFill>
                  <a:srgbClr val="CC0066"/>
                </a:solidFill>
              </a:rPr>
              <a:t>learning incomes</a:t>
            </a:r>
            <a:r>
              <a:rPr lang="en-GB" dirty="0"/>
              <a:t>?</a:t>
            </a:r>
          </a:p>
          <a:p>
            <a:r>
              <a:rPr lang="en-GB" dirty="0"/>
              <a:t>What about their </a:t>
            </a:r>
            <a:r>
              <a:rPr lang="en-GB" dirty="0">
                <a:solidFill>
                  <a:schemeClr val="tx1"/>
                </a:solidFill>
              </a:rPr>
              <a:t>learning outputs</a:t>
            </a:r>
            <a:r>
              <a:rPr lang="en-GB" dirty="0"/>
              <a:t>?</a:t>
            </a:r>
          </a:p>
          <a:p>
            <a:r>
              <a:rPr lang="en-GB" dirty="0"/>
              <a:t>What about their </a:t>
            </a:r>
            <a:r>
              <a:rPr lang="en-GB" sz="4800" dirty="0">
                <a:solidFill>
                  <a:srgbClr val="FF6699"/>
                </a:solidFill>
                <a:latin typeface="AR CARTER" panose="02000000000000000000" pitchFamily="2" charset="0"/>
                <a:ea typeface="+mj-ea"/>
                <a:cs typeface="+mj-cs"/>
              </a:rPr>
              <a:t>emergent</a:t>
            </a:r>
            <a:r>
              <a:rPr lang="en-GB" dirty="0"/>
              <a:t> learning outcomes?</a:t>
            </a:r>
          </a:p>
          <a:p>
            <a:r>
              <a:rPr lang="en-GB" dirty="0"/>
              <a:t>What about our intended learning </a:t>
            </a:r>
            <a:r>
              <a:rPr lang="en-GB" dirty="0">
                <a:solidFill>
                  <a:srgbClr val="D60093"/>
                </a:solidFill>
              </a:rPr>
              <a:t>outgoings</a:t>
            </a:r>
            <a:r>
              <a:rPr lang="en-GB" dirty="0"/>
              <a:t>?</a:t>
            </a:r>
          </a:p>
        </p:txBody>
      </p:sp>
    </p:spTree>
    <p:extLst>
      <p:ext uri="{BB962C8B-B14F-4D97-AF65-F5344CB8AC3E}">
        <p14:creationId xmlns:p14="http://schemas.microsoft.com/office/powerpoint/2010/main" val="376845011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B1E6-206F-46CD-839A-D913F3F12163}"/>
              </a:ext>
            </a:extLst>
          </p:cNvPr>
          <p:cNvSpPr>
            <a:spLocks noGrp="1"/>
          </p:cNvSpPr>
          <p:nvPr>
            <p:ph type="title"/>
          </p:nvPr>
        </p:nvSpPr>
        <p:spPr>
          <a:xfrm>
            <a:off x="457200" y="122239"/>
            <a:ext cx="8003340" cy="605629"/>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solidFill>
                  <a:srgbClr val="CC0000"/>
                </a:solidFill>
              </a:rPr>
              <a:t>VASCULAR</a:t>
            </a:r>
            <a:r>
              <a:rPr lang="en-GB" dirty="0"/>
              <a:t> learning outcomes (after Brown, 2019)</a:t>
            </a:r>
          </a:p>
        </p:txBody>
      </p:sp>
      <p:sp>
        <p:nvSpPr>
          <p:cNvPr id="3" name="Content Placeholder 2">
            <a:extLst>
              <a:ext uri="{FF2B5EF4-FFF2-40B4-BE49-F238E27FC236}">
                <a16:creationId xmlns:a16="http://schemas.microsoft.com/office/drawing/2014/main" id="{14A88B89-2B65-4C66-A018-8C71A650F919}"/>
              </a:ext>
            </a:extLst>
          </p:cNvPr>
          <p:cNvSpPr>
            <a:spLocks noGrp="1"/>
          </p:cNvSpPr>
          <p:nvPr>
            <p:ph idx="1"/>
          </p:nvPr>
        </p:nvSpPr>
        <p:spPr>
          <a:xfrm>
            <a:off x="179512" y="727868"/>
            <a:ext cx="8784976" cy="5402264"/>
          </a:xfrm>
        </p:spPr>
        <p:txBody>
          <a:bodyPr/>
          <a:lstStyle/>
          <a:p>
            <a:pPr marL="352425" indent="-352425">
              <a:buNone/>
            </a:pPr>
            <a:r>
              <a:rPr lang="en-GB" sz="2200" dirty="0">
                <a:solidFill>
                  <a:srgbClr val="7030A0"/>
                </a:solidFill>
              </a:rPr>
              <a:t>Verifiable:</a:t>
            </a:r>
            <a:r>
              <a:rPr lang="en-GB" sz="2200" dirty="0"/>
              <a:t> Can we tell when they’ve been achieved? And can students?</a:t>
            </a:r>
          </a:p>
          <a:p>
            <a:pPr marL="352425" indent="-352425">
              <a:buNone/>
            </a:pPr>
            <a:r>
              <a:rPr lang="en-GB" sz="2200" dirty="0">
                <a:solidFill>
                  <a:srgbClr val="7030A0"/>
                </a:solidFill>
              </a:rPr>
              <a:t>Action orientated</a:t>
            </a:r>
            <a:r>
              <a:rPr lang="en-GB" sz="2200" dirty="0"/>
              <a:t>: Do they lead to real and useful activity?</a:t>
            </a:r>
          </a:p>
          <a:p>
            <a:pPr marL="352425" indent="-352425">
              <a:buNone/>
            </a:pPr>
            <a:r>
              <a:rPr lang="en-GB" sz="2200" dirty="0">
                <a:solidFill>
                  <a:srgbClr val="7030A0"/>
                </a:solidFill>
              </a:rPr>
              <a:t>Singular</a:t>
            </a:r>
            <a:r>
              <a:rPr lang="en-GB" sz="2200" dirty="0"/>
              <a:t>: i.e. not portmanteau outcomes combining two or more into one, making it difficult to assess if differently achieved, but readily </a:t>
            </a:r>
            <a:r>
              <a:rPr lang="en-GB" sz="2200" dirty="0" err="1"/>
              <a:t>matchable</a:t>
            </a:r>
            <a:r>
              <a:rPr lang="en-GB" sz="2200" dirty="0"/>
              <a:t> to student work produced?</a:t>
            </a:r>
          </a:p>
          <a:p>
            <a:pPr marL="352425" indent="-352425">
              <a:buNone/>
            </a:pPr>
            <a:r>
              <a:rPr lang="en-GB" sz="2200" dirty="0">
                <a:solidFill>
                  <a:srgbClr val="7030A0"/>
                </a:solidFill>
              </a:rPr>
              <a:t>Constructively aligned</a:t>
            </a:r>
            <a:r>
              <a:rPr lang="en-GB" sz="2200" dirty="0"/>
              <a:t>? (Biggs and Tang, 2011) so that there is clear alignment between aims (What do students need to be able to know and do?), what is taught/ learned, how these are assessed and evaluated);</a:t>
            </a:r>
          </a:p>
          <a:p>
            <a:pPr marL="352425" indent="-352425">
              <a:buNone/>
            </a:pPr>
            <a:r>
              <a:rPr lang="en-GB" sz="2200" dirty="0">
                <a:solidFill>
                  <a:srgbClr val="7030A0"/>
                </a:solidFill>
              </a:rPr>
              <a:t>Understandable</a:t>
            </a:r>
            <a:r>
              <a:rPr lang="en-GB" sz="2200" dirty="0"/>
              <a:t> i.e. using language codes that are meaningful to all stakeholders?</a:t>
            </a:r>
          </a:p>
          <a:p>
            <a:pPr marL="352425" indent="-352425">
              <a:buNone/>
            </a:pPr>
            <a:r>
              <a:rPr lang="en-GB" sz="2200" dirty="0">
                <a:solidFill>
                  <a:srgbClr val="7030A0"/>
                </a:solidFill>
              </a:rPr>
              <a:t>Level-appropriate</a:t>
            </a:r>
            <a:r>
              <a:rPr lang="en-GB" sz="2200" dirty="0"/>
              <a:t>? Suitable and differentiable between 1</a:t>
            </a:r>
            <a:r>
              <a:rPr lang="en-GB" sz="2200" baseline="30000" dirty="0"/>
              <a:t>st</a:t>
            </a:r>
            <a:r>
              <a:rPr lang="en-GB" sz="2200" dirty="0"/>
              <a:t> year, 2</a:t>
            </a:r>
            <a:r>
              <a:rPr lang="en-GB" sz="2200" baseline="30000" dirty="0"/>
              <a:t>nd</a:t>
            </a:r>
            <a:r>
              <a:rPr lang="en-GB" sz="2200" dirty="0"/>
              <a:t> year, 3</a:t>
            </a:r>
            <a:r>
              <a:rPr lang="en-GB" sz="2200" baseline="30000" dirty="0"/>
              <a:t>rd</a:t>
            </a:r>
            <a:r>
              <a:rPr lang="en-GB" sz="2200" dirty="0"/>
              <a:t> year, Masters, other PG? </a:t>
            </a:r>
          </a:p>
          <a:p>
            <a:pPr marL="352425" indent="-352425">
              <a:buNone/>
            </a:pPr>
            <a:r>
              <a:rPr lang="en-GB" sz="2200" dirty="0">
                <a:solidFill>
                  <a:srgbClr val="7030A0"/>
                </a:solidFill>
              </a:rPr>
              <a:t>Affective-inclusive</a:t>
            </a:r>
            <a:r>
              <a:rPr lang="en-GB" sz="2200" dirty="0"/>
              <a:t> i.e. not just covering actions but capabilities in the affective domain?</a:t>
            </a:r>
          </a:p>
          <a:p>
            <a:pPr marL="352425" indent="-352425">
              <a:buNone/>
            </a:pPr>
            <a:r>
              <a:rPr lang="en-GB" sz="2200" dirty="0">
                <a:solidFill>
                  <a:srgbClr val="7030A0"/>
                </a:solidFill>
              </a:rPr>
              <a:t>Regularly reviewed? </a:t>
            </a:r>
            <a:r>
              <a:rPr lang="en-GB" sz="2200" dirty="0"/>
              <a:t>Not just stuck in history and always fit-for-purpose</a:t>
            </a:r>
            <a:r>
              <a:rPr lang="en-GB" sz="2200" dirty="0">
                <a:solidFill>
                  <a:srgbClr val="7030A0"/>
                </a:solidFill>
              </a:rPr>
              <a:t>.</a:t>
            </a:r>
          </a:p>
          <a:p>
            <a:endParaRPr lang="en-GB" dirty="0"/>
          </a:p>
        </p:txBody>
      </p:sp>
      <p:sp>
        <p:nvSpPr>
          <p:cNvPr id="4" name="Rectangle 3">
            <a:extLst>
              <a:ext uri="{FF2B5EF4-FFF2-40B4-BE49-F238E27FC236}">
                <a16:creationId xmlns:a16="http://schemas.microsoft.com/office/drawing/2014/main" id="{34F70116-396C-4C5B-BF99-162EC157F2D2}"/>
              </a:ext>
            </a:extLst>
          </p:cNvPr>
          <p:cNvSpPr/>
          <p:nvPr/>
        </p:nvSpPr>
        <p:spPr>
          <a:xfrm>
            <a:off x="179512" y="727868"/>
            <a:ext cx="277688" cy="6007893"/>
          </a:xfrm>
          <a:prstGeom prst="rect">
            <a:avLst/>
          </a:prstGeom>
          <a:solidFill>
            <a:srgbClr val="FFFF00">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Tree>
    <p:extLst>
      <p:ext uri="{BB962C8B-B14F-4D97-AF65-F5344CB8AC3E}">
        <p14:creationId xmlns:p14="http://schemas.microsoft.com/office/powerpoint/2010/main" val="252437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028" y="152401"/>
            <a:ext cx="9128798" cy="6810374"/>
          </a:xfrm>
          <a:prstGeom prst="rect">
            <a:avLst/>
          </a:prstGeom>
        </p:spPr>
      </p:pic>
      <p:sp>
        <p:nvSpPr>
          <p:cNvPr id="5" name="TextBox 4">
            <a:extLst>
              <a:ext uri="{FF2B5EF4-FFF2-40B4-BE49-F238E27FC236}">
                <a16:creationId xmlns:a16="http://schemas.microsoft.com/office/drawing/2014/main" id="{D95BB0F9-6185-4B29-8D08-B27D90986F1D}"/>
              </a:ext>
            </a:extLst>
          </p:cNvPr>
          <p:cNvSpPr txBox="1"/>
          <p:nvPr/>
        </p:nvSpPr>
        <p:spPr>
          <a:xfrm>
            <a:off x="4587303" y="171281"/>
            <a:ext cx="4556697" cy="830997"/>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Do we get what we ask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with intended learning outcomes?</a:t>
            </a:r>
          </a:p>
        </p:txBody>
      </p:sp>
      <p:sp>
        <p:nvSpPr>
          <p:cNvPr id="6" name="TextBox 5">
            <a:extLst>
              <a:ext uri="{FF2B5EF4-FFF2-40B4-BE49-F238E27FC236}">
                <a16:creationId xmlns:a16="http://schemas.microsoft.com/office/drawing/2014/main" id="{BFA789BE-0951-4E9E-8277-B8B0966D2FA3}"/>
              </a:ext>
            </a:extLst>
          </p:cNvPr>
          <p:cNvSpPr txBox="1"/>
          <p:nvPr/>
        </p:nvSpPr>
        <p:spPr>
          <a:xfrm>
            <a:off x="3213912" y="4624367"/>
            <a:ext cx="5851858" cy="954107"/>
          </a:xfrm>
          <a:prstGeom prst="rect">
            <a:avLst/>
          </a:prstGeom>
          <a:solidFill>
            <a:srgbClr val="00B0F0">
              <a:alpha val="50196"/>
            </a:srgb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Have we any idea of how many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 these might also have been involved?</a:t>
            </a:r>
          </a:p>
        </p:txBody>
      </p:sp>
    </p:spTree>
    <p:extLst>
      <p:ext uri="{BB962C8B-B14F-4D97-AF65-F5344CB8AC3E}">
        <p14:creationId xmlns:p14="http://schemas.microsoft.com/office/powerpoint/2010/main" val="124238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1686CB-8A95-4E6A-92E0-94303D7D9DBA}"/>
              </a:ext>
            </a:extLst>
          </p:cNvPr>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pPr fontAlgn="base">
              <a:lnSpc>
                <a:spcPct val="85000"/>
              </a:lnSpc>
              <a:spcAft>
                <a:spcPct val="0"/>
              </a:spcAft>
            </a:pPr>
            <a:r>
              <a:rPr lang="en-GB" sz="3600" b="1" dirty="0">
                <a:solidFill>
                  <a:srgbClr val="0070C0"/>
                </a:solidFill>
                <a:latin typeface="Calibri" panose="020F0502020204030204" pitchFamily="34" charset="0"/>
                <a:cs typeface="Calibri" panose="020F0502020204030204" pitchFamily="34" charset="0"/>
              </a:rPr>
              <a:t>Do we spend too much of our time trying to teach our students?</a:t>
            </a:r>
          </a:p>
        </p:txBody>
      </p:sp>
      <p:sp>
        <p:nvSpPr>
          <p:cNvPr id="5" name="Content Placeholder 4">
            <a:extLst>
              <a:ext uri="{FF2B5EF4-FFF2-40B4-BE49-F238E27FC236}">
                <a16:creationId xmlns:a16="http://schemas.microsoft.com/office/drawing/2014/main" id="{C4C5C94D-7CEB-413E-BACB-E66BE897FE02}"/>
              </a:ext>
            </a:extLst>
          </p:cNvPr>
          <p:cNvSpPr>
            <a:spLocks noGrp="1"/>
          </p:cNvSpPr>
          <p:nvPr>
            <p:ph idx="1"/>
          </p:nvPr>
        </p:nvSpPr>
        <p:spPr/>
        <p:txBody>
          <a:bodyPr/>
          <a:lstStyle/>
          <a:p>
            <a:pPr marL="0" indent="0">
              <a:buNone/>
            </a:pPr>
            <a:r>
              <a:rPr lang="en-GB" sz="2800" b="1" dirty="0"/>
              <a:t>We need to spend more energy helping them to appreciate feedback, make judgements, manage affect, taking action. (Carless and Boud, 2018)</a:t>
            </a:r>
          </a:p>
        </p:txBody>
      </p:sp>
      <p:sp>
        <p:nvSpPr>
          <p:cNvPr id="8" name="Rectangle: Rounded Corners 7">
            <a:extLst>
              <a:ext uri="{FF2B5EF4-FFF2-40B4-BE49-F238E27FC236}">
                <a16:creationId xmlns:a16="http://schemas.microsoft.com/office/drawing/2014/main" id="{42DE57E2-931F-4C0C-A920-A4AFD499B441}"/>
              </a:ext>
            </a:extLst>
          </p:cNvPr>
          <p:cNvSpPr/>
          <p:nvPr/>
        </p:nvSpPr>
        <p:spPr bwMode="auto">
          <a:xfrm>
            <a:off x="5332380" y="3038683"/>
            <a:ext cx="3735766" cy="2828719"/>
          </a:xfrm>
          <a:prstGeom prst="roundRect">
            <a:avLst/>
          </a:prstGeom>
          <a:solidFill>
            <a:srgbClr val="FFFF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Galileo: You can’t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teach a man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anything.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You can only help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him to learn.</a:t>
            </a:r>
          </a:p>
        </p:txBody>
      </p:sp>
      <p:pic>
        <p:nvPicPr>
          <p:cNvPr id="10" name="Picture 9">
            <a:extLst>
              <a:ext uri="{FF2B5EF4-FFF2-40B4-BE49-F238E27FC236}">
                <a16:creationId xmlns:a16="http://schemas.microsoft.com/office/drawing/2014/main" id="{848C9BF8-A581-414F-A0C5-6067162FA7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3162307"/>
            <a:ext cx="4684992" cy="3421055"/>
          </a:xfrm>
          <a:prstGeom prst="rect">
            <a:avLst/>
          </a:prstGeom>
        </p:spPr>
      </p:pic>
    </p:spTree>
    <p:extLst>
      <p:ext uri="{BB962C8B-B14F-4D97-AF65-F5344CB8AC3E}">
        <p14:creationId xmlns:p14="http://schemas.microsoft.com/office/powerpoint/2010/main" val="1475915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 </a:t>
            </a:r>
          </a:p>
          <a:p>
            <a:pPr marL="0" indent="0">
              <a:buNone/>
            </a:pPr>
            <a:r>
              <a:rPr lang="en-GB" dirty="0">
                <a:solidFill>
                  <a:srgbClr val="FF0000"/>
                </a:solidFill>
              </a:rPr>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
        <p:nvSpPr>
          <p:cNvPr id="8" name="Title 1">
            <a:extLst>
              <a:ext uri="{FF2B5EF4-FFF2-40B4-BE49-F238E27FC236}">
                <a16:creationId xmlns:a16="http://schemas.microsoft.com/office/drawing/2014/main" id="{A746C1C0-B72C-4F77-AC5D-7A3DF8C4CAFA}"/>
              </a:ext>
            </a:extLst>
          </p:cNvPr>
          <p:cNvSpPr txBox="1">
            <a:spLocks/>
          </p:cNvSpPr>
          <p:nvPr/>
        </p:nvSpPr>
        <p:spPr>
          <a:xfrm>
            <a:off x="0" y="1"/>
            <a:ext cx="9144000" cy="1124679"/>
          </a:xfrm>
          <a:prstGeom prst="rect">
            <a:avLst/>
          </a:prstGeom>
          <a:noFill/>
          <a:ln w="9525" algn="ctr">
            <a:noFill/>
            <a:miter lim="800000"/>
            <a:headEnd/>
            <a:tailEnd/>
          </a:ln>
        </p:spPr>
        <p:txBody>
          <a:bodyPr vert="horz" wrap="square" lIns="91440" tIns="45720" rIns="91440" bIns="45720" numCol="1" rtlCol="0" anchor="ctr" anchorCtr="0" compatLnSpc="1">
            <a:prstTxWarp prst="textNoShape">
              <a:avLst/>
            </a:prstTxWarp>
            <a:normAutofit fontScale="97500"/>
          </a:bodyPr>
          <a:lstStyle>
            <a:defPPr>
              <a:defRPr lang="en-GB"/>
            </a:defPPr>
            <a:lvl1pPr algn="ctr" defTabSz="914400" eaLnBrk="1" latinLnBrk="0" hangingPunct="1">
              <a:lnSpc>
                <a:spcPct val="85000"/>
              </a:lnSpc>
              <a:buNone/>
              <a:defRPr sz="3600" b="1">
                <a:solidFill>
                  <a:srgbClr val="0070C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Keeping students engaged:</a:t>
            </a:r>
          </a:p>
          <a:p>
            <a:r>
              <a:rPr lang="en-GB" dirty="0"/>
              <a:t>the ten most important words</a:t>
            </a:r>
          </a:p>
        </p:txBody>
      </p:sp>
    </p:spTree>
    <p:extLst>
      <p:ext uri="{BB962C8B-B14F-4D97-AF65-F5344CB8AC3E}">
        <p14:creationId xmlns:p14="http://schemas.microsoft.com/office/powerpoint/2010/main" val="343650549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3600" kern="1200" dirty="0">
                <a:solidFill>
                  <a:srgbClr val="0070C0"/>
                </a:solidFill>
                <a:latin typeface="Calibri" panose="020F0502020204030204" pitchFamily="34" charset="0"/>
                <a:cs typeface="Calibri" panose="020F0502020204030204" pitchFamily="34" charset="0"/>
              </a:rPr>
              <a:t>‘what’ is getting ever less important</a:t>
            </a:r>
          </a:p>
        </p:txBody>
      </p:sp>
      <p:sp>
        <p:nvSpPr>
          <p:cNvPr id="3" name="Content Placeholder 2"/>
          <p:cNvSpPr>
            <a:spLocks noGrp="1"/>
          </p:cNvSpPr>
          <p:nvPr>
            <p:ph idx="1"/>
          </p:nvPr>
        </p:nvSpPr>
        <p:spPr>
          <a:xfrm>
            <a:off x="358777" y="764631"/>
            <a:ext cx="8605838" cy="5102772"/>
          </a:xfrm>
        </p:spPr>
        <p:txBody>
          <a:bodyPr/>
          <a:lstStyle/>
          <a:p>
            <a:pPr>
              <a:lnSpc>
                <a:spcPct val="100000"/>
              </a:lnSpc>
            </a:pPr>
            <a:r>
              <a:rPr lang="en-GB" sz="2400" dirty="0">
                <a:latin typeface="Calibri" panose="020F0502020204030204" pitchFamily="34" charset="0"/>
                <a:cs typeface="Calibri" panose="020F0502020204030204" pitchFamily="34" charset="0"/>
              </a:rPr>
              <a:t>Columbia University research published (2011) in Science magazine shows that people are much less prepared to remember ‘</a:t>
            </a:r>
            <a:r>
              <a:rPr lang="en-GB" sz="2400" dirty="0">
                <a:solidFill>
                  <a:srgbClr val="FF0000"/>
                </a:solidFill>
                <a:latin typeface="Calibri" panose="020F0502020204030204" pitchFamily="34" charset="0"/>
                <a:cs typeface="Calibri" panose="020F0502020204030204" pitchFamily="34" charset="0"/>
              </a:rPr>
              <a:t>what</a:t>
            </a:r>
            <a:r>
              <a:rPr lang="en-GB" sz="2400" dirty="0">
                <a:latin typeface="Calibri" panose="020F0502020204030204" pitchFamily="34" charset="0"/>
                <a:cs typeface="Calibri" panose="020F0502020204030204" pitchFamily="34" charset="0"/>
              </a:rPr>
              <a:t>’, but better at remembering </a:t>
            </a:r>
            <a:r>
              <a:rPr lang="en-GB" sz="2400" dirty="0">
                <a:solidFill>
                  <a:srgbClr val="FF0000"/>
                </a:solidFill>
                <a:latin typeface="Calibri" panose="020F0502020204030204" pitchFamily="34" charset="0"/>
                <a:cs typeface="Calibri" panose="020F0502020204030204" pitchFamily="34" charset="0"/>
              </a:rPr>
              <a:t>where</a:t>
            </a:r>
            <a:r>
              <a:rPr lang="en-GB" sz="2400" dirty="0">
                <a:latin typeface="Calibri" panose="020F0502020204030204" pitchFamily="34" charset="0"/>
                <a:cs typeface="Calibri" panose="020F0502020204030204" pitchFamily="34" charset="0"/>
              </a:rPr>
              <a:t> to access information, and </a:t>
            </a:r>
            <a:r>
              <a:rPr lang="en-GB" sz="2400" dirty="0">
                <a:solidFill>
                  <a:srgbClr val="FF0000"/>
                </a:solidFill>
                <a:latin typeface="Calibri" panose="020F0502020204030204" pitchFamily="34" charset="0"/>
                <a:cs typeface="Calibri" panose="020F0502020204030204" pitchFamily="34" charset="0"/>
              </a:rPr>
              <a:t>how</a:t>
            </a:r>
            <a:r>
              <a:rPr lang="en-GB" sz="2400" dirty="0">
                <a:latin typeface="Calibri" panose="020F0502020204030204" pitchFamily="34" charset="0"/>
                <a:cs typeface="Calibri" panose="020F0502020204030204" pitchFamily="34" charset="0"/>
              </a:rPr>
              <a:t> to do so.</a:t>
            </a:r>
          </a:p>
          <a:p>
            <a:pPr>
              <a:lnSpc>
                <a:spcPct val="100000"/>
              </a:lnSpc>
            </a:pPr>
            <a:r>
              <a:rPr lang="en-GB" sz="2400" dirty="0">
                <a:latin typeface="Calibri" panose="020F0502020204030204" pitchFamily="34" charset="0"/>
                <a:cs typeface="Calibri" panose="020F0502020204030204" pitchFamily="34" charset="0"/>
              </a:rPr>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2000" i="1" dirty="0">
                <a:solidFill>
                  <a:schemeClr val="tx1"/>
                </a:solidFill>
                <a:latin typeface="Calibri" panose="020F0502020204030204" pitchFamily="34" charset="0"/>
                <a:cs typeface="Calibri" panose="020F0502020204030204" pitchFamily="34" charset="0"/>
              </a:rPr>
              <a:t>Published Online July 14 2011 </a:t>
            </a:r>
            <a:r>
              <a:rPr lang="en-US" sz="2000" i="1" dirty="0">
                <a:solidFill>
                  <a:schemeClr val="tx1"/>
                </a:solidFill>
                <a:latin typeface="Calibri" panose="020F0502020204030204" pitchFamily="34" charset="0"/>
                <a:cs typeface="Calibri" panose="020F0502020204030204" pitchFamily="34" charset="0"/>
                <a:hlinkClick r:id="rId2" action="ppaction://hlinkfile"/>
              </a:rPr>
              <a:t>&lt; Science Express Index</a:t>
            </a:r>
            <a:r>
              <a:rPr lang="en-US" sz="2000" i="1" dirty="0">
                <a:solidFill>
                  <a:schemeClr val="tx1"/>
                </a:solidFill>
                <a:latin typeface="Calibri" panose="020F0502020204030204" pitchFamily="34" charset="0"/>
                <a:cs typeface="Calibri" panose="020F0502020204030204" pitchFamily="34" charset="0"/>
              </a:rPr>
              <a:t>  Science DOI: 10.1126/science.1207745 </a:t>
            </a:r>
            <a:endParaRPr lang="en-US" sz="2000" dirty="0">
              <a:solidFill>
                <a:schemeClr val="tx1"/>
              </a:solidFill>
              <a:latin typeface="Calibri" panose="020F0502020204030204" pitchFamily="34" charset="0"/>
              <a:cs typeface="Calibri" panose="020F0502020204030204" pitchFamily="34" charset="0"/>
            </a:endParaRPr>
          </a:p>
          <a:p>
            <a:pPr>
              <a:buNone/>
            </a:pPr>
            <a:r>
              <a:rPr lang="en-US" sz="2000" dirty="0">
                <a:solidFill>
                  <a:schemeClr val="tx1"/>
                </a:solidFill>
                <a:latin typeface="Calibri" panose="020F0502020204030204" pitchFamily="34" charset="0"/>
                <a:cs typeface="Calibri" panose="020F0502020204030204" pitchFamily="34" charset="0"/>
              </a:rPr>
              <a:t>Report: Google Effects on Memory: Cognitive Consequences of Having Information at Our Fingertips </a:t>
            </a:r>
            <a:r>
              <a:rPr lang="en-US" sz="2000" dirty="0">
                <a:solidFill>
                  <a:schemeClr val="tx1"/>
                </a:solidFill>
                <a:latin typeface="Calibri" panose="020F0502020204030204" pitchFamily="34" charset="0"/>
                <a:cs typeface="Calibri" panose="020F0502020204030204" pitchFamily="34" charset="0"/>
                <a:hlinkClick r:id="rId3" action="ppaction://hlinkfile"/>
              </a:rPr>
              <a:t>Betsy Sparrow</a:t>
            </a:r>
            <a:r>
              <a:rPr lang="en-US" sz="2000" dirty="0">
                <a:solidFill>
                  <a:schemeClr val="tx1"/>
                </a:solidFill>
                <a:latin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cs typeface="Calibri" panose="020F0502020204030204" pitchFamily="34" charset="0"/>
                <a:hlinkClick r:id="" action="ppaction://hlinkfile"/>
              </a:rPr>
              <a:t>*</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4" action="ppaction://hlinkfile"/>
              </a:rPr>
              <a:t>Jenny Liu</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5" action="ppaction://hlinkfile"/>
              </a:rPr>
              <a:t>Daniel M. Wegner</a:t>
            </a:r>
            <a:endParaRPr lang="en-US" sz="2000" dirty="0">
              <a:solidFill>
                <a:schemeClr val="tx1"/>
              </a:solidFill>
              <a:latin typeface="Calibri" panose="020F0502020204030204" pitchFamily="34" charset="0"/>
              <a:cs typeface="Calibri" panose="020F0502020204030204" pitchFamily="34" charset="0"/>
            </a:endParaRPr>
          </a:p>
          <a:p>
            <a:pPr>
              <a:lnSpc>
                <a:spcPct val="100000"/>
              </a:lnSpc>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870296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	????</a:t>
            </a:r>
          </a:p>
        </p:txBody>
      </p:sp>
      <p:sp>
        <p:nvSpPr>
          <p:cNvPr id="5" name="Title 1"/>
          <p:cNvSpPr txBox="1">
            <a:spLocks/>
          </p:cNvSpPr>
          <p:nvPr/>
        </p:nvSpPr>
        <p:spPr>
          <a:xfrm>
            <a:off x="0" y="1"/>
            <a:ext cx="9144000" cy="1124679"/>
          </a:xfrm>
          <a:prstGeom prst="rect">
            <a:avLst/>
          </a:prstGeom>
          <a:noFill/>
          <a:ln w="9525" algn="ctr">
            <a:noFill/>
            <a:miter lim="800000"/>
            <a:headEnd/>
            <a:tailEnd/>
          </a:ln>
        </p:spPr>
        <p:txBody>
          <a:bodyPr vert="horz" wrap="square" lIns="91440" tIns="45720" rIns="91440" bIns="45720" numCol="1" rtlCol="0" anchor="ctr" anchorCtr="0" compatLnSpc="1">
            <a:prstTxWarp prst="textNoShape">
              <a:avLst/>
            </a:prstTxWarp>
            <a:normAutofit fontScale="97500"/>
          </a:bodyPr>
          <a:lstStyle>
            <a:lvl1pPr algn="ctr" defTabSz="914400" eaLnBrk="1" latinLnBrk="0" hangingPunct="1">
              <a:lnSpc>
                <a:spcPct val="85000"/>
              </a:lnSpc>
              <a:buNone/>
              <a:defRPr sz="3600" b="1">
                <a:solidFill>
                  <a:srgbClr val="0070C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Keeping students engaged:</a:t>
            </a:r>
          </a:p>
          <a:p>
            <a:r>
              <a:rPr lang="en-GB" dirty="0"/>
              <a:t>the ten most important words</a:t>
            </a:r>
          </a:p>
        </p:txBody>
      </p:sp>
    </p:spTree>
    <p:extLst>
      <p:ext uri="{BB962C8B-B14F-4D97-AF65-F5344CB8AC3E}">
        <p14:creationId xmlns:p14="http://schemas.microsoft.com/office/powerpoint/2010/main" val="16198966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DB5396-4D86-4D95-9E26-08AFD367790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5" y="449943"/>
            <a:ext cx="9165607" cy="5098369"/>
          </a:xfrm>
          <a:prstGeom prst="rect">
            <a:avLst/>
          </a:prstGeom>
        </p:spPr>
      </p:pic>
    </p:spTree>
    <p:extLst>
      <p:ext uri="{BB962C8B-B14F-4D97-AF65-F5344CB8AC3E}">
        <p14:creationId xmlns:p14="http://schemas.microsoft.com/office/powerpoint/2010/main" val="3682127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everyone about their learning in the last 30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036A5FF-8E96-4ABB-8440-3641A59A0AE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2448" y="379073"/>
            <a:ext cx="9166448" cy="6099854"/>
          </a:xfrm>
        </p:spPr>
      </p:pic>
    </p:spTree>
    <p:extLst>
      <p:ext uri="{BB962C8B-B14F-4D97-AF65-F5344CB8AC3E}">
        <p14:creationId xmlns:p14="http://schemas.microsoft.com/office/powerpoint/2010/main" val="2240695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BA2A36-E2EA-4775-BF6E-A72DF6DCF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1568" y="0"/>
            <a:ext cx="8880863" cy="6858000"/>
          </a:xfrm>
          <a:prstGeom prst="rect">
            <a:avLst/>
          </a:prstGeom>
        </p:spPr>
      </p:pic>
    </p:spTree>
    <p:extLst>
      <p:ext uri="{BB962C8B-B14F-4D97-AF65-F5344CB8AC3E}">
        <p14:creationId xmlns:p14="http://schemas.microsoft.com/office/powerpoint/2010/main" val="328481485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urentius_de_Voltolina_0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573" y="0"/>
            <a:ext cx="8494854" cy="6858000"/>
          </a:xfrm>
          <a:prstGeom prst="rect">
            <a:avLst/>
          </a:prstGeom>
        </p:spPr>
      </p:pic>
      <p:sp>
        <p:nvSpPr>
          <p:cNvPr id="3" name="TextBox 2"/>
          <p:cNvSpPr txBox="1"/>
          <p:nvPr/>
        </p:nvSpPr>
        <p:spPr>
          <a:xfrm>
            <a:off x="6748216" y="5934670"/>
            <a:ext cx="2395784" cy="923330"/>
          </a:xfrm>
          <a:prstGeom prst="rect">
            <a:avLst/>
          </a:prstGeom>
          <a:solidFill>
            <a:schemeClr val="accent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Laurentius de Voltolina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2</a:t>
            </a:r>
            <a:r>
              <a:rPr kumimoji="0" lang="en-GB" sz="1800" b="0" i="0" u="none" strike="noStrike" kern="0" cap="none" spc="0" normalizeH="0" baseline="30000" noProof="0" dirty="0">
                <a:ln>
                  <a:noFill/>
                </a:ln>
                <a:solidFill>
                  <a:prstClr val="white"/>
                </a:solidFill>
                <a:effectLst/>
                <a:uLnTx/>
                <a:uFillTx/>
                <a:latin typeface="Calibri"/>
                <a:ea typeface="+mn-ea"/>
                <a:cs typeface="+mn-cs"/>
              </a:rPr>
              <a:t>nd</a:t>
            </a:r>
            <a:r>
              <a:rPr kumimoji="0" lang="en-GB" sz="1800" b="0" i="0" u="none" strike="noStrike" kern="0" cap="none" spc="0" normalizeH="0" baseline="0" noProof="0" dirty="0">
                <a:ln>
                  <a:noFill/>
                </a:ln>
                <a:solidFill>
                  <a:prstClr val="white"/>
                </a:solidFill>
                <a:effectLst/>
                <a:uLnTx/>
                <a:uFillTx/>
                <a:latin typeface="Calibri"/>
                <a:ea typeface="+mn-ea"/>
                <a:cs typeface="+mn-cs"/>
              </a:rPr>
              <a:t> half of 14</a:t>
            </a:r>
            <a:r>
              <a:rPr kumimoji="0" lang="en-GB" sz="1800" b="0" i="0" u="none" strike="noStrike" kern="0" cap="none" spc="0" normalizeH="0" baseline="30000" noProof="0" dirty="0">
                <a:ln>
                  <a:noFill/>
                </a:ln>
                <a:solidFill>
                  <a:prstClr val="white"/>
                </a:solidFill>
                <a:effectLst/>
                <a:uLnTx/>
                <a:uFillTx/>
                <a:latin typeface="Calibri"/>
                <a:ea typeface="+mn-ea"/>
                <a:cs typeface="+mn-cs"/>
              </a:rPr>
              <a:t>th</a:t>
            </a:r>
            <a:r>
              <a:rPr kumimoji="0" lang="en-GB" sz="1800" b="0" i="0" u="none" strike="noStrike" kern="0" cap="none" spc="0" normalizeH="0" baseline="0" noProof="0" dirty="0">
                <a:ln>
                  <a:noFill/>
                </a:ln>
                <a:solidFill>
                  <a:prstClr val="white"/>
                </a:solidFill>
                <a:effectLst/>
                <a:uLnTx/>
                <a:uFillTx/>
                <a:latin typeface="Calibri"/>
                <a:ea typeface="+mn-ea"/>
                <a:cs typeface="+mn-cs"/>
              </a:rPr>
              <a:t> Century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Italian Painter</a:t>
            </a:r>
          </a:p>
        </p:txBody>
      </p:sp>
    </p:spTree>
    <p:extLst>
      <p:ext uri="{BB962C8B-B14F-4D97-AF65-F5344CB8AC3E}">
        <p14:creationId xmlns:p14="http://schemas.microsoft.com/office/powerpoint/2010/main" val="1958201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D90887-8944-461D-9BDA-77CAB4A25F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8337" y="857250"/>
            <a:ext cx="9272337" cy="5143500"/>
          </a:xfrm>
          <a:prstGeom prst="rect">
            <a:avLst/>
          </a:prstGeom>
        </p:spPr>
      </p:pic>
    </p:spTree>
    <p:extLst>
      <p:ext uri="{BB962C8B-B14F-4D97-AF65-F5344CB8AC3E}">
        <p14:creationId xmlns:p14="http://schemas.microsoft.com/office/powerpoint/2010/main" val="155528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370" y="-1"/>
            <a:ext cx="9193369" cy="6895027"/>
          </a:xfrm>
          <a:prstGeom prst="rect">
            <a:avLst/>
          </a:prstGeom>
        </p:spPr>
      </p:pic>
      <p:sp>
        <p:nvSpPr>
          <p:cNvPr id="5" name="TextBox 4">
            <a:extLst>
              <a:ext uri="{FF2B5EF4-FFF2-40B4-BE49-F238E27FC236}">
                <a16:creationId xmlns:a16="http://schemas.microsoft.com/office/drawing/2014/main" id="{DD51B762-1471-4081-9C7D-C5A091738290}"/>
              </a:ext>
            </a:extLst>
          </p:cNvPr>
          <p:cNvSpPr txBox="1"/>
          <p:nvPr/>
        </p:nvSpPr>
        <p:spPr>
          <a:xfrm>
            <a:off x="3959280" y="171668"/>
            <a:ext cx="5184720" cy="2062103"/>
          </a:xfrm>
          <a:prstGeom prst="rect">
            <a:avLst/>
          </a:prstGeom>
          <a:noFill/>
        </p:spPr>
        <p:txBody>
          <a:bodyPr wrap="square" rtlCol="0">
            <a:spAutoFit/>
          </a:bodyPr>
          <a:lstStyle/>
          <a:p>
            <a:r>
              <a:rPr lang="en-GB"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chairs are mobile, the students will have their mobiles, but the room layout is still historic?</a:t>
            </a:r>
          </a:p>
        </p:txBody>
      </p:sp>
    </p:spTree>
    <p:extLst>
      <p:ext uri="{BB962C8B-B14F-4D97-AF65-F5344CB8AC3E}">
        <p14:creationId xmlns:p14="http://schemas.microsoft.com/office/powerpoint/2010/main" val="107756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39191017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540053"/>
            <a:ext cx="6444208" cy="6120680"/>
          </a:xfrm>
          <a:solidFill>
            <a:schemeClr val="bg1"/>
          </a:solidFill>
        </p:spPr>
        <p:txBody>
          <a:bodyPr>
            <a:noAutofit/>
          </a:bodyPr>
          <a:lstStyle/>
          <a:p>
            <a:pPr marL="273050" indent="-273050" eaLnBrk="1" hangingPunct="1">
              <a:spcBef>
                <a:spcPts val="1200"/>
              </a:spcBef>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400" b="1" dirty="0">
                <a:solidFill>
                  <a:srgbClr val="FF0000"/>
                </a:solidFill>
              </a:rPr>
              <a:t>Lewis Carroll, 1893</a:t>
            </a:r>
            <a:endParaRPr lang="en-AU" sz="4800" b="1" dirty="0">
              <a:solidFill>
                <a:srgbClr val="FF0000"/>
              </a:solidFill>
            </a:endParaRP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Conceptualisation</a:t>
            </a:r>
          </a:p>
        </p:txBody>
      </p:sp>
      <p:sp>
        <p:nvSpPr>
          <p:cNvPr id="2" name="TextBox 1">
            <a:extLst>
              <a:ext uri="{FF2B5EF4-FFF2-40B4-BE49-F238E27FC236}">
                <a16:creationId xmlns:a16="http://schemas.microsoft.com/office/drawing/2014/main" id="{469270B6-009F-427D-95EF-29FEEEC7A401}"/>
              </a:ext>
            </a:extLst>
          </p:cNvPr>
          <p:cNvSpPr txBox="1"/>
          <p:nvPr/>
        </p:nvSpPr>
        <p:spPr>
          <a:xfrm>
            <a:off x="251399" y="40015"/>
            <a:ext cx="867720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Calibri" panose="020F0502020204030204" pitchFamily="34" charset="0"/>
              </a:rPr>
              <a:t>Unless we do something </a:t>
            </a:r>
            <a:r>
              <a:rPr kumimoji="0" lang="en-GB" sz="3600" b="1" i="1" u="none" strike="noStrike" kern="1200" cap="none" spc="0" normalizeH="0" baseline="0" noProof="0" dirty="0">
                <a:ln>
                  <a:noFill/>
                </a:ln>
                <a:solidFill>
                  <a:srgbClr val="FF0000"/>
                </a:solidFill>
                <a:effectLst/>
                <a:highlight>
                  <a:srgbClr val="00FF00"/>
                </a:highlight>
                <a:uLnTx/>
                <a:uFillTx/>
                <a:latin typeface="Calibri" panose="020F0502020204030204" pitchFamily="34" charset="0"/>
                <a:ea typeface="+mn-ea"/>
                <a:cs typeface="Calibri" panose="020F0502020204030204" pitchFamily="34" charset="0"/>
              </a:rPr>
              <a:t>else</a:t>
            </a:r>
            <a:r>
              <a:rPr kumimoji="0" lang="en-GB" sz="32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2207323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remove"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3000"/>
                                        <p:tgtEl>
                                          <p:spTgt spid="4"/>
                                        </p:tgtEl>
                                      </p:cBhvr>
                                    </p:animEffect>
                                    <p:anim calcmode="lin" valueType="num">
                                      <p:cBhvr>
                                        <p:cTn id="24" dur="3000" fill="hold"/>
                                        <p:tgtEl>
                                          <p:spTgt spid="4"/>
                                        </p:tgtEl>
                                        <p:attrNameLst>
                                          <p:attrName>style.rotation</p:attrName>
                                        </p:attrNameLst>
                                      </p:cBhvr>
                                      <p:tavLst>
                                        <p:tav tm="0">
                                          <p:val>
                                            <p:fltVal val="720"/>
                                          </p:val>
                                        </p:tav>
                                        <p:tav tm="100000">
                                          <p:val>
                                            <p:fltVal val="0"/>
                                          </p:val>
                                        </p:tav>
                                      </p:tavLst>
                                    </p:anim>
                                    <p:anim calcmode="lin" valueType="num">
                                      <p:cBhvr>
                                        <p:cTn id="25" dur="3000" fill="hold"/>
                                        <p:tgtEl>
                                          <p:spTgt spid="4"/>
                                        </p:tgtEl>
                                        <p:attrNameLst>
                                          <p:attrName>ppt_h</p:attrName>
                                        </p:attrNameLst>
                                      </p:cBhvr>
                                      <p:tavLst>
                                        <p:tav tm="0">
                                          <p:val>
                                            <p:fltVal val="0"/>
                                          </p:val>
                                        </p:tav>
                                        <p:tav tm="100000">
                                          <p:val>
                                            <p:strVal val="#ppt_h"/>
                                          </p:val>
                                        </p:tav>
                                      </p:tavLst>
                                    </p:anim>
                                    <p:anim calcmode="lin" valueType="num">
                                      <p:cBhvr>
                                        <p:cTn id="26" dur="3000" fill="hold"/>
                                        <p:tgtEl>
                                          <p:spTgt spid="4"/>
                                        </p:tgtEl>
                                        <p:attrNameLst>
                                          <p:attrName>ppt_w</p:attrName>
                                        </p:attrNameLst>
                                      </p:cBhvr>
                                      <p:tavLst>
                                        <p:tav tm="0">
                                          <p:val>
                                            <p:fltVal val="0"/>
                                          </p:val>
                                        </p:tav>
                                        <p:tav tm="100000">
                                          <p:val>
                                            <p:strVal val="#ppt_w"/>
                                          </p:val>
                                        </p:tav>
                                      </p:tavLst>
                                    </p:anim>
                                  </p:childTnLst>
                                </p:cTn>
                              </p:par>
                              <p:par>
                                <p:cTn id="27" presetID="35" presetClass="entr" presetSubtype="0" fill="remove"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3000"/>
                                        <p:tgtEl>
                                          <p:spTgt spid="5"/>
                                        </p:tgtEl>
                                      </p:cBhvr>
                                    </p:animEffect>
                                    <p:anim calcmode="lin" valueType="num">
                                      <p:cBhvr>
                                        <p:cTn id="30" dur="3000" fill="hold"/>
                                        <p:tgtEl>
                                          <p:spTgt spid="5"/>
                                        </p:tgtEl>
                                        <p:attrNameLst>
                                          <p:attrName>style.rotation</p:attrName>
                                        </p:attrNameLst>
                                      </p:cBhvr>
                                      <p:tavLst>
                                        <p:tav tm="0">
                                          <p:val>
                                            <p:fltVal val="720"/>
                                          </p:val>
                                        </p:tav>
                                        <p:tav tm="100000">
                                          <p:val>
                                            <p:fltVal val="0"/>
                                          </p:val>
                                        </p:tav>
                                      </p:tavLst>
                                    </p:anim>
                                    <p:anim calcmode="lin" valueType="num">
                                      <p:cBhvr>
                                        <p:cTn id="31" dur="3000" fill="hold"/>
                                        <p:tgtEl>
                                          <p:spTgt spid="5"/>
                                        </p:tgtEl>
                                        <p:attrNameLst>
                                          <p:attrName>ppt_h</p:attrName>
                                        </p:attrNameLst>
                                      </p:cBhvr>
                                      <p:tavLst>
                                        <p:tav tm="0">
                                          <p:val>
                                            <p:fltVal val="0"/>
                                          </p:val>
                                        </p:tav>
                                        <p:tav tm="100000">
                                          <p:val>
                                            <p:strVal val="#ppt_h"/>
                                          </p:val>
                                        </p:tav>
                                      </p:tavLst>
                                    </p:anim>
                                    <p:anim calcmode="lin" valueType="num">
                                      <p:cBhvr>
                                        <p:cTn id="32" dur="3000" fill="hold"/>
                                        <p:tgtEl>
                                          <p:spTgt spid="5"/>
                                        </p:tgtEl>
                                        <p:attrNameLst>
                                          <p:attrName>ppt_w</p:attrName>
                                        </p:attrNameLst>
                                      </p:cBhvr>
                                      <p:tavLst>
                                        <p:tav tm="0">
                                          <p:val>
                                            <p:fltVal val="0"/>
                                          </p:val>
                                        </p:tav>
                                        <p:tav tm="100000">
                                          <p:val>
                                            <p:strVal val="#ppt_w"/>
                                          </p:val>
                                        </p:tav>
                                      </p:tavLst>
                                    </p:anim>
                                  </p:childTnLst>
                                </p:cTn>
                              </p:par>
                              <p:par>
                                <p:cTn id="33" presetID="35" presetClass="entr" presetSubtype="0" fill="remove"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3000"/>
                                        <p:tgtEl>
                                          <p:spTgt spid="6"/>
                                        </p:tgtEl>
                                      </p:cBhvr>
                                    </p:animEffect>
                                    <p:anim calcmode="lin" valueType="num">
                                      <p:cBhvr>
                                        <p:cTn id="36" dur="3000" fill="hold"/>
                                        <p:tgtEl>
                                          <p:spTgt spid="6"/>
                                        </p:tgtEl>
                                        <p:attrNameLst>
                                          <p:attrName>style.rotation</p:attrName>
                                        </p:attrNameLst>
                                      </p:cBhvr>
                                      <p:tavLst>
                                        <p:tav tm="0">
                                          <p:val>
                                            <p:fltVal val="720"/>
                                          </p:val>
                                        </p:tav>
                                        <p:tav tm="100000">
                                          <p:val>
                                            <p:fltVal val="0"/>
                                          </p:val>
                                        </p:tav>
                                      </p:tavLst>
                                    </p:anim>
                                    <p:anim calcmode="lin" valueType="num">
                                      <p:cBhvr>
                                        <p:cTn id="37" dur="3000" fill="hold"/>
                                        <p:tgtEl>
                                          <p:spTgt spid="6"/>
                                        </p:tgtEl>
                                        <p:attrNameLst>
                                          <p:attrName>ppt_h</p:attrName>
                                        </p:attrNameLst>
                                      </p:cBhvr>
                                      <p:tavLst>
                                        <p:tav tm="0">
                                          <p:val>
                                            <p:fltVal val="0"/>
                                          </p:val>
                                        </p:tav>
                                        <p:tav tm="100000">
                                          <p:val>
                                            <p:strVal val="#ppt_h"/>
                                          </p:val>
                                        </p:tav>
                                      </p:tavLst>
                                    </p:anim>
                                    <p:anim calcmode="lin" valueType="num">
                                      <p:cBhvr>
                                        <p:cTn id="38" dur="3000" fill="hold"/>
                                        <p:tgtEl>
                                          <p:spTgt spid="6"/>
                                        </p:tgtEl>
                                        <p:attrNameLst>
                                          <p:attrName>ppt_w</p:attrName>
                                        </p:attrNameLst>
                                      </p:cBhvr>
                                      <p:tavLst>
                                        <p:tav tm="0">
                                          <p:val>
                                            <p:fltVal val="0"/>
                                          </p:val>
                                        </p:tav>
                                        <p:tav tm="100000">
                                          <p:val>
                                            <p:strVal val="#ppt_w"/>
                                          </p:val>
                                        </p:tav>
                                      </p:tavLst>
                                    </p:anim>
                                  </p:childTnLst>
                                </p:cTn>
                              </p:par>
                              <p:par>
                                <p:cTn id="39" presetID="35" presetClass="entr" presetSubtype="0" fill="remove"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3000"/>
                                        <p:tgtEl>
                                          <p:spTgt spid="7"/>
                                        </p:tgtEl>
                                      </p:cBhvr>
                                    </p:animEffect>
                                    <p:anim calcmode="lin" valueType="num">
                                      <p:cBhvr>
                                        <p:cTn id="42" dur="3000" fill="hold"/>
                                        <p:tgtEl>
                                          <p:spTgt spid="7"/>
                                        </p:tgtEl>
                                        <p:attrNameLst>
                                          <p:attrName>style.rotation</p:attrName>
                                        </p:attrNameLst>
                                      </p:cBhvr>
                                      <p:tavLst>
                                        <p:tav tm="0">
                                          <p:val>
                                            <p:fltVal val="720"/>
                                          </p:val>
                                        </p:tav>
                                        <p:tav tm="100000">
                                          <p:val>
                                            <p:fltVal val="0"/>
                                          </p:val>
                                        </p:tav>
                                      </p:tavLst>
                                    </p:anim>
                                    <p:anim calcmode="lin" valueType="num">
                                      <p:cBhvr>
                                        <p:cTn id="43" dur="3000" fill="hold"/>
                                        <p:tgtEl>
                                          <p:spTgt spid="7"/>
                                        </p:tgtEl>
                                        <p:attrNameLst>
                                          <p:attrName>ppt_h</p:attrName>
                                        </p:attrNameLst>
                                      </p:cBhvr>
                                      <p:tavLst>
                                        <p:tav tm="0">
                                          <p:val>
                                            <p:fltVal val="0"/>
                                          </p:val>
                                        </p:tav>
                                        <p:tav tm="100000">
                                          <p:val>
                                            <p:strVal val="#ppt_h"/>
                                          </p:val>
                                        </p:tav>
                                      </p:tavLst>
                                    </p:anim>
                                    <p:anim calcmode="lin" valueType="num">
                                      <p:cBhvr>
                                        <p:cTn id="44" dur="3000" fill="hold"/>
                                        <p:tgtEl>
                                          <p:spTgt spid="7"/>
                                        </p:tgtEl>
                                        <p:attrNameLst>
                                          <p:attrName>ppt_w</p:attrName>
                                        </p:attrNameLst>
                                      </p:cBhvr>
                                      <p:tavLst>
                                        <p:tav tm="0">
                                          <p:val>
                                            <p:fltVal val="0"/>
                                          </p:val>
                                        </p:tav>
                                        <p:tav tm="100000">
                                          <p:val>
                                            <p:strVal val="#ppt_w"/>
                                          </p:val>
                                        </p:tav>
                                      </p:tavLst>
                                    </p:anim>
                                  </p:childTnLst>
                                </p:cTn>
                              </p:par>
                              <p:par>
                                <p:cTn id="45" presetID="35" presetClass="entr" presetSubtype="0" fill="remove"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3000"/>
                                        <p:tgtEl>
                                          <p:spTgt spid="8"/>
                                        </p:tgtEl>
                                      </p:cBhvr>
                                    </p:animEffect>
                                    <p:anim calcmode="lin" valueType="num">
                                      <p:cBhvr>
                                        <p:cTn id="48" dur="3000" fill="hold"/>
                                        <p:tgtEl>
                                          <p:spTgt spid="8"/>
                                        </p:tgtEl>
                                        <p:attrNameLst>
                                          <p:attrName>style.rotation</p:attrName>
                                        </p:attrNameLst>
                                      </p:cBhvr>
                                      <p:tavLst>
                                        <p:tav tm="0">
                                          <p:val>
                                            <p:fltVal val="720"/>
                                          </p:val>
                                        </p:tav>
                                        <p:tav tm="100000">
                                          <p:val>
                                            <p:fltVal val="0"/>
                                          </p:val>
                                        </p:tav>
                                      </p:tavLst>
                                    </p:anim>
                                    <p:anim calcmode="lin" valueType="num">
                                      <p:cBhvr>
                                        <p:cTn id="49" dur="3000" fill="hold"/>
                                        <p:tgtEl>
                                          <p:spTgt spid="8"/>
                                        </p:tgtEl>
                                        <p:attrNameLst>
                                          <p:attrName>ppt_h</p:attrName>
                                        </p:attrNameLst>
                                      </p:cBhvr>
                                      <p:tavLst>
                                        <p:tav tm="0">
                                          <p:val>
                                            <p:fltVal val="0"/>
                                          </p:val>
                                        </p:tav>
                                        <p:tav tm="100000">
                                          <p:val>
                                            <p:strVal val="#ppt_h"/>
                                          </p:val>
                                        </p:tav>
                                      </p:tavLst>
                                    </p:anim>
                                    <p:anim calcmode="lin" valueType="num">
                                      <p:cBhvr>
                                        <p:cTn id="50"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P spid="4" grpId="0" animBg="1"/>
      <p:bldP spid="5" grpId="0" animBg="1"/>
      <p:bldP spid="6" grpId="0" animBg="1"/>
      <p:bldP spid="7" grpId="0" animBg="1"/>
      <p:bldP spid="8" grpId="0" animBg="1"/>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eaLnBrk="0" hangingPunct="0"/>
            <a:r>
              <a:rPr lang="en-GB" sz="2800" b="1" dirty="0">
                <a:solidFill>
                  <a:srgbClr val="000000"/>
                </a:solidFill>
              </a:rPr>
              <a:t>What will I be expected to show for this?</a:t>
            </a:r>
          </a:p>
          <a:p>
            <a:pPr eaLnBrk="0" hangingPunct="0"/>
            <a:r>
              <a:rPr lang="en-GB" sz="2800" b="1" dirty="0">
                <a:solidFill>
                  <a:srgbClr val="000000"/>
                </a:solidFill>
              </a:rPr>
              <a:t>What does a good one look like, and a bad one?</a:t>
            </a:r>
          </a:p>
          <a:p>
            <a:pPr eaLnBrk="0" hangingPunct="0"/>
            <a:r>
              <a:rPr lang="en-GB" sz="2800" b="1" dirty="0">
                <a:solidFill>
                  <a:srgbClr val="000000"/>
                </a:solidFill>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r>
              <a:rPr lang="en-GB" b="1" dirty="0">
                <a:solidFill>
                  <a:srgbClr val="FFFFFF"/>
                </a:solidFill>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fontAlgn="base">
              <a:spcBef>
                <a:spcPct val="0"/>
              </a:spcBef>
              <a:spcAft>
                <a:spcPct val="0"/>
              </a:spcAft>
            </a:pPr>
            <a:r>
              <a:rPr lang="en-GB" sz="2800" b="1" dirty="0">
                <a:solidFill>
                  <a:srgbClr val="C00000"/>
                </a:solidFill>
                <a:latin typeface="Comic Sans MS" pitchFamily="66" charset="0"/>
              </a:rPr>
              <a:t>Some of the </a:t>
            </a:r>
          </a:p>
          <a:p>
            <a:pPr algn="ctr" fontAlgn="base">
              <a:spcBef>
                <a:spcPct val="0"/>
              </a:spcBef>
              <a:spcAft>
                <a:spcPct val="0"/>
              </a:spcAft>
            </a:pPr>
            <a:r>
              <a:rPr lang="en-GB" sz="2800" b="1" dirty="0">
                <a:solidFill>
                  <a:srgbClr val="C00000"/>
                </a:solidFill>
                <a:latin typeface="Comic Sans MS" pitchFamily="66" charset="0"/>
              </a:rPr>
              <a:t>tools we can </a:t>
            </a:r>
          </a:p>
          <a:p>
            <a:pPr algn="ctr" fontAlgn="base">
              <a:spcBef>
                <a:spcPct val="0"/>
              </a:spcBef>
              <a:spcAft>
                <a:spcPct val="0"/>
              </a:spcAft>
            </a:pPr>
            <a:r>
              <a:rPr lang="en-GB" sz="2800" b="1" dirty="0">
                <a:solidFill>
                  <a:srgbClr val="C00000"/>
                </a:solidFill>
                <a:latin typeface="Comic Sans MS" pitchFamily="66" charset="0"/>
              </a:rPr>
              <a:t>use in </a:t>
            </a:r>
          </a:p>
          <a:p>
            <a:pPr algn="ctr" fontAlgn="base">
              <a:spcBef>
                <a:spcPct val="0"/>
              </a:spcBef>
              <a:spcAft>
                <a:spcPct val="0"/>
              </a:spcAft>
            </a:pPr>
            <a:r>
              <a:rPr lang="en-GB" sz="2800" b="1" dirty="0">
                <a:solidFill>
                  <a:srgbClr val="C00000"/>
                </a:solidFill>
                <a:latin typeface="Comic Sans MS" pitchFamily="66" charset="0"/>
              </a:rPr>
              <a:t>face-to-face </a:t>
            </a:r>
          </a:p>
          <a:p>
            <a:pPr algn="ctr" fontAlgn="base">
              <a:spcBef>
                <a:spcPct val="0"/>
              </a:spcBef>
              <a:spcAft>
                <a:spcPct val="0"/>
              </a:spcAft>
            </a:pPr>
            <a:r>
              <a:rPr lang="en-GB" sz="2800" b="1" dirty="0">
                <a:solidFill>
                  <a:srgbClr val="C00000"/>
                </a:solidFill>
                <a:latin typeface="Comic Sans MS" pitchFamily="66" charset="0"/>
              </a:rPr>
              <a:t>contexts</a:t>
            </a:r>
          </a:p>
        </p:txBody>
      </p:sp>
    </p:spTree>
    <p:extLst>
      <p:ext uri="{BB962C8B-B14F-4D97-AF65-F5344CB8AC3E}">
        <p14:creationId xmlns:p14="http://schemas.microsoft.com/office/powerpoint/2010/main" val="38467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3600" b="1" kern="1200" dirty="0">
                <a:solidFill>
                  <a:srgbClr val="0070C0"/>
                </a:solidFill>
                <a:latin typeface="Calibri" panose="020F0502020204030204" pitchFamily="34" charset="0"/>
                <a:cs typeface="Calibri" panose="020F0502020204030204" pitchFamily="34" charset="0"/>
              </a:rPr>
              <a:t>Task: who said this?</a:t>
            </a:r>
          </a:p>
        </p:txBody>
      </p:sp>
      <p:sp>
        <p:nvSpPr>
          <p:cNvPr id="20483" name="Rectangle 3"/>
          <p:cNvSpPr>
            <a:spLocks noGrp="1" noRot="1" noChangeArrowheads="1"/>
          </p:cNvSpPr>
          <p:nvPr>
            <p:ph idx="1"/>
          </p:nvPr>
        </p:nvSpPr>
        <p:spPr>
          <a:xfrm>
            <a:off x="301625" y="1341438"/>
            <a:ext cx="8540750" cy="4757737"/>
          </a:xfrm>
        </p:spPr>
        <p:txBody>
          <a:bodyPr/>
          <a:lstStyle/>
          <a:p>
            <a:pPr marL="0" indent="0">
              <a:lnSpc>
                <a:spcPct val="100000"/>
              </a:lnSpc>
              <a:spcBef>
                <a:spcPts val="3000"/>
              </a:spcBef>
              <a:buFont typeface="Wingdings" pitchFamily="2" charset="2"/>
              <a:buNone/>
            </a:pPr>
            <a:r>
              <a:rPr lang="en-GB" dirty="0"/>
              <a:t>‘Learning is experience, everything else is just information’</a:t>
            </a:r>
          </a:p>
          <a:p>
            <a:pPr marL="0" indent="0">
              <a:lnSpc>
                <a:spcPct val="100000"/>
              </a:lnSpc>
              <a:spcBef>
                <a:spcPts val="3000"/>
              </a:spcBef>
              <a:buFont typeface="Wingdings" pitchFamily="2" charset="2"/>
              <a:buNone/>
            </a:pPr>
            <a:r>
              <a:rPr lang="en-GB" dirty="0"/>
              <a:t>Or this…</a:t>
            </a:r>
          </a:p>
          <a:p>
            <a:pPr marL="0" indent="0">
              <a:lnSpc>
                <a:spcPct val="100000"/>
              </a:lnSpc>
              <a:spcBef>
                <a:spcPts val="3000"/>
              </a:spcBef>
              <a:buFont typeface="Wingdings" pitchFamily="2" charset="2"/>
              <a:buNone/>
            </a:pPr>
            <a:r>
              <a:rPr lang="en-GB" dirty="0"/>
              <a:t>‘Everything should be made as simple as possible, but not simpler’.</a:t>
            </a:r>
          </a:p>
          <a:p>
            <a:pPr marL="0" indent="0">
              <a:lnSpc>
                <a:spcPct val="100000"/>
              </a:lnSpc>
              <a:spcBef>
                <a:spcPts val="3000"/>
              </a:spcBef>
              <a:buFont typeface="Wingdings" pitchFamily="2" charset="2"/>
              <a:buNone/>
            </a:pPr>
            <a:r>
              <a:rPr lang="en-GB" dirty="0">
                <a:solidFill>
                  <a:schemeClr val="tx1"/>
                </a:solidFill>
              </a:rPr>
              <a:t>(Albert Einstein, 1879-1955).</a:t>
            </a:r>
          </a:p>
          <a:p>
            <a:pPr marL="0" indent="0">
              <a:lnSpc>
                <a:spcPct val="100000"/>
              </a:lnSpc>
              <a:spcBef>
                <a:spcPts val="3000"/>
              </a:spcBef>
              <a:buFont typeface="Wingdings" pitchFamily="2" charset="2"/>
              <a:buNone/>
            </a:pPr>
            <a:endParaRPr lang="en-GB" dirty="0">
              <a:solidFill>
                <a:srgbClr val="FFFF00"/>
              </a:solidFill>
            </a:endParaRPr>
          </a:p>
          <a:p>
            <a:pPr marL="0" indent="0">
              <a:lnSpc>
                <a:spcPct val="100000"/>
              </a:lnSpc>
              <a:spcBef>
                <a:spcPts val="3000"/>
              </a:spcBef>
              <a:buFont typeface="Wingdings" pitchFamily="2" charset="2"/>
              <a:buNone/>
            </a:pPr>
            <a:endParaRPr lang="en-GB" dirty="0"/>
          </a:p>
        </p:txBody>
      </p:sp>
      <p:sp>
        <p:nvSpPr>
          <p:cNvPr id="3379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algn="ctr"/>
            <a:endParaRPr lang="en-US" sz="1800" b="0">
              <a:solidFill>
                <a:srgbClr val="000000"/>
              </a:solidFill>
            </a:endParaRPr>
          </a:p>
        </p:txBody>
      </p:sp>
    </p:spTree>
    <p:extLst>
      <p:ext uri="{BB962C8B-B14F-4D97-AF65-F5344CB8AC3E}">
        <p14:creationId xmlns:p14="http://schemas.microsoft.com/office/powerpoint/2010/main" val="2645420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p:txBody>
          <a:bodyPr/>
          <a:lstStyle/>
          <a:p>
            <a:pPr>
              <a:defRPr/>
            </a:pPr>
            <a:r>
              <a:rPr lang="en-GB" dirty="0"/>
              <a:t>Is there anyone there?</a:t>
            </a:r>
          </a:p>
        </p:txBody>
      </p:sp>
      <p:sp>
        <p:nvSpPr>
          <p:cNvPr id="58371" name="Rectangle 3"/>
          <p:cNvSpPr>
            <a:spLocks noGrp="1" noChangeArrowheads="1"/>
          </p:cNvSpPr>
          <p:nvPr>
            <p:ph type="subTitle" idx="1"/>
          </p:nvPr>
        </p:nvSpPr>
        <p:spPr>
          <a:xfrm>
            <a:off x="849313" y="3933056"/>
            <a:ext cx="6248400" cy="1478732"/>
          </a:xfrm>
        </p:spPr>
        <p:txBody>
          <a:bodyPr/>
          <a:lstStyle/>
          <a:p>
            <a:r>
              <a:rPr lang="en-GB" sz="3600" b="1" dirty="0"/>
              <a:t>What station are you broadcasting on?</a:t>
            </a:r>
          </a:p>
        </p:txBody>
      </p:sp>
    </p:spTree>
    <p:extLst>
      <p:ext uri="{BB962C8B-B14F-4D97-AF65-F5344CB8AC3E}">
        <p14:creationId xmlns:p14="http://schemas.microsoft.com/office/powerpoint/2010/main" val="572686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3600" kern="1200" dirty="0">
                <a:solidFill>
                  <a:srgbClr val="0070C0"/>
                </a:solidFill>
                <a:latin typeface="Calibri" panose="020F0502020204030204" pitchFamily="34" charset="0"/>
                <a:cs typeface="Calibri" panose="020F0502020204030204" pitchFamily="34" charset="0"/>
              </a:rPr>
              <a:t>Which wavelength should I teach on?</a:t>
            </a:r>
          </a:p>
        </p:txBody>
      </p:sp>
      <p:sp>
        <p:nvSpPr>
          <p:cNvPr id="259075" name="Rectangle 3"/>
          <p:cNvSpPr>
            <a:spLocks noGrp="1" noChangeArrowheads="1"/>
          </p:cNvSpPr>
          <p:nvPr>
            <p:ph idx="1"/>
          </p:nvPr>
        </p:nvSpPr>
        <p:spPr>
          <a:xfrm>
            <a:off x="358777" y="1123963"/>
            <a:ext cx="8605838" cy="4743440"/>
          </a:xfrm>
        </p:spPr>
        <p:txBody>
          <a:bodyPr/>
          <a:lstStyle/>
          <a:p>
            <a:pPr>
              <a:buNone/>
              <a:defRPr/>
            </a:pPr>
            <a:r>
              <a:rPr lang="en-GB" sz="2800" dirty="0"/>
              <a:t>The only one that works for today’s students is </a:t>
            </a:r>
            <a:r>
              <a:rPr lang="en-GB" sz="4400" dirty="0">
                <a:highlight>
                  <a:srgbClr val="FFFF00"/>
                </a:highlight>
                <a:latin typeface="Times New Roman" panose="02020603050405020304" pitchFamily="18" charset="0"/>
                <a:cs typeface="Times New Roman" panose="02020603050405020304" pitchFamily="18" charset="0"/>
              </a:rPr>
              <a:t>WIIFM</a:t>
            </a:r>
            <a:endParaRPr lang="en-GB" sz="3600" dirty="0">
              <a:highlight>
                <a:srgbClr val="FFFF00"/>
              </a:highlight>
              <a:latin typeface="Times New Roman" panose="02020603050405020304" pitchFamily="18" charset="0"/>
              <a:cs typeface="Times New Roman" panose="02020603050405020304" pitchFamily="18" charset="0"/>
            </a:endParaRPr>
          </a:p>
          <a:p>
            <a:pPr>
              <a:buNone/>
              <a:defRPr/>
            </a:pPr>
            <a:r>
              <a:rPr lang="en-GB" sz="3600" dirty="0">
                <a:solidFill>
                  <a:srgbClr val="9966FF"/>
                </a:solidFill>
              </a:rPr>
              <a:t>What’s in it for me?</a:t>
            </a:r>
          </a:p>
          <a:p>
            <a:pPr>
              <a:defRPr/>
            </a:pPr>
            <a:r>
              <a:rPr lang="en-GB" sz="2800" dirty="0"/>
              <a:t>Consciously address the </a:t>
            </a:r>
            <a:r>
              <a:rPr lang="en-GB" sz="2800" dirty="0">
                <a:solidFill>
                  <a:srgbClr val="FF0000"/>
                </a:solidFill>
              </a:rPr>
              <a:t>‘so what’ </a:t>
            </a:r>
            <a:r>
              <a:rPr lang="en-GB" sz="2800" dirty="0"/>
              <a:t>in students’ minds;</a:t>
            </a:r>
          </a:p>
          <a:p>
            <a:pPr>
              <a:defRPr/>
            </a:pPr>
            <a:r>
              <a:rPr lang="en-GB" sz="2800" dirty="0"/>
              <a:t>Warm up their </a:t>
            </a:r>
            <a:r>
              <a:rPr lang="en-GB" sz="2800" dirty="0">
                <a:solidFill>
                  <a:srgbClr val="FF0000"/>
                </a:solidFill>
              </a:rPr>
              <a:t>‘want’ </a:t>
            </a:r>
            <a:r>
              <a:rPr lang="en-GB" sz="2800" dirty="0"/>
              <a:t>to learn.</a:t>
            </a:r>
          </a:p>
          <a:p>
            <a:pPr>
              <a:defRPr/>
            </a:pPr>
            <a:r>
              <a:rPr lang="en-GB" sz="2800" dirty="0"/>
              <a:t>Clarify their </a:t>
            </a:r>
            <a:r>
              <a:rPr lang="en-GB" sz="2800" dirty="0">
                <a:solidFill>
                  <a:srgbClr val="FF0000"/>
                </a:solidFill>
              </a:rPr>
              <a:t>‘need’ </a:t>
            </a:r>
            <a:r>
              <a:rPr lang="en-GB" sz="2800" dirty="0"/>
              <a:t>to learn.</a:t>
            </a:r>
          </a:p>
          <a:p>
            <a:pPr>
              <a:defRPr/>
            </a:pPr>
            <a:r>
              <a:rPr lang="en-GB" sz="2800" dirty="0"/>
              <a:t>They learn far more readily if they are continuously aware of the benefits for them of putting energy into their learning.</a:t>
            </a:r>
          </a:p>
        </p:txBody>
      </p:sp>
    </p:spTree>
    <p:extLst>
      <p:ext uri="{BB962C8B-B14F-4D97-AF65-F5344CB8AC3E}">
        <p14:creationId xmlns:p14="http://schemas.microsoft.com/office/powerpoint/2010/main" val="311241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retiring in June!</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rtlCol="0" anchor="ctr" anchorCtr="0" compatLnSpc="1">
            <a:prstTxWarp prst="textNoShape">
              <a:avLst/>
            </a:prstTxWarp>
            <a:normAutofit fontScale="97500" lnSpcReduction="10000"/>
          </a:bodyPr>
          <a:lstStyle>
            <a:lvl1pPr algn="ctr" defTabSz="914400" eaLnBrk="1" latinLnBrk="0" hangingPunct="1">
              <a:lnSpc>
                <a:spcPct val="85000"/>
              </a:lnSpc>
              <a:buNone/>
              <a:defRPr sz="3600" b="1">
                <a:solidFill>
                  <a:srgbClr val="0070C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marR="0" lvl="0" indent="-533400" algn="l" defTabSz="914400" rtl="0" eaLnBrk="1" fontAlgn="base" latinLnBrk="0" hangingPunct="1">
              <a:lnSpc>
                <a:spcPct val="100000"/>
              </a:lnSpc>
              <a:spcBef>
                <a:spcPct val="35000"/>
              </a:spcBef>
              <a:spcAft>
                <a:spcPct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learning by </a:t>
            </a: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doing</a:t>
            </a:r>
          </a:p>
          <a:p>
            <a:pPr marL="533400" marR="0" lvl="0" indent="-533400" algn="l" defTabSz="914400" rtl="0" eaLnBrk="1" fontAlgn="base" latinLnBrk="0" hangingPunct="1">
              <a:lnSpc>
                <a:spcPct val="100000"/>
              </a:lnSpc>
              <a:spcBef>
                <a:spcPct val="35000"/>
              </a:spcBef>
              <a:spcAft>
                <a:spcPct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learning from </a:t>
            </a: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feedback</a:t>
            </a:r>
          </a:p>
          <a:p>
            <a:pPr marL="533400" marR="0" lvl="0" indent="-533400" algn="l" defTabSz="914400" rtl="0" eaLnBrk="1" fontAlgn="base" latinLnBrk="0" hangingPunct="1">
              <a:lnSpc>
                <a:spcPct val="100000"/>
              </a:lnSpc>
              <a:spcBef>
                <a:spcPct val="35000"/>
              </a:spcBef>
              <a:spcAft>
                <a:spcPct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wanting</a:t>
            </a: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 to learn</a:t>
            </a:r>
          </a:p>
          <a:p>
            <a:pPr marL="533400" marR="0" lvl="0" indent="-533400" algn="l" defTabSz="914400" rtl="0" eaLnBrk="1" fontAlgn="base" latinLnBrk="0" hangingPunct="1">
              <a:lnSpc>
                <a:spcPct val="100000"/>
              </a:lnSpc>
              <a:spcBef>
                <a:spcPct val="35000"/>
              </a:spcBef>
              <a:spcAft>
                <a:spcPct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needing</a:t>
            </a: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 to learn</a:t>
            </a:r>
          </a:p>
          <a:p>
            <a:pPr marL="533400" marR="0" lvl="0" indent="-533400" algn="l" defTabSz="914400" rtl="0" eaLnBrk="1" fontAlgn="base" latinLnBrk="0" hangingPunct="1">
              <a:lnSpc>
                <a:spcPct val="100000"/>
              </a:lnSpc>
              <a:spcBef>
                <a:spcPct val="35000"/>
              </a:spcBef>
              <a:spcAft>
                <a:spcPct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making</a:t>
            </a: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 </a:t>
            </a: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sense</a:t>
            </a: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Tree>
    <p:extLst>
      <p:ext uri="{BB962C8B-B14F-4D97-AF65-F5344CB8AC3E}">
        <p14:creationId xmlns:p14="http://schemas.microsoft.com/office/powerpoint/2010/main" val="997713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noFill/>
        </p:spPr>
        <p:txBody>
          <a:bodyPr/>
          <a:lstStyle/>
          <a:p>
            <a:pPr eaLnBrk="1" hangingPunct="1"/>
            <a:r>
              <a:rPr lang="en-GB" sz="5400" dirty="0">
                <a:latin typeface="Old English Text MT" pitchFamily="66" charset="0"/>
              </a:rPr>
              <a:t>Traditional views...</a:t>
            </a:r>
          </a:p>
        </p:txBody>
      </p:sp>
      <p:sp>
        <p:nvSpPr>
          <p:cNvPr id="65538" name="Rectangle 2"/>
          <p:cNvSpPr>
            <a:spLocks noGrp="1" noChangeArrowheads="1"/>
          </p:cNvSpPr>
          <p:nvPr>
            <p:ph idx="1"/>
          </p:nvPr>
        </p:nvSpPr>
        <p:spPr>
          <a:noFill/>
        </p:spPr>
        <p:txBody>
          <a:bodyPr/>
          <a:lstStyle/>
          <a:p>
            <a:pPr marL="812800" indent="-812800" eaLnBrk="1" hangingPunct="1">
              <a:buFont typeface="Wingdings" pitchFamily="2" charset="2"/>
              <a:buAutoNum type="alphaUcPeriod"/>
            </a:pPr>
            <a:r>
              <a:rPr lang="en-US" sz="4400" dirty="0">
                <a:latin typeface="Old English Text MT" pitchFamily="66" charset="0"/>
              </a:rPr>
              <a:t>active experimentation</a:t>
            </a:r>
          </a:p>
          <a:p>
            <a:pPr marL="812800" indent="-812800" eaLnBrk="1" hangingPunct="1">
              <a:buFont typeface="Wingdings" pitchFamily="2" charset="2"/>
              <a:buAutoNum type="alphaUcPeriod"/>
            </a:pPr>
            <a:r>
              <a:rPr lang="en-US" sz="4400" dirty="0">
                <a:latin typeface="Old English Text MT" pitchFamily="66" charset="0"/>
              </a:rPr>
              <a:t>concrete experience</a:t>
            </a:r>
          </a:p>
          <a:p>
            <a:pPr marL="812800" indent="-812800" eaLnBrk="1" hangingPunct="1">
              <a:buFont typeface="Wingdings" pitchFamily="2" charset="2"/>
              <a:buAutoNum type="alphaUcPeriod"/>
            </a:pPr>
            <a:r>
              <a:rPr lang="en-US" sz="4400" dirty="0">
                <a:latin typeface="Old English Text MT" pitchFamily="66" charset="0"/>
              </a:rPr>
              <a:t>reflective observation</a:t>
            </a:r>
          </a:p>
          <a:p>
            <a:pPr marL="812800" indent="-812800" eaLnBrk="1" hangingPunct="1">
              <a:buFont typeface="Wingdings" pitchFamily="2" charset="2"/>
              <a:buAutoNum type="alphaUcPeriod"/>
            </a:pPr>
            <a:r>
              <a:rPr lang="en-US" sz="4400" dirty="0">
                <a:latin typeface="Old English Text MT" pitchFamily="66" charset="0"/>
              </a:rPr>
              <a:t>abstract conceptualisation</a:t>
            </a:r>
            <a:endParaRPr lang="en-GB" sz="4400" dirty="0">
              <a:latin typeface="Old English Text MT" pitchFamily="66" charset="0"/>
            </a:endParaRPr>
          </a:p>
        </p:txBody>
      </p:sp>
      <p:sp>
        <p:nvSpPr>
          <p:cNvPr id="6349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3248025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0" end="0"/>
                                            </p:txEl>
                                          </p:spTgt>
                                        </p:tgtEl>
                                        <p:attrNameLst>
                                          <p:attrName>ppt_c</p:attrName>
                                        </p:attrNameLst>
                                      </p:cBhvr>
                                      <p:to>
                                        <a:srgbClr val="CC006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1" end="1"/>
                                            </p:txEl>
                                          </p:spTgt>
                                        </p:tgtEl>
                                        <p:attrNameLst>
                                          <p:attrName>ppt_c</p:attrName>
                                        </p:attrNameLst>
                                      </p:cBhvr>
                                      <p:to>
                                        <a:srgbClr val="CC006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2" end="2"/>
                                            </p:txEl>
                                          </p:spTgt>
                                        </p:tgtEl>
                                        <p:attrNameLst>
                                          <p:attrName>ppt_c</p:attrName>
                                        </p:attrNameLst>
                                      </p:cBhvr>
                                      <p:to>
                                        <a:srgbClr val="CC006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3" end="3"/>
                                            </p:txEl>
                                          </p:spTgt>
                                        </p:tgtEl>
                                        <p:attrNameLst>
                                          <p:attrName>ppt_c</p:attrName>
                                        </p:attrNameLst>
                                      </p:cBhvr>
                                      <p:to>
                                        <a:srgbClr val="CC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B0F0"/>
                </a:solidFill>
                <a:latin typeface="Calibri" panose="020F0502020204030204" pitchFamily="34" charset="0"/>
                <a:ea typeface="+mj-ea"/>
                <a:cs typeface="Calibri" panose="020F0502020204030204" pitchFamily="34" charset="0"/>
              </a:rPr>
              <a:t>Is it a cycle?</a:t>
            </a:r>
          </a:p>
        </p:txBody>
      </p:sp>
      <p:sp>
        <p:nvSpPr>
          <p:cNvPr id="64515"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67588"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Experimentation</a:t>
            </a:r>
          </a:p>
        </p:txBody>
      </p:sp>
      <p:sp>
        <p:nvSpPr>
          <p:cNvPr id="67589"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Experience</a:t>
            </a:r>
          </a:p>
        </p:txBody>
      </p:sp>
      <p:sp>
        <p:nvSpPr>
          <p:cNvPr id="67590"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Observation</a:t>
            </a:r>
          </a:p>
        </p:txBody>
      </p:sp>
      <p:sp>
        <p:nvSpPr>
          <p:cNvPr id="67591"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Conceptualisation</a:t>
            </a:r>
          </a:p>
        </p:txBody>
      </p:sp>
      <p:sp>
        <p:nvSpPr>
          <p:cNvPr id="64520"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233704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ssolve">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dissolve">
                                      <p:cBhvr>
                                        <p:cTn id="12" dur="5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dissolve">
                                      <p:cBhvr>
                                        <p:cTn id="17" dur="500"/>
                                        <p:tgtEl>
                                          <p:spTgt spid="675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P spid="67589" grpId="0" animBg="1" autoUpdateAnimBg="0"/>
      <p:bldP spid="67590" grpId="0" animBg="1" autoUpdateAnimBg="0"/>
      <p:bldP spid="67591"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B0F0"/>
                </a:solidFill>
                <a:latin typeface="Calibri" panose="020F0502020204030204" pitchFamily="34" charset="0"/>
                <a:ea typeface="+mj-ea"/>
                <a:cs typeface="Calibri" panose="020F0502020204030204" pitchFamily="34" charset="0"/>
              </a:rPr>
              <a:t>What’s missing in this old cycle?</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omic Sans MS" pitchFamily="66" charset="0"/>
                <a:ea typeface="+mn-ea"/>
                <a:cs typeface="Arial" pitchFamily="34" charset="0"/>
              </a:rPr>
              <a:t>Conceptualisation</a:t>
            </a:r>
            <a:endPar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Inspiration?</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Enthusiasm?</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Engagement?</a:t>
            </a:r>
          </a:p>
        </p:txBody>
      </p:sp>
    </p:spTree>
    <p:extLst>
      <p:ext uri="{BB962C8B-B14F-4D97-AF65-F5344CB8AC3E}">
        <p14:creationId xmlns:p14="http://schemas.microsoft.com/office/powerpoint/2010/main" val="1292295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r>
              <a:rPr lang="en-GB" sz="3600" b="1" kern="1200" dirty="0">
                <a:solidFill>
                  <a:srgbClr val="0070C0"/>
                </a:solidFill>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pPr marL="0" indent="0">
              <a:buNone/>
            </a:pPr>
            <a:r>
              <a:rPr lang="en-GB" sz="4800" dirty="0">
                <a:highlight>
                  <a:srgbClr val="00FF00"/>
                </a:highlight>
              </a:rPr>
              <a:t>“No evidence to back idea of 			learning styles”</a:t>
            </a:r>
          </a:p>
          <a:p>
            <a:endParaRPr lang="en-GB" dirty="0"/>
          </a:p>
        </p:txBody>
      </p:sp>
    </p:spTree>
    <p:extLst>
      <p:ext uri="{BB962C8B-B14F-4D97-AF65-F5344CB8AC3E}">
        <p14:creationId xmlns:p14="http://schemas.microsoft.com/office/powerpoint/2010/main" val="410916574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7E89EE-0041-48A0-B87A-7DDC546FF2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593" y="297102"/>
            <a:ext cx="8776027" cy="6156318"/>
          </a:xfrm>
          <a:prstGeom prst="rect">
            <a:avLst/>
          </a:prstGeom>
        </p:spPr>
      </p:pic>
    </p:spTree>
    <p:extLst>
      <p:ext uri="{BB962C8B-B14F-4D97-AF65-F5344CB8AC3E}">
        <p14:creationId xmlns:p14="http://schemas.microsoft.com/office/powerpoint/2010/main" val="29353927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algn="ctr">
              <a:lnSpc>
                <a:spcPct val="85000"/>
              </a:lnSpc>
            </a:pPr>
            <a:r>
              <a:rPr lang="en-US" sz="3600" b="1" dirty="0">
                <a:solidFill>
                  <a:srgbClr val="0070C0"/>
                </a:solidFill>
                <a:latin typeface="Calibri" panose="020F0502020204030204" pitchFamily="34" charset="0"/>
                <a:ea typeface="+mj-ea"/>
                <a:cs typeface="Calibri" panose="020F0502020204030204" pitchFamily="34" charset="0"/>
              </a:rPr>
              <a:t>Ripples on a pond….</a:t>
            </a:r>
          </a:p>
        </p:txBody>
      </p:sp>
      <p:sp>
        <p:nvSpPr>
          <p:cNvPr id="81923"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2708"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2709"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2710"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72711"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72712"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7271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2714"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Tree>
    <p:extLst>
      <p:ext uri="{BB962C8B-B14F-4D97-AF65-F5344CB8AC3E}">
        <p14:creationId xmlns:p14="http://schemas.microsoft.com/office/powerpoint/2010/main" val="237679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8000"/>
                </a:solidFill>
                <a:effectLst/>
                <a:uLnTx/>
                <a:uFillTx/>
                <a:latin typeface="Calibri" pitchFamily="34" charset="0"/>
                <a:ea typeface="+mn-ea"/>
                <a:cs typeface="+mn-cs"/>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86028" name="Text Box 12"/>
          <p:cNvSpPr txBox="1">
            <a:spLocks noChangeArrowheads="1"/>
          </p:cNvSpPr>
          <p:nvPr/>
        </p:nvSpPr>
        <p:spPr bwMode="auto">
          <a:xfrm>
            <a:off x="714348" y="260648"/>
            <a:ext cx="7494671" cy="52322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600" b="1">
                <a:solidFill>
                  <a:srgbClr val="00B0F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Verbalising</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Tree>
    <p:extLst>
      <p:ext uri="{BB962C8B-B14F-4D97-AF65-F5344CB8AC3E}">
        <p14:creationId xmlns:p14="http://schemas.microsoft.com/office/powerpoint/2010/main" val="4119014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12" name="Text Box 13"/>
          <p:cNvSpPr txBox="1">
            <a:spLocks noChangeArrowheads="1"/>
          </p:cNvSpPr>
          <p:nvPr/>
        </p:nvSpPr>
        <p:spPr bwMode="auto">
          <a:xfrm>
            <a:off x="6372200" y="1124744"/>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omic Sans MS" pitchFamily="66" charset="0"/>
                <a:ea typeface="+mn-ea"/>
                <a:cs typeface="+mn-cs"/>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1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Tree>
    <p:extLst>
      <p:ext uri="{BB962C8B-B14F-4D97-AF65-F5344CB8AC3E}">
        <p14:creationId xmlns:p14="http://schemas.microsoft.com/office/powerpoint/2010/main" val="2457951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8"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71113603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66FF"/>
            </a:solidFill>
          </a:ln>
        </p:spPr>
        <p:txBody>
          <a:bodyPr>
            <a:spAutoFit/>
          </a:bodyPr>
          <a:lstStyle/>
          <a:p>
            <a:pPr marL="0" indent="0" algn="ctr">
              <a:buNone/>
            </a:pPr>
            <a:r>
              <a:rPr lang="en-GB" sz="3600" dirty="0">
                <a:solidFill>
                  <a:srgbClr val="FFFF00"/>
                </a:solidFill>
              </a:rPr>
              <a:t>It is simply madness, </a:t>
            </a:r>
          </a:p>
          <a:p>
            <a:pPr marL="0" indent="0" algn="ctr">
              <a:buNone/>
            </a:pPr>
            <a:r>
              <a:rPr lang="en-GB" sz="3600" dirty="0">
                <a:solidFill>
                  <a:srgbClr val="FFFF00"/>
                </a:solidFill>
              </a:rPr>
              <a:t>to keep doing the same things, </a:t>
            </a:r>
          </a:p>
          <a:p>
            <a:pPr marL="0" indent="0" algn="ctr">
              <a:buNone/>
            </a:pPr>
            <a:r>
              <a:rPr lang="en-GB" sz="3600" dirty="0">
                <a:solidFill>
                  <a:srgbClr val="FFFF00"/>
                </a:solidFill>
              </a:rPr>
              <a:t>and expect different results.</a:t>
            </a:r>
          </a:p>
        </p:txBody>
      </p:sp>
      <p:pic>
        <p:nvPicPr>
          <p:cNvPr id="5" name="Picture 4">
            <a:extLst>
              <a:ext uri="{FF2B5EF4-FFF2-40B4-BE49-F238E27FC236}">
                <a16:creationId xmlns:a16="http://schemas.microsoft.com/office/drawing/2014/main" id="{1424E33C-4FD1-4825-AC84-A1CEEE5AC9D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31800" y="3656174"/>
            <a:ext cx="3816530" cy="2858714"/>
          </a:xfrm>
          <a:prstGeom prst="rect">
            <a:avLst/>
          </a:prstGeom>
        </p:spPr>
      </p:pic>
    </p:spTree>
    <p:extLst>
      <p:ext uri="{BB962C8B-B14F-4D97-AF65-F5344CB8AC3E}">
        <p14:creationId xmlns:p14="http://schemas.microsoft.com/office/powerpoint/2010/main" val="270396187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no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114525205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mn-ea"/>
                <a:cs typeface="Calibri" panose="020F0502020204030204" pitchFamily="34" charset="0"/>
              </a:rPr>
              <a:t>Thanks, Dr Paul Kleiman</a:t>
            </a:r>
          </a:p>
        </p:txBody>
      </p:sp>
    </p:spTree>
    <p:extLst>
      <p:ext uri="{BB962C8B-B14F-4D97-AF65-F5344CB8AC3E}">
        <p14:creationId xmlns:p14="http://schemas.microsoft.com/office/powerpoint/2010/main" val="370268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6943439"/>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Enhancing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r>
              <a:rPr lang="en-GB" sz="2800" b="1" dirty="0">
                <a:solidFill>
                  <a:srgbClr val="59178A"/>
                </a:solidFill>
                <a:latin typeface="Calibri"/>
              </a:rPr>
              <a:t>;</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Keeping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Ensuring students really use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Getting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Allowing students to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lang="en-GB" sz="2800" b="1" dirty="0">
                <a:solidFill>
                  <a:srgbClr val="59178A"/>
                </a:solidFill>
                <a:latin typeface="Calibri"/>
              </a:rPr>
              <a:t>.</a:t>
            </a: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algn="ctr">
              <a:lnSpc>
                <a:spcPct val="85000"/>
              </a:lnSpc>
            </a:pPr>
            <a:r>
              <a:rPr lang="en-US" sz="3600" b="1" dirty="0">
                <a:solidFill>
                  <a:srgbClr val="0070C0"/>
                </a:solidFill>
                <a:latin typeface="Calibri" panose="020F0502020204030204" pitchFamily="34" charset="0"/>
                <a:ea typeface="+mj-ea"/>
                <a:cs typeface="Calibri" panose="020F0502020204030204" pitchFamily="34" charset="0"/>
              </a:rPr>
              <a:t>We can enhance students engagement by: </a:t>
            </a:r>
          </a:p>
        </p:txBody>
      </p:sp>
    </p:spTree>
    <p:extLst>
      <p:ext uri="{BB962C8B-B14F-4D97-AF65-F5344CB8AC3E}">
        <p14:creationId xmlns:p14="http://schemas.microsoft.com/office/powerpoint/2010/main" val="2852086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C1242-81C8-417A-8781-FFF6A3B58D3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72716"/>
            <a:ext cx="9105132" cy="6031831"/>
          </a:xfrm>
          <a:prstGeom prst="rect">
            <a:avLst/>
          </a:prstGeom>
        </p:spPr>
      </p:pic>
      <p:sp>
        <p:nvSpPr>
          <p:cNvPr id="6" name="TextBox 5">
            <a:extLst>
              <a:ext uri="{FF2B5EF4-FFF2-40B4-BE49-F238E27FC236}">
                <a16:creationId xmlns:a16="http://schemas.microsoft.com/office/drawing/2014/main" id="{6DD79C21-2438-4C3C-8807-DC998C20BD90}"/>
              </a:ext>
            </a:extLst>
          </p:cNvPr>
          <p:cNvSpPr txBox="1"/>
          <p:nvPr/>
        </p:nvSpPr>
        <p:spPr>
          <a:xfrm>
            <a:off x="1860885" y="6123619"/>
            <a:ext cx="599632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Adapted from Kruger, J. and Dunning, D. 2009</a:t>
            </a:r>
          </a:p>
        </p:txBody>
      </p:sp>
    </p:spTree>
    <p:extLst>
      <p:ext uri="{BB962C8B-B14F-4D97-AF65-F5344CB8AC3E}">
        <p14:creationId xmlns:p14="http://schemas.microsoft.com/office/powerpoint/2010/main" val="9862824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le:Bright green tree - Waikato.jpg - Wikipedia"/>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Content Placeholder 4"/>
          <p:cNvSpPr>
            <a:spLocks noGrp="1"/>
          </p:cNvSpPr>
          <p:nvPr>
            <p:ph idx="1"/>
          </p:nvPr>
        </p:nvSpPr>
        <p:spPr>
          <a:xfrm>
            <a:off x="0" y="123371"/>
            <a:ext cx="9144000" cy="6858000"/>
          </a:xfrm>
        </p:spPr>
        <p:txBody>
          <a:bodyPr>
            <a:normAutofit fontScale="92500" lnSpcReduction="10000"/>
          </a:bodyPr>
          <a:lstStyle/>
          <a:p>
            <a:pPr marL="0" indent="0">
              <a:buNone/>
            </a:pPr>
            <a:r>
              <a:rPr lang="en-GB" sz="2400" b="1" i="1" dirty="0"/>
              <a:t>What does the concept of “resilience” mean to you? How can resilience help us to understand “productive failure”?</a:t>
            </a:r>
          </a:p>
          <a:p>
            <a:pPr marL="0" indent="0">
              <a:buNone/>
            </a:pPr>
            <a:endParaRPr lang="en-GB" b="1" i="1" dirty="0"/>
          </a:p>
          <a:p>
            <a:pPr marL="0" indent="0">
              <a:buNone/>
            </a:pPr>
            <a:endParaRPr lang="en-GB" b="1" i="1" dirty="0"/>
          </a:p>
          <a:p>
            <a:pPr marL="0" indent="0">
              <a:buNone/>
            </a:pPr>
            <a:endParaRPr lang="en-GB" b="1" i="1" dirty="0"/>
          </a:p>
          <a:p>
            <a:pPr marL="0" indent="0">
              <a:buNone/>
            </a:pPr>
            <a:endParaRPr lang="en-GB" b="1" i="1" dirty="0"/>
          </a:p>
          <a:p>
            <a:pPr marL="0" indent="0">
              <a:buNone/>
            </a:pPr>
            <a:endParaRPr lang="en-GB" b="1" i="1"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b="1" dirty="0">
                <a:solidFill>
                  <a:schemeClr val="bg1"/>
                </a:solidFill>
              </a:rPr>
              <a:t>I always think of trees. To withstand the storm they need deep roots and a healthy support system. They bend and perhaps lose the odd branch...but they don’t break and continue to grow. (Paul Kleiman)</a:t>
            </a:r>
            <a:endParaRPr lang="en-GB" dirty="0">
              <a:solidFill>
                <a:schemeClr val="bg1"/>
              </a:solidFill>
            </a:endParaRPr>
          </a:p>
        </p:txBody>
      </p:sp>
    </p:spTree>
    <p:extLst>
      <p:ext uri="{BB962C8B-B14F-4D97-AF65-F5344CB8AC3E}">
        <p14:creationId xmlns:p14="http://schemas.microsoft.com/office/powerpoint/2010/main" val="38594244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0825" y="188913"/>
            <a:ext cx="8713788" cy="359687"/>
          </a:xfrm>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eaLnBrk="1" hangingPunct="1"/>
            <a:r>
              <a:rPr lang="en-GB" sz="3600" b="1" kern="1200" dirty="0">
                <a:solidFill>
                  <a:srgbClr val="0070C0"/>
                </a:solidFill>
                <a:latin typeface="Calibri" panose="020F0502020204030204" pitchFamily="34" charset="0"/>
                <a:cs typeface="Calibri" panose="020F0502020204030204" pitchFamily="34" charset="0"/>
              </a:rPr>
              <a:t>Characteristics of teachers who get engagement going?</a:t>
            </a:r>
          </a:p>
        </p:txBody>
      </p:sp>
      <p:sp>
        <p:nvSpPr>
          <p:cNvPr id="10243" name="Content Placeholder 2"/>
          <p:cNvSpPr>
            <a:spLocks noGrp="1"/>
          </p:cNvSpPr>
          <p:nvPr>
            <p:ph idx="1"/>
          </p:nvPr>
        </p:nvSpPr>
        <p:spPr>
          <a:xfrm>
            <a:off x="0" y="908650"/>
            <a:ext cx="9144000" cy="5221610"/>
          </a:xfrm>
        </p:spPr>
        <p:txBody>
          <a:bodyPr/>
          <a:lstStyle/>
          <a:p>
            <a:pPr marL="514350" indent="-514350">
              <a:buFont typeface="+mj-lt"/>
              <a:buAutoNum type="alphaUcPeriod"/>
            </a:pPr>
            <a:r>
              <a:rPr lang="en-GB" sz="2800" dirty="0"/>
              <a:t>Knows subject  material thoroughly</a:t>
            </a:r>
          </a:p>
          <a:p>
            <a:pPr marL="514350" indent="-514350">
              <a:buFont typeface="+mj-lt"/>
              <a:buAutoNum type="alphaUcPeriod"/>
            </a:pPr>
            <a:r>
              <a:rPr lang="en-GB" sz="2800" dirty="0"/>
              <a:t>Adopts a scholarly approach to the practice of teaching</a:t>
            </a:r>
          </a:p>
          <a:p>
            <a:pPr marL="514350" indent="-514350">
              <a:buFont typeface="+mj-lt"/>
              <a:buAutoNum type="alphaUcPeriod"/>
            </a:pPr>
            <a:r>
              <a:rPr lang="en-GB" sz="2800" dirty="0"/>
              <a:t>Is reflective and regularly reviews own practice</a:t>
            </a:r>
          </a:p>
          <a:p>
            <a:pPr marL="514350" indent="-514350">
              <a:buFont typeface="+mj-lt"/>
              <a:buAutoNum type="alphaUcPeriod"/>
            </a:pPr>
            <a:r>
              <a:rPr lang="en-GB" sz="2800" dirty="0"/>
              <a:t>Is well organised and plans curriculum effectively</a:t>
            </a:r>
          </a:p>
          <a:p>
            <a:pPr marL="514350" indent="-514350">
              <a:buFont typeface="+mj-lt"/>
              <a:buAutoNum type="alphaUcPeriod"/>
            </a:pPr>
            <a:r>
              <a:rPr lang="en-GB" sz="2800" dirty="0"/>
              <a:t>Is passionate about teaching</a:t>
            </a:r>
          </a:p>
          <a:p>
            <a:pPr marL="514350" indent="-514350">
              <a:buFont typeface="+mj-lt"/>
              <a:buAutoNum type="alphaUcPeriod"/>
            </a:pPr>
            <a:r>
              <a:rPr lang="en-GB" sz="2800" dirty="0"/>
              <a:t>Has a student-centred orientation to teaching</a:t>
            </a:r>
          </a:p>
          <a:p>
            <a:pPr marL="514350" indent="-514350">
              <a:buFont typeface="+mj-lt"/>
              <a:buAutoNum type="alphaUcPeriod"/>
            </a:pPr>
            <a:r>
              <a:rPr lang="en-GB" sz="2800" dirty="0"/>
              <a:t>Regularly reviews innovations in learning and teaching and tries out ones relevant to own context</a:t>
            </a:r>
          </a:p>
          <a:p>
            <a:pPr marL="514350" indent="-514350">
              <a:buFont typeface="+mj-lt"/>
              <a:buAutoNum type="alphaUcPeriod"/>
            </a:pPr>
            <a:r>
              <a:rPr lang="en-GB" sz="2800" dirty="0"/>
              <a:t>Ensures that assessment practices are fit for purpose and contribute to learning</a:t>
            </a:r>
          </a:p>
          <a:p>
            <a:pPr marL="514350" indent="-514350">
              <a:buFont typeface="+mj-lt"/>
              <a:buAutoNum type="alphaUcPeriod"/>
            </a:pPr>
            <a:r>
              <a:rPr lang="en-GB" sz="2800" dirty="0"/>
              <a:t>Demonstrates empathy and emotional intelligence</a:t>
            </a:r>
          </a:p>
          <a:p>
            <a:pPr marL="514350" indent="-514350">
              <a:buFont typeface="+mj-lt"/>
              <a:buAutoNum type="alphaUcPeriod"/>
            </a:pPr>
            <a:endParaRPr lang="en-GB" sz="2800" dirty="0"/>
          </a:p>
        </p:txBody>
      </p:sp>
    </p:spTree>
    <p:extLst>
      <p:ext uri="{BB962C8B-B14F-4D97-AF65-F5344CB8AC3E}">
        <p14:creationId xmlns:p14="http://schemas.microsoft.com/office/powerpoint/2010/main" val="1354836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algn="ctr">
              <a:lnSpc>
                <a:spcPct val="85000"/>
              </a:lnSpc>
            </a:pPr>
            <a:r>
              <a:rPr lang="en-GB" sz="3600" b="1" dirty="0">
                <a:solidFill>
                  <a:srgbClr val="0070C0"/>
                </a:solidFill>
                <a:latin typeface="Calibri" panose="020F0502020204030204" pitchFamily="34" charset="0"/>
                <a:ea typeface="+mj-ea"/>
                <a:cs typeface="Calibri" panose="020F0502020204030204" pitchFamily="34" charset="0"/>
              </a:rPr>
              <a:t>Characteristics of excellent teachers: diamond-9</a:t>
            </a: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1</a:t>
            </a: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2</a:t>
            </a: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3</a:t>
            </a: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5</a:t>
            </a: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6</a:t>
            </a: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4</a:t>
            </a: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8</a:t>
            </a:r>
          </a:p>
        </p:txBody>
      </p:sp>
      <p:sp>
        <p:nvSpPr>
          <p:cNvPr id="13"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9</a:t>
            </a:r>
          </a:p>
        </p:txBody>
      </p:sp>
      <p:sp>
        <p:nvSpPr>
          <p:cNvPr id="12"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7</a:t>
            </a:r>
          </a:p>
        </p:txBody>
      </p:sp>
    </p:spTree>
    <p:extLst>
      <p:ext uri="{BB962C8B-B14F-4D97-AF65-F5344CB8AC3E}">
        <p14:creationId xmlns:p14="http://schemas.microsoft.com/office/powerpoint/2010/main" val="27109148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algn="ctr">
              <a:lnSpc>
                <a:spcPct val="85000"/>
              </a:lnSpc>
            </a:pPr>
            <a:r>
              <a:rPr lang="en-GB" sz="3600" b="1" dirty="0">
                <a:solidFill>
                  <a:srgbClr val="0070C0"/>
                </a:solidFill>
                <a:latin typeface="Calibri" panose="020F0502020204030204" pitchFamily="34" charset="0"/>
                <a:ea typeface="+mj-ea"/>
                <a:cs typeface="Calibri" panose="020F0502020204030204" pitchFamily="34" charset="0"/>
              </a:rPr>
              <a:t>Characteristics of excellent teachers: diamond-9</a:t>
            </a: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endParaRP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endParaRP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endParaRP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endParaRP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endParaRP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endParaRP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endParaRPr>
          </a:p>
        </p:txBody>
      </p:sp>
      <p:sp>
        <p:nvSpPr>
          <p:cNvPr id="13"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endParaRPr>
          </a:p>
        </p:txBody>
      </p:sp>
      <p:sp>
        <p:nvSpPr>
          <p:cNvPr id="12"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2832083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506C-4F2B-4920-ADA4-AF8BAADDFDA7}"/>
              </a:ext>
            </a:extLst>
          </p:cNvPr>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eaLnBrk="1" hangingPunct="1"/>
            <a:r>
              <a:rPr lang="en-GB" sz="3600" b="1" kern="1200" dirty="0">
                <a:solidFill>
                  <a:srgbClr val="0070C0"/>
                </a:solidFill>
                <a:latin typeface="Calibri" panose="020F0502020204030204" pitchFamily="34" charset="0"/>
                <a:cs typeface="Calibri" panose="020F0502020204030204" pitchFamily="34" charset="0"/>
              </a:rPr>
              <a:t>Experience of Royce Sadler on standards, assessment and feedback</a:t>
            </a:r>
          </a:p>
        </p:txBody>
      </p:sp>
      <p:sp>
        <p:nvSpPr>
          <p:cNvPr id="4" name="Rectangle 1">
            <a:extLst>
              <a:ext uri="{FF2B5EF4-FFF2-40B4-BE49-F238E27FC236}">
                <a16:creationId xmlns:a16="http://schemas.microsoft.com/office/drawing/2014/main" id="{A70A018E-E158-435F-AFBD-826EA5819C04}"/>
              </a:ext>
            </a:extLst>
          </p:cNvPr>
          <p:cNvSpPr>
            <a:spLocks noGrp="1" noChangeArrowheads="1"/>
          </p:cNvSpPr>
          <p:nvPr>
            <p:ph idx="1"/>
          </p:nvPr>
        </p:nvSpPr>
        <p:spPr bwMode="auto">
          <a:xfrm>
            <a:off x="376826" y="1400009"/>
            <a:ext cx="8605838" cy="24314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002060"/>
                </a:solidFill>
                <a:latin typeface="Calibri" panose="020F0502020204030204" pitchFamily="34" charset="0"/>
                <a:cs typeface="Calibri" panose="020F0502020204030204" pitchFamily="34" charset="0"/>
              </a:rPr>
              <a:t>Well worth looking at this clip from a MOOC on Coursera from Royce Sadler, who’s work informs much of the modern thinking on assessment and feedback…</a:t>
            </a:r>
          </a:p>
        </p:txBody>
      </p:sp>
      <p:sp>
        <p:nvSpPr>
          <p:cNvPr id="3" name="Action Button: Video 2">
            <a:hlinkClick r:id="rId2" highlightClick="1"/>
            <a:extLst>
              <a:ext uri="{FF2B5EF4-FFF2-40B4-BE49-F238E27FC236}">
                <a16:creationId xmlns:a16="http://schemas.microsoft.com/office/drawing/2014/main" id="{E00B4A93-9BF2-4F94-B579-AA999288D87D}"/>
              </a:ext>
            </a:extLst>
          </p:cNvPr>
          <p:cNvSpPr/>
          <p:nvPr/>
        </p:nvSpPr>
        <p:spPr bwMode="auto">
          <a:xfrm>
            <a:off x="3275820" y="3717040"/>
            <a:ext cx="1042416" cy="1042416"/>
          </a:xfrm>
          <a:prstGeom prst="actionButtonMovie">
            <a:avLst/>
          </a:prstGeom>
          <a:solidFill>
            <a:srgbClr val="00CCFF"/>
          </a:solidFill>
          <a:ln w="9525" cap="flat" cmpd="sng" algn="ctr">
            <a:solidFill>
              <a:srgbClr val="C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240270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r>
              <a:rPr lang="en-GB" sz="3600" kern="1200" dirty="0">
                <a:solidFill>
                  <a:srgbClr val="0070C0"/>
                </a:solidFill>
                <a:latin typeface="Calibri" panose="020F0502020204030204" pitchFamily="34" charset="0"/>
                <a:cs typeface="Calibri" panose="020F0502020204030204" pitchFamily="34" charset="0"/>
              </a:rPr>
              <a:t>We can’t carry on trying to use traditional assessment and feedback processes</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sz="2800" dirty="0"/>
              <a:t>We can’t continue trying to give students lots of feedback in traditional ways, as there are more students, and research shows that merely ‘telling’ them what to do with their work does not work.</a:t>
            </a:r>
          </a:p>
          <a:p>
            <a:r>
              <a:rPr lang="en-GB" sz="2800" dirty="0"/>
              <a:t>There is now a great deal of work on ‘contract cheating’, for example Newton, P. (2018) </a:t>
            </a:r>
            <a:r>
              <a:rPr lang="en-GB" sz="2800" dirty="0">
                <a:hlinkClick r:id="rId3"/>
              </a:rPr>
              <a:t>https://www.frontiersin.org/articles/10.3389/feduc.2018.00067/full</a:t>
            </a:r>
            <a:r>
              <a:rPr lang="en-GB" sz="2800" dirty="0"/>
              <a:t> </a:t>
            </a:r>
          </a:p>
          <a:p>
            <a:r>
              <a:rPr lang="en-GB" sz="2800" dirty="0"/>
              <a:t>And traditional written feedback doesn’t work: “Approaches that emphasise feedback as telling are insufficient because students are often not equipped to decode or act on statements satisfactorily, so key messages remain invisible” (Sadler 2010).</a:t>
            </a:r>
          </a:p>
          <a:p>
            <a:endParaRPr lang="en-GB" sz="2800" dirty="0"/>
          </a:p>
        </p:txBody>
      </p:sp>
    </p:spTree>
    <p:extLst>
      <p:ext uri="{BB962C8B-B14F-4D97-AF65-F5344CB8AC3E}">
        <p14:creationId xmlns:p14="http://schemas.microsoft.com/office/powerpoint/2010/main" val="91464227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70C0"/>
                </a:solidFill>
              </a:rPr>
              <a:t>How many of you were with me on Saturday 15th May 2010?</a:t>
            </a:r>
            <a:endParaRPr lang="en-US" sz="3600" b="1" dirty="0">
              <a:solidFill>
                <a:srgbClr val="0070C0"/>
              </a:solidFill>
            </a:endParaRPr>
          </a:p>
        </p:txBody>
      </p:sp>
      <p:sp>
        <p:nvSpPr>
          <p:cNvPr id="3" name="Content Placeholder 2"/>
          <p:cNvSpPr>
            <a:spLocks noGrp="1"/>
          </p:cNvSpPr>
          <p:nvPr>
            <p:ph idx="1"/>
          </p:nvPr>
        </p:nvSpPr>
        <p:spPr/>
        <p:txBody>
          <a:bodyPr/>
          <a:lstStyle/>
          <a:p>
            <a:r>
              <a:rPr lang="en-GB" dirty="0">
                <a:latin typeface="Calibri" pitchFamily="34" charset="0"/>
              </a:rPr>
              <a:t>I ran a session on smarter teaching of large and small groups.</a:t>
            </a:r>
          </a:p>
          <a:p>
            <a:r>
              <a:rPr lang="en-GB" dirty="0"/>
              <a:t>Anyone remember anything in particular about what we did 9 years ago?</a:t>
            </a:r>
            <a:endParaRPr lang="en-US" dirty="0">
              <a:latin typeface="Calibri" pitchFamily="34" charset="0"/>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3600" kern="1200" dirty="0">
                <a:solidFill>
                  <a:srgbClr val="0070C0"/>
                </a:solidFill>
                <a:latin typeface="Calibri" panose="020F0502020204030204" pitchFamily="34" charset="0"/>
                <a:cs typeface="Calibri" panose="020F0502020204030204" pitchFamily="34" charset="0"/>
              </a:rPr>
              <a:t>Developing students’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dirty="0"/>
              <a:t>The danger with traditional methods of assessment and feedback is that assessment tends to be done on student’s work by staff, and feedback tends to be one-directional from staff to students.</a:t>
            </a:r>
          </a:p>
          <a:p>
            <a:r>
              <a:rPr lang="en-GB" dirty="0"/>
              <a:t>Carless and Boud (2018) stress that we want students to gain skills in making ‘evaluative judgements’ themselves on their work, rather than staff doing this.</a:t>
            </a:r>
          </a:p>
          <a:p>
            <a:pPr marL="0" indent="0">
              <a:buNone/>
            </a:pPr>
            <a:r>
              <a:rPr lang="en-GB" sz="2000" dirty="0"/>
              <a:t>David Carless &amp; David Boud (2018): The development of student feedback literacy: enabling uptake of feedback, Assessment &amp; Evaluation in Higher Education, </a:t>
            </a:r>
            <a:r>
              <a:rPr lang="en-GB" sz="2000" dirty="0">
                <a:hlinkClick r:id="rId2"/>
              </a:rPr>
              <a:t>https://doi.org/10.1080/02602938.2018.1463354</a:t>
            </a:r>
            <a:r>
              <a:rPr lang="en-GB" sz="2000" dirty="0"/>
              <a:t> </a:t>
            </a:r>
          </a:p>
        </p:txBody>
      </p:sp>
    </p:spTree>
    <p:extLst>
      <p:ext uri="{BB962C8B-B14F-4D97-AF65-F5344CB8AC3E}">
        <p14:creationId xmlns:p14="http://schemas.microsoft.com/office/powerpoint/2010/main" val="209233450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3600" kern="1200" dirty="0">
                <a:solidFill>
                  <a:srgbClr val="0070C0"/>
                </a:solidFill>
                <a:latin typeface="Calibri" panose="020F0502020204030204" pitchFamily="34" charset="0"/>
                <a:cs typeface="Calibri" panose="020F0502020204030204" pitchFamily="34" charset="0"/>
              </a:rPr>
              <a:t>Factors underpinning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a:xfrm>
            <a:off x="601224" y="1196977"/>
            <a:ext cx="8605838" cy="5472098"/>
          </a:xfrm>
        </p:spPr>
        <p:txBody>
          <a:bodyPr/>
          <a:lstStyle/>
          <a:p>
            <a:pPr marL="0" indent="0">
              <a:buNone/>
            </a:pPr>
            <a:r>
              <a:rPr lang="en-GB" sz="2800" dirty="0"/>
              <a:t>Carless and Boud (2018) examine in detail:</a:t>
            </a:r>
          </a:p>
          <a:p>
            <a:r>
              <a:rPr lang="en-GB" sz="2800" dirty="0"/>
              <a:t>Appreciating feedback</a:t>
            </a:r>
          </a:p>
          <a:p>
            <a:r>
              <a:rPr lang="en-GB" sz="2800" dirty="0"/>
              <a:t>Making judgements</a:t>
            </a:r>
          </a:p>
          <a:p>
            <a:r>
              <a:rPr lang="en-GB" sz="2800" dirty="0"/>
              <a:t>Managing affect</a:t>
            </a:r>
          </a:p>
          <a:p>
            <a:r>
              <a:rPr lang="en-GB" sz="2800" dirty="0"/>
              <a:t>Taking action</a:t>
            </a:r>
          </a:p>
          <a:p>
            <a:pPr marL="0" indent="0">
              <a:buNone/>
            </a:pPr>
            <a:r>
              <a:rPr lang="en-GB" sz="2800" dirty="0"/>
              <a:t>We need to enable our students to optimise each of these processes, if we wish to use assessment to promote their learning. They suggest that involving students in giving and receiving peer feedback, and in analysing exemplars, should be essential parts of the curriculum.</a:t>
            </a:r>
            <a:endParaRPr lang="en-US" sz="2800" dirty="0"/>
          </a:p>
          <a:p>
            <a:pPr marL="0" indent="0">
              <a:buNone/>
            </a:pPr>
            <a:endParaRPr lang="en-US" sz="2800" dirty="0"/>
          </a:p>
          <a:p>
            <a:endParaRPr lang="en-GB" sz="2800" dirty="0"/>
          </a:p>
        </p:txBody>
      </p:sp>
    </p:spTree>
    <p:extLst>
      <p:ext uri="{BB962C8B-B14F-4D97-AF65-F5344CB8AC3E}">
        <p14:creationId xmlns:p14="http://schemas.microsoft.com/office/powerpoint/2010/main" val="117812893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GB" sz="3600" b="1" kern="1200" dirty="0">
                <a:solidFill>
                  <a:srgbClr val="0070C0"/>
                </a:solidFill>
                <a:latin typeface="Calibri" panose="020F0502020204030204" pitchFamily="34" charset="0"/>
                <a:cs typeface="Calibri" panose="020F0502020204030204" pitchFamily="34" charset="0"/>
              </a:rPr>
              <a:t>Back to our intended learning outcomes</a:t>
            </a:r>
          </a:p>
        </p:txBody>
      </p:sp>
      <p:sp>
        <p:nvSpPr>
          <p:cNvPr id="110595" name="Rectangle 3"/>
          <p:cNvSpPr>
            <a:spLocks noGrp="1" noChangeArrowheads="1"/>
          </p:cNvSpPr>
          <p:nvPr>
            <p:ph idx="1"/>
          </p:nvPr>
        </p:nvSpPr>
        <p:spPr>
          <a:xfrm>
            <a:off x="430212" y="764634"/>
            <a:ext cx="8390378" cy="6093367"/>
          </a:xfrm>
        </p:spPr>
        <p:txBody>
          <a:bodyPr/>
          <a:lstStyle/>
          <a:p>
            <a:pPr marL="0" indent="0">
              <a:buNone/>
            </a:pPr>
            <a:r>
              <a:rPr lang="en-GB" dirty="0"/>
              <a:t>Do you now feel better-able to:</a:t>
            </a:r>
          </a:p>
          <a:p>
            <a:pPr marL="0" indent="0">
              <a:buNone/>
            </a:pPr>
            <a:r>
              <a:rPr lang="en-GB" dirty="0">
                <a:solidFill>
                  <a:srgbClr val="00B050"/>
                </a:solidFill>
              </a:rPr>
              <a:t>(raise two hands = very much better, </a:t>
            </a:r>
          </a:p>
          <a:p>
            <a:pPr marL="0" indent="0">
              <a:buNone/>
            </a:pPr>
            <a:r>
              <a:rPr lang="en-GB" dirty="0">
                <a:solidFill>
                  <a:srgbClr val="00B050"/>
                </a:solidFill>
              </a:rPr>
              <a:t>Raise one hand = somewhat better</a:t>
            </a:r>
          </a:p>
          <a:p>
            <a:pPr marL="0" indent="0">
              <a:buNone/>
            </a:pPr>
            <a:r>
              <a:rPr lang="en-GB" dirty="0">
                <a:solidFill>
                  <a:srgbClr val="00B050"/>
                </a:solidFill>
              </a:rPr>
              <a:t>Scratch left ear = no better)</a:t>
            </a:r>
          </a:p>
          <a:p>
            <a:pPr lvl="0">
              <a:buFont typeface="+mj-lt"/>
              <a:buAutoNum type="arabicPeriod"/>
            </a:pPr>
            <a:r>
              <a:rPr lang="en-GB" dirty="0"/>
              <a:t>Keep students engaged in class sessions;</a:t>
            </a:r>
          </a:p>
          <a:p>
            <a:pPr lvl="0">
              <a:buFont typeface="+mj-lt"/>
              <a:buAutoNum type="arabicPeriod"/>
            </a:pPr>
            <a:r>
              <a:rPr lang="en-GB" dirty="0"/>
              <a:t>Work effectively with students of different motivation and ability.</a:t>
            </a:r>
          </a:p>
        </p:txBody>
      </p:sp>
    </p:spTree>
    <p:extLst>
      <p:ext uri="{BB962C8B-B14F-4D97-AF65-F5344CB8AC3E}">
        <p14:creationId xmlns:p14="http://schemas.microsoft.com/office/powerpoint/2010/main" val="3550107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4000" b="1" i="0" u="none" strike="noStrike" kern="1200" cap="none" spc="0" normalizeH="0" baseline="0" noProof="0" dirty="0">
              <a:ln>
                <a:noFill/>
              </a:ln>
              <a:solidFill>
                <a:srgbClr val="FF660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pic>
        <p:nvPicPr>
          <p:cNvPr id="4" name="Picture 3">
            <a:extLst>
              <a:ext uri="{FF2B5EF4-FFF2-40B4-BE49-F238E27FC236}">
                <a16:creationId xmlns:a16="http://schemas.microsoft.com/office/drawing/2014/main" id="{471397B4-90C2-48CC-8E16-E9AF0F01A7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1060" y="4005080"/>
            <a:ext cx="785411" cy="432060"/>
          </a:xfrm>
          <a:prstGeom prst="rect">
            <a:avLst/>
          </a:prstGeom>
          <a:solidFill>
            <a:schemeClr val="bg1"/>
          </a:solidFill>
        </p:spPr>
      </p:pic>
    </p:spTree>
    <p:extLst>
      <p:ext uri="{BB962C8B-B14F-4D97-AF65-F5344CB8AC3E}">
        <p14:creationId xmlns:p14="http://schemas.microsoft.com/office/powerpoint/2010/main" val="24901526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algn="ctr" eaLnBrk="1" hangingPunct="1">
              <a:lnSpc>
                <a:spcPct val="85000"/>
              </a:lnSpc>
            </a:pPr>
            <a:r>
              <a:rPr lang="en-GB" sz="3600" kern="1200" dirty="0">
                <a:solidFill>
                  <a:srgbClr val="0070C0"/>
                </a:solidFill>
                <a:latin typeface="Calibri" panose="020F0502020204030204" pitchFamily="34" charset="0"/>
                <a:cs typeface="Calibri" panose="020F0502020204030204" pitchFamily="34" charset="0"/>
              </a:rPr>
              <a:t>Useful references and further reading (1)</a:t>
            </a:r>
          </a:p>
        </p:txBody>
      </p:sp>
      <p:sp>
        <p:nvSpPr>
          <p:cNvPr id="207875" name="Rectangle 3"/>
          <p:cNvSpPr>
            <a:spLocks noGrp="1" noChangeArrowheads="1"/>
          </p:cNvSpPr>
          <p:nvPr>
            <p:ph type="body" idx="1"/>
          </p:nvPr>
        </p:nvSpPr>
        <p:spPr>
          <a:xfrm>
            <a:off x="179390" y="922338"/>
            <a:ext cx="9001227" cy="5615905"/>
          </a:xfrm>
        </p:spPr>
        <p:txBody>
          <a:bodyPr/>
          <a:lstStyle/>
          <a:p>
            <a:pPr marL="609600" indent="-609600" eaLnBrk="1" hangingPunct="1">
              <a:buNone/>
              <a:defRPr/>
            </a:pPr>
            <a:r>
              <a:rPr lang="en-GB" sz="1800" dirty="0"/>
              <a:t>Bain, K. (2004) </a:t>
            </a:r>
            <a:r>
              <a:rPr lang="en-GB" sz="1800" i="1" dirty="0"/>
              <a:t>What the best College Teachers do</a:t>
            </a:r>
            <a:r>
              <a:rPr lang="en-GB" sz="1800" dirty="0"/>
              <a:t>, Cambridge: Harvard University Press.</a:t>
            </a:r>
          </a:p>
          <a:p>
            <a:pPr marL="609600" indent="-609600" eaLnBrk="1" hangingPunct="1">
              <a:buFont typeface="Wingdings" pitchFamily="2" charset="2"/>
              <a:buNone/>
              <a:defRPr/>
            </a:pPr>
            <a:r>
              <a:rPr lang="en-GB" sz="1800" dirty="0">
                <a:cs typeface="Times New Roman" pitchFamily="18" charset="0"/>
              </a:rPr>
              <a:t>Biggs, J. and Tang, C. (2011) </a:t>
            </a:r>
            <a:r>
              <a:rPr lang="en-GB" sz="1800" i="1" dirty="0">
                <a:cs typeface="Times New Roman" pitchFamily="18" charset="0"/>
              </a:rPr>
              <a:t>Teaching for Quality Learning at University, </a:t>
            </a:r>
            <a:r>
              <a:rPr lang="en-GB" sz="1800" dirty="0">
                <a:cs typeface="Times New Roman" pitchFamily="18" charset="0"/>
              </a:rPr>
              <a:t>Maidenhead: Open University Press.</a:t>
            </a:r>
          </a:p>
          <a:p>
            <a:pPr marL="609600" indent="-609600" eaLnBrk="1" hangingPunct="1">
              <a:buFont typeface="Wingdings" pitchFamily="2" charset="2"/>
              <a:buNone/>
              <a:defRPr/>
            </a:pPr>
            <a:r>
              <a:rPr lang="en-GB" sz="1800" dirty="0">
                <a:cs typeface="Times New Roman" pitchFamily="18" charset="0"/>
              </a:rPr>
              <a:t>Bloxham, S. and Boyd, P. (2007) </a:t>
            </a:r>
            <a:r>
              <a:rPr lang="en-GB" sz="1800" i="1" dirty="0">
                <a:cs typeface="Times New Roman" pitchFamily="18" charset="0"/>
              </a:rPr>
              <a:t>Developing effective assessment in higher education: a practical guide</a:t>
            </a:r>
            <a:r>
              <a:rPr lang="en-GB" sz="1800" dirty="0">
                <a:cs typeface="Times New Roman" pitchFamily="18" charset="0"/>
              </a:rPr>
              <a:t>, Maidenhead, Open University Press.</a:t>
            </a:r>
          </a:p>
          <a:p>
            <a:pPr marL="609600" indent="-609600" eaLnBrk="1" hangingPunct="1">
              <a:buFont typeface="Wingdings" pitchFamily="2" charset="2"/>
              <a:buNone/>
              <a:defRPr/>
            </a:pPr>
            <a:r>
              <a:rPr lang="en-GB" sz="1800" dirty="0" err="1"/>
              <a:t>Boud</a:t>
            </a:r>
            <a:r>
              <a:rPr lang="en-GB" sz="1800" dirty="0"/>
              <a:t>, D. (1995) </a:t>
            </a:r>
            <a:r>
              <a:rPr lang="en-GB" sz="1800" i="1" dirty="0"/>
              <a:t>Enhancing learning through self-assessment,</a:t>
            </a:r>
            <a:r>
              <a:rPr lang="en-GB" sz="1800" dirty="0"/>
              <a:t> London: Routledge.</a:t>
            </a:r>
          </a:p>
          <a:p>
            <a:pPr marL="609600" indent="-609600" eaLnBrk="1" hangingPunct="1">
              <a:buFont typeface="Wingdings" pitchFamily="2" charset="2"/>
              <a:buNone/>
              <a:defRPr/>
            </a:pPr>
            <a:r>
              <a:rPr lang="en-GB" sz="1800" dirty="0"/>
              <a:t>Brown, S. and </a:t>
            </a:r>
            <a:r>
              <a:rPr lang="en-GB" sz="1800" dirty="0" err="1"/>
              <a:t>Glasner</a:t>
            </a:r>
            <a:r>
              <a:rPr lang="en-GB" sz="1800" dirty="0"/>
              <a:t>, A. (eds.) (1999) </a:t>
            </a:r>
            <a:r>
              <a:rPr lang="en-GB" sz="1800" i="1" dirty="0"/>
              <a:t>Assessment Matters in Higher Education, Choosing and Using Diverse Approaches</a:t>
            </a:r>
            <a:r>
              <a:rPr lang="en-GB" sz="1800" dirty="0"/>
              <a:t>, Maidenhead: Open University Press.</a:t>
            </a:r>
          </a:p>
          <a:p>
            <a:pPr marL="609600" indent="-609600" eaLnBrk="1" hangingPunct="1">
              <a:buNone/>
              <a:defRPr/>
            </a:pPr>
            <a:r>
              <a:rPr lang="en-US" sz="1800" dirty="0"/>
              <a:t>Brown, S. and Race, P. (2012) </a:t>
            </a:r>
            <a:r>
              <a:rPr lang="en-GB" sz="1800" i="1" dirty="0"/>
              <a:t>Using effective assessment to promote learning </a:t>
            </a:r>
            <a:r>
              <a:rPr lang="en-GB" sz="1800" dirty="0"/>
              <a:t>in Hunt, L. and Chambers, D. (2012) </a:t>
            </a:r>
            <a:r>
              <a:rPr lang="en-GB" sz="1800" i="1" dirty="0"/>
              <a:t>University Teaching in Focus, Victoria, Australia, Acer Press. P74-91.</a:t>
            </a:r>
          </a:p>
          <a:p>
            <a:pPr marL="609600" indent="-609600" eaLnBrk="1" hangingPunct="1">
              <a:buNone/>
              <a:defRPr/>
            </a:pPr>
            <a:r>
              <a:rPr lang="en-GB" sz="1800" dirty="0"/>
              <a:t>Brown, S. (2015) </a:t>
            </a:r>
            <a:r>
              <a:rPr lang="en-GB" sz="1800" i="1" dirty="0"/>
              <a:t>Learning , Teaching and Assessment in Higher Education: Global perspectives, </a:t>
            </a:r>
            <a:r>
              <a:rPr lang="en-GB" sz="1800" dirty="0"/>
              <a:t>London, Palgrave.</a:t>
            </a:r>
          </a:p>
          <a:p>
            <a:pPr eaLnBrk="1" hangingPunct="1">
              <a:buNone/>
              <a:defRPr/>
            </a:pPr>
            <a:r>
              <a:rPr lang="en-US" sz="1800" dirty="0"/>
              <a:t>Carless, D., </a:t>
            </a:r>
            <a:r>
              <a:rPr lang="en-US" sz="1800" dirty="0" err="1"/>
              <a:t>Joughin</a:t>
            </a:r>
            <a:r>
              <a:rPr lang="en-US" sz="1800" dirty="0"/>
              <a:t>, G., </a:t>
            </a:r>
            <a:r>
              <a:rPr lang="en-US" sz="1800" dirty="0" err="1"/>
              <a:t>Ngar</a:t>
            </a:r>
            <a:r>
              <a:rPr lang="en-US" sz="1800" dirty="0"/>
              <a:t>-Fun Liu </a:t>
            </a:r>
            <a:r>
              <a:rPr lang="en-US" sz="1800" i="1" dirty="0"/>
              <a:t>et al</a:t>
            </a:r>
            <a:r>
              <a:rPr lang="en-US" sz="1800" dirty="0"/>
              <a:t> (2006) </a:t>
            </a:r>
            <a:r>
              <a:rPr lang="en-US" sz="1800" i="1" dirty="0"/>
              <a:t>How Assessment supports learning: Learning orientated assessment in action </a:t>
            </a:r>
            <a:r>
              <a:rPr lang="en-US" sz="1800" dirty="0"/>
              <a:t>Hong Kong: Hong Kong University Press.</a:t>
            </a:r>
            <a:endParaRPr lang="en-GB" sz="1800" dirty="0"/>
          </a:p>
          <a:p>
            <a:pPr eaLnBrk="1" hangingPunct="1">
              <a:buNone/>
              <a:defRPr/>
            </a:pPr>
            <a:r>
              <a:rPr lang="en-GB" sz="1800" dirty="0"/>
              <a:t>Carless, D. and Boud, D. (2018): The development of student feedback literacy: enabling uptake of feedback, Assessment &amp; Evaluation in Higher Education, </a:t>
            </a:r>
            <a:r>
              <a:rPr lang="en-GB" sz="1800" dirty="0">
                <a:hlinkClick r:id="rId3"/>
              </a:rPr>
              <a:t>https://doi.org/10.1080/02602938.2018.1463354</a:t>
            </a:r>
            <a:r>
              <a:rPr lang="en-GB" sz="1800" dirty="0"/>
              <a:t> </a:t>
            </a:r>
            <a:endParaRPr lang="en-US" sz="1800" dirty="0"/>
          </a:p>
          <a:p>
            <a:pPr marL="609600" indent="-609600" eaLnBrk="1" hangingPunct="1">
              <a:buNone/>
              <a:defRPr/>
            </a:pPr>
            <a:endParaRPr lang="en-GB" sz="1800" dirty="0"/>
          </a:p>
          <a:p>
            <a:pPr marL="609600" indent="-609600" eaLnBrk="1" hangingPunct="1">
              <a:defRPr/>
            </a:pPr>
            <a:endParaRPr lang="en-GB" sz="1800" dirty="0"/>
          </a:p>
          <a:p>
            <a:pPr eaLnBrk="1" hangingPunct="1">
              <a:lnSpc>
                <a:spcPct val="90000"/>
              </a:lnSpc>
              <a:buNone/>
              <a:defRPr/>
            </a:pPr>
            <a:endParaRPr lang="en-GB" sz="1800" dirty="0"/>
          </a:p>
        </p:txBody>
      </p:sp>
    </p:spTree>
    <p:extLst>
      <p:ext uri="{BB962C8B-B14F-4D97-AF65-F5344CB8AC3E}">
        <p14:creationId xmlns:p14="http://schemas.microsoft.com/office/powerpoint/2010/main" val="33767542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algn="ctr" eaLnBrk="1" hangingPunct="1">
              <a:lnSpc>
                <a:spcPct val="85000"/>
              </a:lnSpc>
            </a:pPr>
            <a:r>
              <a:rPr lang="en-GB" sz="3600" kern="1200" dirty="0">
                <a:solidFill>
                  <a:srgbClr val="0070C0"/>
                </a:solidFill>
                <a:latin typeface="Calibri" panose="020F0502020204030204" pitchFamily="34" charset="0"/>
                <a:cs typeface="Calibri" panose="020F0502020204030204" pitchFamily="34" charset="0"/>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GB" sz="1800" dirty="0"/>
              <a:t>Carroll, J. and Ryan, J. (2005) </a:t>
            </a:r>
            <a:r>
              <a:rPr lang="en-GB" sz="1800" i="1" dirty="0"/>
              <a:t>Teaching International students: improving learning for all. </a:t>
            </a:r>
            <a:r>
              <a:rPr lang="en-GB" sz="1800" dirty="0"/>
              <a:t>London: Routledge SEDA series.</a:t>
            </a:r>
          </a:p>
          <a:p>
            <a:pPr eaLnBrk="1" hangingPunct="1">
              <a:buNone/>
              <a:defRPr/>
            </a:pPr>
            <a:r>
              <a:rPr lang="en-GB" sz="1800" dirty="0" err="1"/>
              <a:t>Crosling</a:t>
            </a:r>
            <a:r>
              <a:rPr lang="en-GB" sz="1800" dirty="0"/>
              <a:t>, G., Thomas, L. and </a:t>
            </a:r>
            <a:r>
              <a:rPr lang="en-GB" sz="1800" dirty="0" err="1"/>
              <a:t>Heagney</a:t>
            </a:r>
            <a:r>
              <a:rPr lang="en-GB" sz="1800" dirty="0"/>
              <a:t>, M. (2008) </a:t>
            </a:r>
            <a:r>
              <a:rPr lang="en-GB" sz="1800" i="1" dirty="0"/>
              <a:t>Improving student retention in Higher Education,</a:t>
            </a:r>
            <a:r>
              <a:rPr lang="en-GB" sz="1800" dirty="0"/>
              <a:t> London and New York: Routledge </a:t>
            </a:r>
          </a:p>
          <a:p>
            <a:pPr marL="609600" indent="-609600" eaLnBrk="1" hangingPunct="1">
              <a:buFont typeface="Wingdings" pitchFamily="2" charset="2"/>
              <a:buNone/>
              <a:defRPr/>
            </a:pPr>
            <a:r>
              <a:rPr lang="en-GB" sz="1800" dirty="0"/>
              <a:t>Crooks, T. (1988) </a:t>
            </a:r>
            <a:r>
              <a:rPr lang="en-GB" sz="1800" i="1" dirty="0"/>
              <a:t>Assessing student performance, </a:t>
            </a:r>
            <a:r>
              <a:rPr lang="en-GB" sz="1800" dirty="0"/>
              <a:t>HERDSA Green Guide No 8 HERDSA (reprinted 1994).</a:t>
            </a:r>
          </a:p>
          <a:p>
            <a:pPr marL="609600" indent="-609600" eaLnBrk="1" hangingPunct="1">
              <a:buNone/>
              <a:defRPr/>
            </a:pPr>
            <a:r>
              <a:rPr lang="en-GB" sz="1800" dirty="0" err="1"/>
              <a:t>Dunworth</a:t>
            </a:r>
            <a:r>
              <a:rPr lang="en-GB" sz="1800" dirty="0"/>
              <a:t>, K. and Sanchez, H.S., (2016). Perceptions of quality in staff-student written feedback in higher education: a case study. </a:t>
            </a:r>
            <a:r>
              <a:rPr lang="en-GB" sz="1800" i="1" dirty="0"/>
              <a:t>Teaching in Higher Education</a:t>
            </a:r>
            <a:r>
              <a:rPr lang="en-GB" sz="1800" dirty="0"/>
              <a:t>, </a:t>
            </a:r>
            <a:r>
              <a:rPr lang="en-GB" sz="1800" i="1" dirty="0"/>
              <a:t>21</a:t>
            </a:r>
            <a:r>
              <a:rPr lang="en-GB" sz="1800" dirty="0"/>
              <a:t>(5), pp.576-589.</a:t>
            </a:r>
          </a:p>
          <a:p>
            <a:pPr marL="609600" indent="-609600" eaLnBrk="1" hangingPunct="1">
              <a:buNone/>
              <a:defRPr/>
            </a:pPr>
            <a:r>
              <a:rPr lang="en-GB" sz="1800" dirty="0"/>
              <a:t>Dweck, C. S. (2000) </a:t>
            </a:r>
            <a:r>
              <a:rPr lang="en-GB" sz="1800" i="1" dirty="0"/>
              <a:t>Self Theories: Their Role in Motivation, Personality and Development, </a:t>
            </a:r>
            <a:r>
              <a:rPr lang="en-GB" sz="1800" dirty="0"/>
              <a:t>Lillington, NC: Taylor &amp; Francis.</a:t>
            </a:r>
          </a:p>
          <a:p>
            <a:pPr marL="609600" indent="-609600" eaLnBrk="1" hangingPunct="1">
              <a:buFont typeface="Wingdings" pitchFamily="2" charset="2"/>
              <a:buNone/>
              <a:defRPr/>
            </a:pPr>
            <a:r>
              <a:rPr lang="en-GB" sz="1800" dirty="0" err="1"/>
              <a:t>Falchikov</a:t>
            </a:r>
            <a:r>
              <a:rPr lang="en-GB" sz="1800" dirty="0"/>
              <a:t>, N. (2004) </a:t>
            </a:r>
            <a:r>
              <a:rPr lang="en-GB" sz="1800" i="1" dirty="0"/>
              <a:t>Improving Assessment through Student Involvement: Practical Solutions for Aiding Learning in Higher and Further Education,</a:t>
            </a:r>
            <a:r>
              <a:rPr lang="en-GB" sz="1800" dirty="0"/>
              <a:t> London: Routledge.</a:t>
            </a:r>
          </a:p>
          <a:p>
            <a:pPr marL="609600" indent="-609600" eaLnBrk="1" hangingPunct="1">
              <a:buFont typeface="Wingdings" pitchFamily="2" charset="2"/>
              <a:buNone/>
              <a:defRPr/>
            </a:pPr>
            <a:r>
              <a:rPr lang="en-GB" sz="1800" dirty="0"/>
              <a:t>Gibbs, G. (1999) </a:t>
            </a:r>
            <a:r>
              <a:rPr lang="en-GB" sz="1800" i="1" dirty="0"/>
              <a:t>Using assessment strategically to change the way students learn</a:t>
            </a:r>
            <a:r>
              <a:rPr lang="en-GB" sz="1800" dirty="0"/>
              <a:t>, in Brown S. &amp; </a:t>
            </a:r>
            <a:r>
              <a:rPr lang="en-GB" sz="1800" dirty="0" err="1"/>
              <a:t>Glasner</a:t>
            </a:r>
            <a:r>
              <a:rPr lang="en-GB" sz="1800" dirty="0"/>
              <a:t>, A. (eds.), </a:t>
            </a:r>
            <a:r>
              <a:rPr lang="en-GB" sz="1800" i="1" dirty="0"/>
              <a:t>Assessment Matters in Higher Education: Choosing and Using Diverse Approaches, </a:t>
            </a:r>
            <a:r>
              <a:rPr lang="en-GB" sz="1800" dirty="0"/>
              <a:t>Maidenhead: SRHE/Open University Press.</a:t>
            </a:r>
          </a:p>
          <a:p>
            <a:pPr marL="609600" indent="-609600" eaLnBrk="1" hangingPunct="1">
              <a:buFont typeface="Wingdings" pitchFamily="2" charset="2"/>
              <a:buNone/>
              <a:defRPr/>
            </a:pPr>
            <a:r>
              <a:rPr lang="en-GB" sz="1800" dirty="0"/>
              <a:t>Higher Education Academy (2012) </a:t>
            </a:r>
            <a:r>
              <a:rPr lang="en-GB" sz="1800" i="1" dirty="0"/>
              <a:t>A marked improvement; transforming assessment in higher education</a:t>
            </a:r>
            <a:r>
              <a:rPr lang="en-GB" sz="1800" dirty="0"/>
              <a:t>, York: HEA.</a:t>
            </a:r>
          </a:p>
          <a:p>
            <a:pPr eaLnBrk="1" hangingPunct="1">
              <a:defRPr/>
            </a:pPr>
            <a:endParaRPr lang="en-GB" sz="1800" dirty="0"/>
          </a:p>
          <a:p>
            <a:pPr eaLnBrk="1" hangingPunct="1">
              <a:defRPr/>
            </a:pPr>
            <a:endParaRPr lang="en-GB" sz="1800" dirty="0"/>
          </a:p>
          <a:p>
            <a:pPr eaLnBrk="1" hangingPunct="1">
              <a:defRPr/>
            </a:pPr>
            <a:endParaRPr lang="en-GB" sz="1800" dirty="0"/>
          </a:p>
          <a:p>
            <a:pPr eaLnBrk="1" hangingPunct="1">
              <a:defRPr/>
            </a:pPr>
            <a:endParaRPr lang="en-GB" sz="1800" dirty="0"/>
          </a:p>
        </p:txBody>
      </p:sp>
    </p:spTree>
    <p:extLst>
      <p:ext uri="{BB962C8B-B14F-4D97-AF65-F5344CB8AC3E}">
        <p14:creationId xmlns:p14="http://schemas.microsoft.com/office/powerpoint/2010/main" val="29022531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algn="ctr" eaLnBrk="1" hangingPunct="1">
              <a:lnSpc>
                <a:spcPct val="85000"/>
              </a:lnSpc>
            </a:pPr>
            <a:r>
              <a:rPr lang="en-GB" sz="3600" kern="1200" dirty="0">
                <a:solidFill>
                  <a:srgbClr val="0070C0"/>
                </a:solidFill>
                <a:latin typeface="Calibri" panose="020F0502020204030204" pitchFamily="34" charset="0"/>
                <a:cs typeface="Calibri" panose="020F0502020204030204" pitchFamily="34" charset="0"/>
              </a:rPr>
              <a:t>Useful references and further reading (3)</a:t>
            </a:r>
          </a:p>
        </p:txBody>
      </p:sp>
      <p:sp>
        <p:nvSpPr>
          <p:cNvPr id="43011" name="Rectangle 3"/>
          <p:cNvSpPr>
            <a:spLocks noGrp="1" noChangeArrowheads="1"/>
          </p:cNvSpPr>
          <p:nvPr>
            <p:ph type="body" idx="1"/>
          </p:nvPr>
        </p:nvSpPr>
        <p:spPr>
          <a:xfrm>
            <a:off x="142844" y="908720"/>
            <a:ext cx="8750331" cy="5473031"/>
          </a:xfrm>
        </p:spPr>
        <p:txBody>
          <a:bodyPr/>
          <a:lstStyle/>
          <a:p>
            <a:pPr eaLnBrk="1" hangingPunct="1">
              <a:buNone/>
              <a:defRPr/>
            </a:pPr>
            <a:r>
              <a:rPr lang="en-GB" sz="1800" dirty="0" err="1"/>
              <a:t>Hawe</a:t>
            </a:r>
            <a:r>
              <a:rPr lang="en-GB" sz="1800" dirty="0"/>
              <a:t>, E., Lightfoot, U., &amp; Dixon, H. (2017). First-year students working with exemplars: Promoting self-efficacy, self-monitoring and self-regulation. Journal of Further and Higher Education, 1-15. </a:t>
            </a:r>
          </a:p>
          <a:p>
            <a:pPr eaLnBrk="1" hangingPunct="1">
              <a:buNone/>
              <a:defRPr/>
            </a:pPr>
            <a:r>
              <a:rPr lang="en-GB" sz="1800" dirty="0"/>
              <a:t>Hendry, G. D., White, P., &amp; Herbert, C. (2016). Providing Exemplar-Based “Feedforward” before an Assessment: The Role of Teacher Explanation. Active Learning in Higher Education, 17(2), 99-109. </a:t>
            </a:r>
          </a:p>
          <a:p>
            <a:pPr eaLnBrk="1" hangingPunct="1">
              <a:buNone/>
              <a:defRPr/>
            </a:pPr>
            <a:r>
              <a:rPr lang="en-GB" sz="1800" dirty="0"/>
              <a:t>Hounsell, D., McCune, V., Hounsell, J. and </a:t>
            </a:r>
            <a:r>
              <a:rPr lang="en-GB" sz="1800" dirty="0" err="1"/>
              <a:t>Litjens</a:t>
            </a:r>
            <a:r>
              <a:rPr lang="en-GB" sz="1800" dirty="0"/>
              <a:t>, J., (2008). The quality of guidance and feedback to students. </a:t>
            </a:r>
            <a:r>
              <a:rPr lang="en-GB" sz="1800" i="1" dirty="0"/>
              <a:t>Higher Education Research &amp; Development</a:t>
            </a:r>
            <a:r>
              <a:rPr lang="en-GB" sz="1800" dirty="0"/>
              <a:t>, </a:t>
            </a:r>
            <a:r>
              <a:rPr lang="en-GB" sz="1800" i="1" dirty="0"/>
              <a:t>27</a:t>
            </a:r>
            <a:r>
              <a:rPr lang="en-GB" sz="1800" dirty="0"/>
              <a:t>(1), pp.55-67. </a:t>
            </a:r>
          </a:p>
          <a:p>
            <a:pPr eaLnBrk="1" hangingPunct="1">
              <a:buNone/>
              <a:defRPr/>
            </a:pPr>
            <a:r>
              <a:rPr lang="en-GB" sz="1800" dirty="0"/>
              <a:t>Newton, P. M. (2018) How Common Is Commercial Contract Cheating in Higher Education and Is It Increasing? A Systematic Review </a:t>
            </a:r>
            <a:r>
              <a:rPr lang="en-GB" sz="1800" dirty="0">
                <a:hlinkClick r:id="rId3"/>
              </a:rPr>
              <a:t>https://www.frontiersin.org/articles/10.3389/feduc.2018.00067/full</a:t>
            </a:r>
            <a:r>
              <a:rPr lang="en-GB" sz="1800" dirty="0"/>
              <a:t> </a:t>
            </a:r>
          </a:p>
          <a:p>
            <a:pPr eaLnBrk="1" hangingPunct="1">
              <a:buFont typeface="Wingdings" pitchFamily="2" charset="2"/>
              <a:buNone/>
              <a:defRPr/>
            </a:pPr>
            <a:r>
              <a:rPr lang="en-GB" sz="1800" dirty="0"/>
              <a:t>Nicol, D. J. and Macfarlane-Dick, D. (2006) Formative assessment and self-regulated learning: A model and seven principles of good feedback practice, </a:t>
            </a:r>
            <a:r>
              <a:rPr lang="en-GB" sz="1800" i="1" dirty="0"/>
              <a:t>Studies in Higher Education </a:t>
            </a:r>
            <a:r>
              <a:rPr lang="en-GB" sz="1800" i="1" dirty="0" err="1"/>
              <a:t>Vol</a:t>
            </a:r>
            <a:r>
              <a:rPr lang="en-GB" sz="1800" i="1" dirty="0"/>
              <a:t> 31(2), 199-218.</a:t>
            </a:r>
          </a:p>
          <a:p>
            <a:pPr eaLnBrk="1" hangingPunct="1">
              <a:buNone/>
              <a:defRPr/>
            </a:pPr>
            <a:r>
              <a:rPr lang="en-GB" sz="1800" dirty="0"/>
              <a:t>PASS project Bradford </a:t>
            </a:r>
            <a:r>
              <a:rPr lang="en-GB" sz="1800" dirty="0">
                <a:hlinkClick r:id="rId4"/>
              </a:rPr>
              <a:t>http://www.pass.brad.ac.uk/</a:t>
            </a:r>
            <a:r>
              <a:rPr lang="en-GB" sz="1800" dirty="0"/>
              <a:t> Accessed January 2019.</a:t>
            </a:r>
          </a:p>
          <a:p>
            <a:pPr eaLnBrk="1" hangingPunct="1">
              <a:buNone/>
              <a:defRPr/>
            </a:pPr>
            <a:r>
              <a:rPr lang="en-GB" sz="1800" dirty="0"/>
              <a:t>Pickford, R. and Brown, S. (2006) </a:t>
            </a:r>
            <a:r>
              <a:rPr lang="en-GB" sz="1800" i="1" dirty="0"/>
              <a:t>Assessing skills and practice,</a:t>
            </a:r>
            <a:r>
              <a:rPr lang="en-GB" sz="1800" dirty="0"/>
              <a:t> London: Routledge. </a:t>
            </a:r>
          </a:p>
          <a:p>
            <a:pPr eaLnBrk="1" hangingPunct="1">
              <a:buNone/>
              <a:defRPr/>
            </a:pPr>
            <a:r>
              <a:rPr lang="en-GB" sz="1800" dirty="0" err="1"/>
              <a:t>Rotheram</a:t>
            </a:r>
            <a:r>
              <a:rPr lang="en-GB" sz="1800" dirty="0"/>
              <a:t>, B. (2009) </a:t>
            </a:r>
            <a:r>
              <a:rPr lang="en-GB" sz="1800" i="1" dirty="0"/>
              <a:t>Sounds Good,</a:t>
            </a:r>
            <a:r>
              <a:rPr lang="en-GB" sz="1800" dirty="0"/>
              <a:t> JISC project </a:t>
            </a:r>
            <a:r>
              <a:rPr lang="en-GB" sz="1800" dirty="0">
                <a:hlinkClick r:id="rId5"/>
              </a:rPr>
              <a:t>http://www.jisc.ac.uk/whatwedo/programmes/usersandinnovation/soundsgood.aspx</a:t>
            </a:r>
            <a:r>
              <a:rPr lang="en-GB" sz="1800" dirty="0"/>
              <a:t> </a:t>
            </a:r>
          </a:p>
          <a:p>
            <a:pPr eaLnBrk="1" hangingPunct="1">
              <a:buNone/>
              <a:defRPr/>
            </a:pPr>
            <a:endParaRPr lang="en-GB" sz="1800" dirty="0"/>
          </a:p>
          <a:p>
            <a:pPr eaLnBrk="1" hangingPunct="1">
              <a:lnSpc>
                <a:spcPct val="90000"/>
              </a:lnSpc>
              <a:buFont typeface="Wingdings" pitchFamily="2" charset="2"/>
              <a:buNone/>
              <a:defRPr/>
            </a:pPr>
            <a:endParaRPr lang="en-GB" sz="1800" dirty="0"/>
          </a:p>
        </p:txBody>
      </p:sp>
    </p:spTree>
    <p:extLst>
      <p:ext uri="{BB962C8B-B14F-4D97-AF65-F5344CB8AC3E}">
        <p14:creationId xmlns:p14="http://schemas.microsoft.com/office/powerpoint/2010/main" val="34480400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533398"/>
          </a:xfrm>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algn="ctr" eaLnBrk="1" hangingPunct="1">
              <a:lnSpc>
                <a:spcPct val="85000"/>
              </a:lnSpc>
            </a:pPr>
            <a:r>
              <a:rPr lang="en-GB" sz="3600" kern="1200" dirty="0">
                <a:solidFill>
                  <a:srgbClr val="0070C0"/>
                </a:solidFill>
                <a:latin typeface="Calibri" panose="020F0502020204030204" pitchFamily="34" charset="0"/>
                <a:cs typeface="Calibri" panose="020F0502020204030204" pitchFamily="34" charset="0"/>
              </a:rPr>
              <a:t>Useful references and further reading (4)</a:t>
            </a:r>
          </a:p>
        </p:txBody>
      </p:sp>
      <p:sp>
        <p:nvSpPr>
          <p:cNvPr id="48131" name="Content Placeholder 2"/>
          <p:cNvSpPr>
            <a:spLocks noGrp="1"/>
          </p:cNvSpPr>
          <p:nvPr>
            <p:ph idx="1"/>
          </p:nvPr>
        </p:nvSpPr>
        <p:spPr>
          <a:xfrm>
            <a:off x="179390" y="655638"/>
            <a:ext cx="8518523" cy="6202362"/>
          </a:xfrm>
        </p:spPr>
        <p:txBody>
          <a:bodyPr/>
          <a:lstStyle/>
          <a:p>
            <a:pPr eaLnBrk="1" hangingPunct="1">
              <a:buNone/>
            </a:pPr>
            <a:r>
              <a:rPr lang="en-GB" sz="2000" dirty="0"/>
              <a:t>Race, P. (2001) </a:t>
            </a:r>
            <a:r>
              <a:rPr lang="en-GB" sz="2000" i="1" dirty="0"/>
              <a:t>A Briefing on Self, Peer &amp; Group Assessment</a:t>
            </a:r>
            <a:r>
              <a:rPr lang="en-GB" sz="2000" dirty="0"/>
              <a:t> </a:t>
            </a:r>
            <a:r>
              <a:rPr lang="en-GB" sz="2000" dirty="0">
                <a:hlinkClick r:id="rId3"/>
              </a:rPr>
              <a:t>https://phil-race.co.uk/archive-of-downloads-from-previous-website/</a:t>
            </a:r>
            <a:r>
              <a:rPr lang="en-GB" sz="2000" dirty="0"/>
              <a:t> </a:t>
            </a:r>
          </a:p>
          <a:p>
            <a:pPr eaLnBrk="1" hangingPunct="1">
              <a:buFont typeface="Wingdings" pitchFamily="2" charset="2"/>
              <a:buNone/>
            </a:pPr>
            <a:r>
              <a:rPr lang="en-GB" sz="2000" dirty="0"/>
              <a:t>Race, P. (2014) </a:t>
            </a:r>
            <a:r>
              <a:rPr lang="en-GB" sz="2000" i="1" dirty="0"/>
              <a:t>Making Learning Happen (3</a:t>
            </a:r>
            <a:r>
              <a:rPr lang="en-GB" sz="2000" i="1" baseline="30000" dirty="0"/>
              <a:t>rd</a:t>
            </a:r>
            <a:r>
              <a:rPr lang="en-GB" sz="2000" i="1" dirty="0"/>
              <a:t> edition), </a:t>
            </a:r>
            <a:r>
              <a:rPr lang="en-GB" sz="2000" dirty="0"/>
              <a:t>London: Sage.</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None/>
            </a:pPr>
            <a:r>
              <a:rPr lang="en-GB" sz="2000" dirty="0"/>
              <a:t>Race, P. (2017) Fifteen ideas for making assessment and feedback more effective, efficient and manageable for us, and for students: SEDA Developments </a:t>
            </a:r>
            <a:r>
              <a:rPr lang="en-GB" sz="2000" dirty="0">
                <a:hlinkClick r:id="rId4"/>
              </a:rPr>
              <a:t>https://www.seda.ac.uk/resources/files/publications_214_Educational%20Developments%2018.2.pdf</a:t>
            </a:r>
            <a:r>
              <a:rPr lang="en-GB" sz="2000" dirty="0"/>
              <a:t>  (accessed January 2019)</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None/>
            </a:pPr>
            <a:r>
              <a:rPr lang="en-GB" sz="2000" dirty="0" err="1">
                <a:solidFill>
                  <a:srgbClr val="000000"/>
                </a:solidFill>
                <a:latin typeface="Calibri" panose="020F0502020204030204" pitchFamily="34" charset="0"/>
              </a:rPr>
              <a:t>Scoles</a:t>
            </a:r>
            <a:r>
              <a:rPr lang="en-GB" sz="2000" dirty="0">
                <a:solidFill>
                  <a:srgbClr val="000000"/>
                </a:solidFill>
                <a:latin typeface="Calibri" panose="020F0502020204030204" pitchFamily="34" charset="0"/>
              </a:rPr>
              <a:t>, J., </a:t>
            </a:r>
            <a:r>
              <a:rPr lang="en-GB" sz="2000" dirty="0" err="1">
                <a:solidFill>
                  <a:srgbClr val="000000"/>
                </a:solidFill>
                <a:latin typeface="Calibri" panose="020F0502020204030204" pitchFamily="34" charset="0"/>
              </a:rPr>
              <a:t>Huxham</a:t>
            </a:r>
            <a:r>
              <a:rPr lang="en-GB" sz="2000" dirty="0">
                <a:solidFill>
                  <a:srgbClr val="000000"/>
                </a:solidFill>
                <a:latin typeface="Calibri" panose="020F0502020204030204" pitchFamily="34" charset="0"/>
              </a:rPr>
              <a:t>, M., &amp; McArthur, J. (2013). No longer exempt from good practice: Using exemplars to close the feedback gap for exams. </a:t>
            </a:r>
            <a:r>
              <a:rPr lang="en-GB" sz="2000" i="1" dirty="0">
                <a:solidFill>
                  <a:srgbClr val="000000"/>
                </a:solidFill>
                <a:latin typeface="Calibri" panose="020F0502020204030204" pitchFamily="34" charset="0"/>
              </a:rPr>
              <a:t>Assessment &amp; Evaluation in Higher Education, 38</a:t>
            </a:r>
            <a:r>
              <a:rPr lang="en-GB" sz="2000" dirty="0">
                <a:solidFill>
                  <a:srgbClr val="000000"/>
                </a:solidFill>
                <a:latin typeface="Calibri" panose="020F0502020204030204" pitchFamily="34" charset="0"/>
              </a:rPr>
              <a:t>(6), 631-645.</a:t>
            </a:r>
            <a:endParaRPr lang="en-GB" sz="2000" dirty="0"/>
          </a:p>
          <a:p>
            <a:pPr eaLnBrk="1" hangingPunct="1">
              <a:buFont typeface="Wingdings" pitchFamily="2" charset="2"/>
              <a:buNone/>
            </a:pPr>
            <a:r>
              <a:rPr lang="en-GB" sz="2000" dirty="0"/>
              <a:t>Sadler, D. Royce (2010) Beyond feedback: developing student capability in complex appraisal, </a:t>
            </a:r>
            <a:r>
              <a:rPr lang="en-GB" sz="2000" i="1" dirty="0"/>
              <a:t>Assessment &amp; Evaluation in Higher Education, 35: 5, 535-550.</a:t>
            </a:r>
            <a:endParaRPr lang="en-GB" sz="2000" dirty="0"/>
          </a:p>
          <a:p>
            <a:pPr eaLnBrk="1" hangingPunct="1">
              <a:buFont typeface="Wingdings" pitchFamily="2" charset="2"/>
              <a:buNone/>
            </a:pPr>
            <a:endParaRPr lang="en-GB" sz="2000" dirty="0"/>
          </a:p>
          <a:p>
            <a:endParaRPr lang="en-GB" sz="2000" dirty="0"/>
          </a:p>
        </p:txBody>
      </p:sp>
    </p:spTree>
    <p:extLst>
      <p:ext uri="{BB962C8B-B14F-4D97-AF65-F5344CB8AC3E}">
        <p14:creationId xmlns:p14="http://schemas.microsoft.com/office/powerpoint/2010/main" val="1671821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2DE2A-101F-4A00-8907-DACA72D9FA5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70C0"/>
                </a:solidFill>
              </a:rPr>
              <a:t>Your request</a:t>
            </a:r>
          </a:p>
        </p:txBody>
      </p:sp>
      <p:sp>
        <p:nvSpPr>
          <p:cNvPr id="3" name="Content Placeholder 2">
            <a:extLst>
              <a:ext uri="{FF2B5EF4-FFF2-40B4-BE49-F238E27FC236}">
                <a16:creationId xmlns:a16="http://schemas.microsoft.com/office/drawing/2014/main" id="{449E8F7A-6C07-4D8E-B9C8-A1394BA71BF7}"/>
              </a:ext>
            </a:extLst>
          </p:cNvPr>
          <p:cNvSpPr>
            <a:spLocks noGrp="1"/>
          </p:cNvSpPr>
          <p:nvPr>
            <p:ph idx="1"/>
          </p:nvPr>
        </p:nvSpPr>
        <p:spPr/>
        <p:txBody>
          <a:bodyPr/>
          <a:lstStyle/>
          <a:p>
            <a:pPr marL="0" indent="0">
              <a:buNone/>
            </a:pPr>
            <a:r>
              <a:rPr lang="en-GB" dirty="0"/>
              <a:t>To address: </a:t>
            </a:r>
          </a:p>
          <a:p>
            <a:r>
              <a:rPr lang="en-GB" dirty="0"/>
              <a:t>maximising student performance in tutorials;</a:t>
            </a:r>
          </a:p>
          <a:p>
            <a:r>
              <a:rPr lang="en-GB" dirty="0"/>
              <a:t>dealing with students of different levels of ability.</a:t>
            </a:r>
          </a:p>
          <a:p>
            <a:pPr marL="0" indent="0">
              <a:buNone/>
            </a:pPr>
            <a:r>
              <a:rPr lang="en-GB" dirty="0"/>
              <a:t>I interpret this as </a:t>
            </a:r>
            <a:r>
              <a:rPr lang="en-GB" dirty="0">
                <a:solidFill>
                  <a:srgbClr val="00B0F0"/>
                </a:solidFill>
              </a:rPr>
              <a:t>maximising engagement </a:t>
            </a:r>
            <a:r>
              <a:rPr lang="en-GB" dirty="0"/>
              <a:t>of students particularly in small groups, and when the students have </a:t>
            </a:r>
            <a:r>
              <a:rPr lang="en-GB" dirty="0">
                <a:solidFill>
                  <a:srgbClr val="00B050"/>
                </a:solidFill>
              </a:rPr>
              <a:t>different starting places</a:t>
            </a:r>
            <a:r>
              <a:rPr lang="en-GB" dirty="0"/>
              <a:t>. </a:t>
            </a:r>
          </a:p>
          <a:p>
            <a:pPr marL="0" indent="0">
              <a:buNone/>
            </a:pPr>
            <a:endParaRPr lang="en-GB" dirty="0"/>
          </a:p>
        </p:txBody>
      </p:sp>
    </p:spTree>
    <p:extLst>
      <p:ext uri="{BB962C8B-B14F-4D97-AF65-F5344CB8AC3E}">
        <p14:creationId xmlns:p14="http://schemas.microsoft.com/office/powerpoint/2010/main" val="40531641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DCC9C5-93D4-450D-9647-C7DC183A2A12}"/>
              </a:ext>
            </a:extLst>
          </p:cNvPr>
          <p:cNvSpPr/>
          <p:nvPr/>
        </p:nvSpPr>
        <p:spPr>
          <a:xfrm>
            <a:off x="713873" y="1560871"/>
            <a:ext cx="7716253" cy="426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CF1AF7D0-07A1-4E32-9F1A-21CAAD5E1D9B}"/>
              </a:ext>
            </a:extLst>
          </p:cNvPr>
          <p:cNvCxnSpPr>
            <a:stCxn id="4" idx="0"/>
            <a:endCxn id="4" idx="2"/>
          </p:cNvCxnSpPr>
          <p:nvPr/>
        </p:nvCxnSpPr>
        <p:spPr>
          <a:xfrm>
            <a:off x="4572000" y="1560871"/>
            <a:ext cx="0" cy="4267200"/>
          </a:xfrm>
          <a:prstGeom prst="line">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46C20F98-8B8F-4ADC-8DE9-0DBE26EFD34C}"/>
              </a:ext>
            </a:extLst>
          </p:cNvPr>
          <p:cNvCxnSpPr>
            <a:cxnSpLocks/>
            <a:stCxn id="4" idx="1"/>
            <a:endCxn id="4" idx="3"/>
          </p:cNvCxnSpPr>
          <p:nvPr/>
        </p:nvCxnSpPr>
        <p:spPr>
          <a:xfrm>
            <a:off x="713873" y="3694471"/>
            <a:ext cx="7716253" cy="0"/>
          </a:xfrm>
          <a:prstGeom prst="straightConnector1">
            <a:avLst/>
          </a:prstGeom>
          <a:ln w="38100">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C7272A28-C1A6-4440-A386-C4C367804C0D}"/>
              </a:ext>
            </a:extLst>
          </p:cNvPr>
          <p:cNvSpPr/>
          <p:nvPr/>
        </p:nvSpPr>
        <p:spPr>
          <a:xfrm>
            <a:off x="1342137" y="1769807"/>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Urgent and important</a:t>
            </a:r>
          </a:p>
        </p:txBody>
      </p:sp>
      <p:sp>
        <p:nvSpPr>
          <p:cNvPr id="15" name="Rectangle 14">
            <a:extLst>
              <a:ext uri="{FF2B5EF4-FFF2-40B4-BE49-F238E27FC236}">
                <a16:creationId xmlns:a16="http://schemas.microsoft.com/office/drawing/2014/main" id="{B665D011-984B-423E-9325-03FD96FB7D3A}"/>
              </a:ext>
            </a:extLst>
          </p:cNvPr>
          <p:cNvSpPr/>
          <p:nvPr/>
        </p:nvSpPr>
        <p:spPr>
          <a:xfrm>
            <a:off x="5200264" y="1718198"/>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Urgent,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dirty="0">
                <a:solidFill>
                  <a:prstClr val="black"/>
                </a:solidFill>
                <a:latin typeface="Calibri" panose="020F0502020204030204"/>
              </a:rPr>
              <a:t>n</a:t>
            </a:r>
            <a:r>
              <a:rPr kumimoji="0" lang="en-GB" sz="2800" b="1" i="0" u="none" strike="noStrike" kern="1200" cap="none" spc="0" normalizeH="0" baseline="0" noProof="0" dirty="0" err="1">
                <a:ln>
                  <a:noFill/>
                </a:ln>
                <a:solidFill>
                  <a:prstClr val="black"/>
                </a:solidFill>
                <a:effectLst/>
                <a:uLnTx/>
                <a:uFillTx/>
                <a:latin typeface="Calibri" panose="020F0502020204030204"/>
                <a:ea typeface="+mn-ea"/>
                <a:cs typeface="+mn-cs"/>
              </a:rPr>
              <a:t>ot</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 Important</a:t>
            </a:r>
          </a:p>
        </p:txBody>
      </p:sp>
      <p:sp>
        <p:nvSpPr>
          <p:cNvPr id="16" name="Rectangle 15">
            <a:extLst>
              <a:ext uri="{FF2B5EF4-FFF2-40B4-BE49-F238E27FC236}">
                <a16:creationId xmlns:a16="http://schemas.microsoft.com/office/drawing/2014/main" id="{42071504-9943-4188-8382-70F1CD721667}"/>
              </a:ext>
            </a:extLst>
          </p:cNvPr>
          <p:cNvSpPr/>
          <p:nvPr/>
        </p:nvSpPr>
        <p:spPr>
          <a:xfrm>
            <a:off x="5181105" y="3851798"/>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urgent,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important</a:t>
            </a:r>
          </a:p>
        </p:txBody>
      </p:sp>
      <p:sp>
        <p:nvSpPr>
          <p:cNvPr id="17" name="Rectangle 16">
            <a:extLst>
              <a:ext uri="{FF2B5EF4-FFF2-40B4-BE49-F238E27FC236}">
                <a16:creationId xmlns:a16="http://schemas.microsoft.com/office/drawing/2014/main" id="{8CDA1202-1221-4FF7-A060-5C59E8C6619F}"/>
              </a:ext>
            </a:extLst>
          </p:cNvPr>
          <p:cNvSpPr/>
          <p:nvPr/>
        </p:nvSpPr>
        <p:spPr>
          <a:xfrm>
            <a:off x="1342137" y="3899741"/>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urgent,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but important</a:t>
            </a:r>
          </a:p>
        </p:txBody>
      </p:sp>
      <p:sp>
        <p:nvSpPr>
          <p:cNvPr id="2" name="TextBox 1">
            <a:extLst>
              <a:ext uri="{FF2B5EF4-FFF2-40B4-BE49-F238E27FC236}">
                <a16:creationId xmlns:a16="http://schemas.microsoft.com/office/drawing/2014/main" id="{ED8091BB-22A1-4900-8540-AA77AA0013CC}"/>
              </a:ext>
            </a:extLst>
          </p:cNvPr>
          <p:cNvSpPr txBox="1"/>
          <p:nvPr/>
        </p:nvSpPr>
        <p:spPr>
          <a:xfrm>
            <a:off x="713873" y="625642"/>
            <a:ext cx="7716253" cy="646331"/>
          </a:xfrm>
          <a:prstGeom prst="rect">
            <a:avLst/>
          </a:prstGeom>
          <a:solidFill>
            <a:srgbClr val="FFFF00"/>
          </a:solidFill>
          <a:ln>
            <a:solidFill>
              <a:schemeClr val="bg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Setting your priorities?</a:t>
            </a:r>
          </a:p>
        </p:txBody>
      </p:sp>
      <p:sp>
        <p:nvSpPr>
          <p:cNvPr id="5" name="Oval 4">
            <a:extLst>
              <a:ext uri="{FF2B5EF4-FFF2-40B4-BE49-F238E27FC236}">
                <a16:creationId xmlns:a16="http://schemas.microsoft.com/office/drawing/2014/main" id="{33927145-0759-40FD-AF7D-122AB9D3CD8B}"/>
              </a:ext>
            </a:extLst>
          </p:cNvPr>
          <p:cNvSpPr/>
          <p:nvPr/>
        </p:nvSpPr>
        <p:spPr>
          <a:xfrm>
            <a:off x="1342137" y="3899741"/>
            <a:ext cx="2941816" cy="176156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150813C-E43F-4B6E-A373-C8D0FC7686A8}"/>
              </a:ext>
            </a:extLst>
          </p:cNvPr>
          <p:cNvSpPr/>
          <p:nvPr/>
        </p:nvSpPr>
        <p:spPr>
          <a:xfrm>
            <a:off x="5181105" y="3851798"/>
            <a:ext cx="2620744" cy="180948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410F4D53-1FDA-41D5-8293-0DEAED79BEB4}"/>
              </a:ext>
            </a:extLst>
          </p:cNvPr>
          <p:cNvSpPr/>
          <p:nvPr/>
        </p:nvSpPr>
        <p:spPr>
          <a:xfrm>
            <a:off x="4716019" y="3851797"/>
            <a:ext cx="3528487" cy="1734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353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nodePh="1">
                                  <p:stCondLst>
                                    <p:cond delay="0"/>
                                  </p:stCondLst>
                                  <p:endCondLst>
                                    <p:cond evt="begin" delay="0">
                                      <p:tn val="25"/>
                                    </p:cond>
                                  </p:end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5" grpId="0" animBg="1"/>
      <p:bldP spid="7" grpId="0"/>
      <p:bldP spid="8" grpId="0" animBg="1"/>
    </p:bldLst>
  </p:timing>
</p:sld>
</file>

<file path=ppt/theme/theme1.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3963</Words>
  <Application>Microsoft Office PowerPoint</Application>
  <PresentationFormat>On-screen Show (4:3)</PresentationFormat>
  <Paragraphs>525</Paragraphs>
  <Slides>77</Slides>
  <Notes>36</Notes>
  <HiddenSlides>0</HiddenSlides>
  <MMClips>0</MMClips>
  <ScaleCrop>false</ScaleCrop>
  <HeadingPairs>
    <vt:vector size="6" baseType="variant">
      <vt:variant>
        <vt:lpstr>Fonts Used</vt:lpstr>
      </vt:variant>
      <vt:variant>
        <vt:i4>14</vt:i4>
      </vt:variant>
      <vt:variant>
        <vt:lpstr>Theme</vt:lpstr>
      </vt:variant>
      <vt:variant>
        <vt:i4>31</vt:i4>
      </vt:variant>
      <vt:variant>
        <vt:lpstr>Slide Titles</vt:lpstr>
      </vt:variant>
      <vt:variant>
        <vt:i4>77</vt:i4>
      </vt:variant>
    </vt:vector>
  </HeadingPairs>
  <TitlesOfParts>
    <vt:vector size="122" baseType="lpstr">
      <vt:lpstr>AR CARTER</vt:lpstr>
      <vt:lpstr>Arial</vt:lpstr>
      <vt:lpstr>Arial Rounded MT Bold</vt:lpstr>
      <vt:lpstr>Calibri</vt:lpstr>
      <vt:lpstr>Calibri Light</vt:lpstr>
      <vt:lpstr>Comic Sans MS</vt:lpstr>
      <vt:lpstr>Creepy</vt:lpstr>
      <vt:lpstr>Curlz MT</vt:lpstr>
      <vt:lpstr>Monotype Sorts</vt:lpstr>
      <vt:lpstr>Old English Text MT</vt:lpstr>
      <vt:lpstr>Tahoma</vt:lpstr>
      <vt:lpstr>Times New Roman</vt:lpstr>
      <vt:lpstr>Trebuchet MS</vt:lpstr>
      <vt:lpstr>Wingdings</vt:lpstr>
      <vt:lpstr>5_Custom Design</vt:lpstr>
      <vt:lpstr>83_Custom Design</vt:lpstr>
      <vt:lpstr>79_Custom Design</vt:lpstr>
      <vt:lpstr>96_Custom Design</vt:lpstr>
      <vt:lpstr>9_Custom Design</vt:lpstr>
      <vt:lpstr>2_LeedsMet template</vt:lpstr>
      <vt:lpstr>4_Professional</vt:lpstr>
      <vt:lpstr>81_Custom Design</vt:lpstr>
      <vt:lpstr>11_Custom Design</vt:lpstr>
      <vt:lpstr>105_Custom Design</vt:lpstr>
      <vt:lpstr>91_Custom Design</vt:lpstr>
      <vt:lpstr>4_LeedsMet template</vt:lpstr>
      <vt:lpstr>70_Custom Design</vt:lpstr>
      <vt:lpstr>71_Custom Design</vt:lpstr>
      <vt:lpstr>72_Custom Design</vt:lpstr>
      <vt:lpstr>Office Theme</vt:lpstr>
      <vt:lpstr>108_Custom Design</vt:lpstr>
      <vt:lpstr>1_LeedsMet template</vt:lpstr>
      <vt:lpstr>1_Office Theme</vt:lpstr>
      <vt:lpstr>8_Office Theme</vt:lpstr>
      <vt:lpstr>63_Custom Design</vt:lpstr>
      <vt:lpstr>175_Custom Design</vt:lpstr>
      <vt:lpstr>84_Custom Design</vt:lpstr>
      <vt:lpstr>44_Custom Design</vt:lpstr>
      <vt:lpstr>5_LeedsMet template</vt:lpstr>
      <vt:lpstr>2_Office Theme</vt:lpstr>
      <vt:lpstr>5_Office Theme</vt:lpstr>
      <vt:lpstr>6_Office Theme</vt:lpstr>
      <vt:lpstr>4_Office Theme</vt:lpstr>
      <vt:lpstr>3_Theme1</vt:lpstr>
      <vt:lpstr>11_Office Theme</vt:lpstr>
      <vt:lpstr>Enhancing student experience of classroom engagement</vt:lpstr>
      <vt:lpstr>PowerPoint Presentation</vt:lpstr>
      <vt:lpstr>PowerPoint Presentation</vt:lpstr>
      <vt:lpstr>PowerPoint Presentation</vt:lpstr>
      <vt:lpstr> About Phil…</vt:lpstr>
      <vt:lpstr>Thought for the day: Einstein</vt:lpstr>
      <vt:lpstr>How many of you were with me on Saturday 15th May 2010?</vt:lpstr>
      <vt:lpstr>Your request</vt:lpstr>
      <vt:lpstr>PowerPoint Presentation</vt:lpstr>
      <vt:lpstr>The three questions always in each student’s mind…</vt:lpstr>
      <vt:lpstr>You will be able to download my main slides</vt:lpstr>
      <vt:lpstr>5 reasons for making groupwork work for students</vt:lpstr>
      <vt:lpstr>Time-constrained Post-it exercise</vt:lpstr>
      <vt:lpstr>You can download free much of my published work</vt:lpstr>
      <vt:lpstr>Mobile phones and laptops...</vt:lpstr>
      <vt:lpstr>#LTHEchat is held on Wednesdays, term-time,  8-9 pm:, one hour, one or two  convenors,  6 questions, c.200 international participants.</vt:lpstr>
      <vt:lpstr>Students as partners…</vt:lpstr>
      <vt:lpstr>Teaching, learning and enthusiasm</vt:lpstr>
      <vt:lpstr>PowerPoint Presentation</vt:lpstr>
      <vt:lpstr>PowerPoint Presentation</vt:lpstr>
      <vt:lpstr>PowerPoint Presentation</vt:lpstr>
      <vt:lpstr>Addressing the 2020s: Eight concurrent, related paradigm shifts</vt:lpstr>
      <vt:lpstr>Numbers?</vt:lpstr>
      <vt:lpstr>Coming out shortly…</vt:lpstr>
      <vt:lpstr>A good reason to let students work from exemplars </vt:lpstr>
      <vt:lpstr>Disengaged students</vt:lpstr>
      <vt:lpstr>What annoys students in class?</vt:lpstr>
      <vt:lpstr>Name labels…</vt:lpstr>
      <vt:lpstr>Getting to know each other:  a face-to-face thing…</vt:lpstr>
      <vt:lpstr>Intended learning outcomes</vt:lpstr>
      <vt:lpstr>Beyond the tyranny of intended learning outcomes? </vt:lpstr>
      <vt:lpstr>VASCULAR learning outcomes (after Brown, 2019)</vt:lpstr>
      <vt:lpstr>PowerPoint Presentation</vt:lpstr>
      <vt:lpstr>Do we spend too much of our time trying to teach our students?</vt:lpstr>
      <vt:lpstr>PowerPoint Presentation</vt:lpstr>
      <vt:lpstr>‘what’ is getting ever less important</vt:lpstr>
      <vt:lpstr>PowerPoint Presentation</vt:lpstr>
      <vt:lpstr>PowerPoint Presentation</vt:lpstr>
      <vt:lpstr> How students really learn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who said this?</vt:lpstr>
      <vt:lpstr>Is there anyone there?</vt:lpstr>
      <vt:lpstr>Which wavelength should I teach on?</vt:lpstr>
      <vt:lpstr>PowerPoint Presentation</vt:lpstr>
      <vt:lpstr>Traditional views...</vt:lpstr>
      <vt:lpstr>PowerPoint Presentation</vt:lpstr>
      <vt:lpstr>PowerPoint Presentation</vt:lpstr>
      <vt:lpstr>But what about learning styles?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Characteristics of teachers who get engagement going?</vt:lpstr>
      <vt:lpstr>PowerPoint Presentation</vt:lpstr>
      <vt:lpstr>PowerPoint Presentation</vt:lpstr>
      <vt:lpstr>Experience of Royce Sadler on standards, assessment and feedback</vt:lpstr>
      <vt:lpstr>We can’t carry on trying to use traditional assessment and feedback processes</vt:lpstr>
      <vt:lpstr>Developing students’ feedback literacy</vt:lpstr>
      <vt:lpstr>Factors underpinning feedback literacy</vt:lpstr>
      <vt:lpstr>Back to our intended learning outcomes</vt:lpstr>
      <vt:lpstr>PowerPoint Presentation</vt:lpstr>
      <vt:lpstr>Useful references and further reading (1)</vt:lpstr>
      <vt:lpstr>Useful references and further reading (2)</vt:lpstr>
      <vt:lpstr>Useful references and further reading (3)</vt:lpstr>
      <vt:lpstr>Useful references and further reading (4)</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2019-05-08T21:11:51Z</dcterms:modified>
</cp:coreProperties>
</file>