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theme/theme1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5.xml" ContentType="application/vnd.openxmlformats-officedocument.theme+xml"/>
  <Override PartName="/ppt/slideLayouts/slideLayout22.xml" ContentType="application/vnd.openxmlformats-officedocument.presentationml.slideLayout+xml"/>
  <Override PartName="/ppt/theme/theme1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theme/theme18.xml" ContentType="application/vnd.openxmlformats-officedocument.theme+xml"/>
  <Override PartName="/ppt/slideLayouts/slideLayout26.xml" ContentType="application/vnd.openxmlformats-officedocument.presentationml.slideLayout+xml"/>
  <Override PartName="/ppt/theme/theme19.xml" ContentType="application/vnd.openxmlformats-officedocument.theme+xml"/>
  <Override PartName="/ppt/slideLayouts/slideLayout27.xml" ContentType="application/vnd.openxmlformats-officedocument.presentationml.slideLayout+xml"/>
  <Override PartName="/ppt/theme/theme20.xml" ContentType="application/vnd.openxmlformats-officedocument.theme+xml"/>
  <Override PartName="/ppt/slideLayouts/slideLayout28.xml" ContentType="application/vnd.openxmlformats-officedocument.presentationml.slideLayout+xml"/>
  <Override PartName="/ppt/theme/theme21.xml" ContentType="application/vnd.openxmlformats-officedocument.theme+xml"/>
  <Override PartName="/ppt/slideLayouts/slideLayout29.xml" ContentType="application/vnd.openxmlformats-officedocument.presentationml.slideLayout+xml"/>
  <Override PartName="/ppt/theme/theme22.xml" ContentType="application/vnd.openxmlformats-officedocument.theme+xml"/>
  <Override PartName="/ppt/slideLayouts/slideLayout30.xml" ContentType="application/vnd.openxmlformats-officedocument.presentationml.slideLayout+xml"/>
  <Override PartName="/ppt/theme/theme2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4.xml" ContentType="application/vnd.openxmlformats-officedocument.theme+xml"/>
  <Override PartName="/ppt/slideLayouts/slideLayout33.xml" ContentType="application/vnd.openxmlformats-officedocument.presentationml.slideLayout+xml"/>
  <Override PartName="/ppt/theme/theme25.xml" ContentType="application/vnd.openxmlformats-officedocument.theme+xml"/>
  <Override PartName="/ppt/slideLayouts/slideLayout34.xml" ContentType="application/vnd.openxmlformats-officedocument.presentationml.slideLayout+xml"/>
  <Override PartName="/ppt/theme/theme2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slideLayouts/slideLayout37.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slideLayouts/slideLayout38.xml" ContentType="application/vnd.openxmlformats-officedocument.presentationml.slideLayout+xml"/>
  <Override PartName="/ppt/theme/theme31.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2.xml" ContentType="application/vnd.openxmlformats-officedocument.theme+xml"/>
  <Override PartName="/ppt/slideLayouts/slideLayout41.xml" ContentType="application/vnd.openxmlformats-officedocument.presentationml.slideLayout+xml"/>
  <Override PartName="/ppt/theme/theme33.xml" ContentType="application/vnd.openxmlformats-officedocument.theme+xml"/>
  <Override PartName="/ppt/slideLayouts/slideLayout42.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02" r:id="rId1"/>
    <p:sldMasterId id="2147484695" r:id="rId2"/>
    <p:sldMasterId id="2147484703" r:id="rId3"/>
    <p:sldMasterId id="2147484719" r:id="rId4"/>
    <p:sldMasterId id="2147484723" r:id="rId5"/>
    <p:sldMasterId id="2147484758" r:id="rId6"/>
    <p:sldMasterId id="2147484760" r:id="rId7"/>
    <p:sldMasterId id="2147484762" r:id="rId8"/>
    <p:sldMasterId id="2147484766" r:id="rId9"/>
    <p:sldMasterId id="2147484949" r:id="rId10"/>
    <p:sldMasterId id="2147485024" r:id="rId11"/>
    <p:sldMasterId id="2147485042" r:id="rId12"/>
    <p:sldMasterId id="2147485044" r:id="rId13"/>
    <p:sldMasterId id="2147485057" r:id="rId14"/>
    <p:sldMasterId id="2147485060" r:id="rId15"/>
    <p:sldMasterId id="2147485067" r:id="rId16"/>
    <p:sldMasterId id="2147485086" r:id="rId17"/>
    <p:sldMasterId id="2147485208" r:id="rId18"/>
    <p:sldMasterId id="2147485210" r:id="rId19"/>
    <p:sldMasterId id="2147485212" r:id="rId20"/>
    <p:sldMasterId id="2147485223" r:id="rId21"/>
    <p:sldMasterId id="2147485255" r:id="rId22"/>
    <p:sldMasterId id="2147485257" r:id="rId23"/>
    <p:sldMasterId id="2147485259" r:id="rId24"/>
    <p:sldMasterId id="2147485261" r:id="rId25"/>
    <p:sldMasterId id="2147485263" r:id="rId26"/>
    <p:sldMasterId id="2147485267" r:id="rId27"/>
    <p:sldMasterId id="2147485272" r:id="rId28"/>
    <p:sldMasterId id="2147485277" r:id="rId29"/>
    <p:sldMasterId id="2147485280" r:id="rId30"/>
    <p:sldMasterId id="2147485282" r:id="rId31"/>
    <p:sldMasterId id="2147485284" r:id="rId32"/>
    <p:sldMasterId id="2147485287" r:id="rId33"/>
    <p:sldMasterId id="2147485293" r:id="rId34"/>
  </p:sldMasterIdLst>
  <p:notesMasterIdLst>
    <p:notesMasterId r:id="rId130"/>
  </p:notesMasterIdLst>
  <p:sldIdLst>
    <p:sldId id="428" r:id="rId35"/>
    <p:sldId id="883" r:id="rId36"/>
    <p:sldId id="267" r:id="rId37"/>
    <p:sldId id="528" r:id="rId38"/>
    <p:sldId id="271" r:id="rId39"/>
    <p:sldId id="1676" r:id="rId40"/>
    <p:sldId id="1682" r:id="rId41"/>
    <p:sldId id="531" r:id="rId42"/>
    <p:sldId id="261" r:id="rId43"/>
    <p:sldId id="639" r:id="rId44"/>
    <p:sldId id="986" r:id="rId45"/>
    <p:sldId id="895" r:id="rId46"/>
    <p:sldId id="1237" r:id="rId47"/>
    <p:sldId id="1600" r:id="rId48"/>
    <p:sldId id="1686" r:id="rId49"/>
    <p:sldId id="1687" r:id="rId50"/>
    <p:sldId id="1688" r:id="rId51"/>
    <p:sldId id="1689" r:id="rId52"/>
    <p:sldId id="1690" r:id="rId53"/>
    <p:sldId id="1589" r:id="rId54"/>
    <p:sldId id="270" r:id="rId55"/>
    <p:sldId id="508" r:id="rId56"/>
    <p:sldId id="1492" r:id="rId57"/>
    <p:sldId id="530" r:id="rId58"/>
    <p:sldId id="1685" r:id="rId59"/>
    <p:sldId id="1608" r:id="rId60"/>
    <p:sldId id="1622" r:id="rId61"/>
    <p:sldId id="649" r:id="rId62"/>
    <p:sldId id="641" r:id="rId63"/>
    <p:sldId id="642" r:id="rId64"/>
    <p:sldId id="643" r:id="rId65"/>
    <p:sldId id="644" r:id="rId66"/>
    <p:sldId id="645" r:id="rId67"/>
    <p:sldId id="646" r:id="rId68"/>
    <p:sldId id="1599" r:id="rId69"/>
    <p:sldId id="1691" r:id="rId70"/>
    <p:sldId id="1605" r:id="rId71"/>
    <p:sldId id="1609" r:id="rId72"/>
    <p:sldId id="1612" r:id="rId73"/>
    <p:sldId id="1620" r:id="rId74"/>
    <p:sldId id="1683" r:id="rId75"/>
    <p:sldId id="1621" r:id="rId76"/>
    <p:sldId id="1607" r:id="rId77"/>
    <p:sldId id="1624" r:id="rId78"/>
    <p:sldId id="1684" r:id="rId79"/>
    <p:sldId id="273" r:id="rId80"/>
    <p:sldId id="1677" r:id="rId81"/>
    <p:sldId id="1591" r:id="rId82"/>
    <p:sldId id="1584" r:id="rId83"/>
    <p:sldId id="266" r:id="rId84"/>
    <p:sldId id="1194" r:id="rId85"/>
    <p:sldId id="1143" r:id="rId86"/>
    <p:sldId id="1463" r:id="rId87"/>
    <p:sldId id="1150" r:id="rId88"/>
    <p:sldId id="1151" r:id="rId89"/>
    <p:sldId id="1681" r:id="rId90"/>
    <p:sldId id="269" r:id="rId91"/>
    <p:sldId id="1672" r:id="rId92"/>
    <p:sldId id="1673" r:id="rId93"/>
    <p:sldId id="995" r:id="rId94"/>
    <p:sldId id="1226" r:id="rId95"/>
    <p:sldId id="1227" r:id="rId96"/>
    <p:sldId id="1228" r:id="rId97"/>
    <p:sldId id="1680" r:id="rId98"/>
    <p:sldId id="896" r:id="rId99"/>
    <p:sldId id="1233" r:id="rId100"/>
    <p:sldId id="1590" r:id="rId101"/>
    <p:sldId id="264" r:id="rId102"/>
    <p:sldId id="259" r:id="rId103"/>
    <p:sldId id="1467" r:id="rId104"/>
    <p:sldId id="1468" r:id="rId105"/>
    <p:sldId id="512" r:id="rId106"/>
    <p:sldId id="924" r:id="rId107"/>
    <p:sldId id="925" r:id="rId108"/>
    <p:sldId id="926" r:id="rId109"/>
    <p:sldId id="1192" r:id="rId110"/>
    <p:sldId id="532" r:id="rId111"/>
    <p:sldId id="1181" r:id="rId112"/>
    <p:sldId id="1234" r:id="rId113"/>
    <p:sldId id="936" r:id="rId114"/>
    <p:sldId id="939" r:id="rId115"/>
    <p:sldId id="941" r:id="rId116"/>
    <p:sldId id="1473" r:id="rId117"/>
    <p:sldId id="1474" r:id="rId118"/>
    <p:sldId id="1222" r:id="rId119"/>
    <p:sldId id="1476" r:id="rId120"/>
    <p:sldId id="256" r:id="rId121"/>
    <p:sldId id="1679" r:id="rId122"/>
    <p:sldId id="1606" r:id="rId123"/>
    <p:sldId id="1671" r:id="rId124"/>
    <p:sldId id="1666" r:id="rId125"/>
    <p:sldId id="1667" r:id="rId126"/>
    <p:sldId id="1668" r:id="rId127"/>
    <p:sldId id="1669" r:id="rId128"/>
    <p:sldId id="1670" r:id="rId129"/>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99FFCC"/>
    <a:srgbClr val="FFFF00"/>
    <a:srgbClr val="660066"/>
    <a:srgbClr val="FFFFFF"/>
    <a:srgbClr val="CC0000"/>
    <a:srgbClr val="008000"/>
    <a:srgbClr val="FF6600"/>
    <a:srgbClr val="FF33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038" autoAdjust="0"/>
  </p:normalViewPr>
  <p:slideViewPr>
    <p:cSldViewPr>
      <p:cViewPr>
        <p:scale>
          <a:sx n="60" d="100"/>
          <a:sy n="60" d="100"/>
        </p:scale>
        <p:origin x="798" y="21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60" d="100"/>
        <a:sy n="160" d="100"/>
      </p:scale>
      <p:origin x="0" y="-1152"/>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3.xml"/><Relationship Id="rId21" Type="http://schemas.openxmlformats.org/officeDocument/2006/relationships/slideMaster" Target="slideMasters/slideMaster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84" Type="http://schemas.openxmlformats.org/officeDocument/2006/relationships/slide" Target="slides/slide50.xml"/><Relationship Id="rId89" Type="http://schemas.openxmlformats.org/officeDocument/2006/relationships/slide" Target="slides/slide55.xml"/><Relationship Id="rId112" Type="http://schemas.openxmlformats.org/officeDocument/2006/relationships/slide" Target="slides/slide78.xml"/><Relationship Id="rId133"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7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3.xml"/><Relationship Id="rId53" Type="http://schemas.openxmlformats.org/officeDocument/2006/relationships/slide" Target="slides/slide19.xml"/><Relationship Id="rId58" Type="http://schemas.openxmlformats.org/officeDocument/2006/relationships/slide" Target="slides/slide24.xml"/><Relationship Id="rId74" Type="http://schemas.openxmlformats.org/officeDocument/2006/relationships/slide" Target="slides/slide40.xml"/><Relationship Id="rId79" Type="http://schemas.openxmlformats.org/officeDocument/2006/relationships/slide" Target="slides/slide45.xml"/><Relationship Id="rId102" Type="http://schemas.openxmlformats.org/officeDocument/2006/relationships/slide" Target="slides/slide68.xml"/><Relationship Id="rId123" Type="http://schemas.openxmlformats.org/officeDocument/2006/relationships/slide" Target="slides/slide89.xml"/><Relationship Id="rId128" Type="http://schemas.openxmlformats.org/officeDocument/2006/relationships/slide" Target="slides/slide94.xml"/><Relationship Id="rId5" Type="http://schemas.openxmlformats.org/officeDocument/2006/relationships/slideMaster" Target="slideMasters/slideMaster5.xml"/><Relationship Id="rId90" Type="http://schemas.openxmlformats.org/officeDocument/2006/relationships/slide" Target="slides/slide56.xml"/><Relationship Id="rId95" Type="http://schemas.openxmlformats.org/officeDocument/2006/relationships/slide" Target="slides/slide61.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slide" Target="slides/slide30.xml"/><Relationship Id="rId69" Type="http://schemas.openxmlformats.org/officeDocument/2006/relationships/slide" Target="slides/slide35.xml"/><Relationship Id="rId77" Type="http://schemas.openxmlformats.org/officeDocument/2006/relationships/slide" Target="slides/slide43.xml"/><Relationship Id="rId100" Type="http://schemas.openxmlformats.org/officeDocument/2006/relationships/slide" Target="slides/slide66.xml"/><Relationship Id="rId105" Type="http://schemas.openxmlformats.org/officeDocument/2006/relationships/slide" Target="slides/slide71.xml"/><Relationship Id="rId113" Type="http://schemas.openxmlformats.org/officeDocument/2006/relationships/slide" Target="slides/slide79.xml"/><Relationship Id="rId118" Type="http://schemas.openxmlformats.org/officeDocument/2006/relationships/slide" Target="slides/slide84.xml"/><Relationship Id="rId126" Type="http://schemas.openxmlformats.org/officeDocument/2006/relationships/slide" Target="slides/slide92.xml"/><Relationship Id="rId13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80" Type="http://schemas.openxmlformats.org/officeDocument/2006/relationships/slide" Target="slides/slide46.xml"/><Relationship Id="rId85" Type="http://schemas.openxmlformats.org/officeDocument/2006/relationships/slide" Target="slides/slide51.xml"/><Relationship Id="rId93" Type="http://schemas.openxmlformats.org/officeDocument/2006/relationships/slide" Target="slides/slide59.xml"/><Relationship Id="rId98" Type="http://schemas.openxmlformats.org/officeDocument/2006/relationships/slide" Target="slides/slide64.xml"/><Relationship Id="rId121"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103" Type="http://schemas.openxmlformats.org/officeDocument/2006/relationships/slide" Target="slides/slide69.xml"/><Relationship Id="rId108" Type="http://schemas.openxmlformats.org/officeDocument/2006/relationships/slide" Target="slides/slide74.xml"/><Relationship Id="rId116" Type="http://schemas.openxmlformats.org/officeDocument/2006/relationships/slide" Target="slides/slide82.xml"/><Relationship Id="rId124" Type="http://schemas.openxmlformats.org/officeDocument/2006/relationships/slide" Target="slides/slide90.xml"/><Relationship Id="rId129" Type="http://schemas.openxmlformats.org/officeDocument/2006/relationships/slide" Target="slides/slide95.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slide" Target="slides/slide49.xml"/><Relationship Id="rId88" Type="http://schemas.openxmlformats.org/officeDocument/2006/relationships/slide" Target="slides/slide54.xml"/><Relationship Id="rId91" Type="http://schemas.openxmlformats.org/officeDocument/2006/relationships/slide" Target="slides/slide57.xml"/><Relationship Id="rId96" Type="http://schemas.openxmlformats.org/officeDocument/2006/relationships/slide" Target="slides/slide62.xml"/><Relationship Id="rId111" Type="http://schemas.openxmlformats.org/officeDocument/2006/relationships/slide" Target="slides/slide77.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6" Type="http://schemas.openxmlformats.org/officeDocument/2006/relationships/slide" Target="slides/slide72.xml"/><Relationship Id="rId114" Type="http://schemas.openxmlformats.org/officeDocument/2006/relationships/slide" Target="slides/slide80.xml"/><Relationship Id="rId119" Type="http://schemas.openxmlformats.org/officeDocument/2006/relationships/slide" Target="slides/slide85.xml"/><Relationship Id="rId127" Type="http://schemas.openxmlformats.org/officeDocument/2006/relationships/slide" Target="slides/slide9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slide" Target="slides/slide52.xml"/><Relationship Id="rId94" Type="http://schemas.openxmlformats.org/officeDocument/2006/relationships/slide" Target="slides/slide60.xml"/><Relationship Id="rId99" Type="http://schemas.openxmlformats.org/officeDocument/2006/relationships/slide" Target="slides/slide65.xml"/><Relationship Id="rId101" Type="http://schemas.openxmlformats.org/officeDocument/2006/relationships/slide" Target="slides/slide67.xml"/><Relationship Id="rId122" Type="http://schemas.openxmlformats.org/officeDocument/2006/relationships/slide" Target="slides/slide88.xml"/><Relationship Id="rId13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5.xml"/><Relationship Id="rId109" Type="http://schemas.openxmlformats.org/officeDocument/2006/relationships/slide" Target="slides/slide75.xml"/><Relationship Id="rId34" Type="http://schemas.openxmlformats.org/officeDocument/2006/relationships/slideMaster" Target="slideMasters/slideMaster34.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slide" Target="slides/slide42.xml"/><Relationship Id="rId97" Type="http://schemas.openxmlformats.org/officeDocument/2006/relationships/slide" Target="slides/slide63.xml"/><Relationship Id="rId104" Type="http://schemas.openxmlformats.org/officeDocument/2006/relationships/slide" Target="slides/slide70.xml"/><Relationship Id="rId120" Type="http://schemas.openxmlformats.org/officeDocument/2006/relationships/slide" Target="slides/slide86.xml"/><Relationship Id="rId125"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37.xml"/><Relationship Id="rId92"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6.xml"/><Relationship Id="rId45" Type="http://schemas.openxmlformats.org/officeDocument/2006/relationships/slide" Target="slides/slide11.xml"/><Relationship Id="rId66" Type="http://schemas.openxmlformats.org/officeDocument/2006/relationships/slide" Target="slides/slide32.xml"/><Relationship Id="rId87" Type="http://schemas.openxmlformats.org/officeDocument/2006/relationships/slide" Target="slides/slide53.xml"/><Relationship Id="rId110" Type="http://schemas.openxmlformats.org/officeDocument/2006/relationships/slide" Target="slides/slide76.xml"/><Relationship Id="rId115" Type="http://schemas.openxmlformats.org/officeDocument/2006/relationships/slide" Target="slides/slide81.xml"/><Relationship Id="rId131" Type="http://schemas.openxmlformats.org/officeDocument/2006/relationships/presProps" Target="presProps.xml"/><Relationship Id="rId61" Type="http://schemas.openxmlformats.org/officeDocument/2006/relationships/slide" Target="slides/slide27.xml"/><Relationship Id="rId82" Type="http://schemas.openxmlformats.org/officeDocument/2006/relationships/slide" Target="slides/slide48.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CC5AE9-0A61-480E-A345-BF81D1D33A9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2184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77007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89904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81936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A0EE79D-6EA3-4466-B37F-19C007150A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2618286-5C22-4316-8618-2C8470A0FC10}" type="slidenum">
              <a:rPr kumimoji="0" lang="en-GB" altLang="en-US" sz="1200" b="0" i="1"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GB" altLang="en-US" sz="12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a16="http://schemas.microsoft.com/office/drawing/2014/main" id="{27F78854-41C8-493E-8ED7-5F571A557EA7}"/>
              </a:ext>
            </a:extLst>
          </p:cNvPr>
          <p:cNvSpPr>
            <a:spLocks noGrp="1" noRot="1" noChangeAspect="1" noChangeArrowheads="1" noTextEdit="1"/>
          </p:cNvSpPr>
          <p:nvPr>
            <p:ph type="sldImg"/>
          </p:nvPr>
        </p:nvSpPr>
        <p:spPr>
          <a:xfrm>
            <a:off x="1150938" y="692150"/>
            <a:ext cx="4556125" cy="3416300"/>
          </a:xfrm>
          <a:ln/>
        </p:spPr>
      </p:sp>
      <p:sp>
        <p:nvSpPr>
          <p:cNvPr id="7172" name="Rectangle 3">
            <a:extLst>
              <a:ext uri="{FF2B5EF4-FFF2-40B4-BE49-F238E27FC236}">
                <a16:creationId xmlns:a16="http://schemas.microsoft.com/office/drawing/2014/main" id="{27658057-5DE2-45EA-A06C-EEA64D193C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19192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C929-3DE4-4664-8902-724269B9802C}"/>
              </a:ext>
            </a:extLst>
          </p:cNvPr>
          <p:cNvSpPr>
            <a:spLocks noGrp="1" noRot="1" noChangeAspect="1" noTextEdit="1"/>
          </p:cNvSpPr>
          <p:nvPr>
            <p:ph type="sldImg"/>
          </p:nvPr>
        </p:nvSpPr>
        <p:spPr>
          <a:xfrm>
            <a:off x="1150938" y="692150"/>
            <a:ext cx="4556125" cy="3416300"/>
          </a:xfrm>
          <a:ln/>
        </p:spPr>
      </p:sp>
      <p:sp>
        <p:nvSpPr>
          <p:cNvPr id="10243" name="Notes Placeholder 2">
            <a:extLst>
              <a:ext uri="{FF2B5EF4-FFF2-40B4-BE49-F238E27FC236}">
                <a16:creationId xmlns:a16="http://schemas.microsoft.com/office/drawing/2014/main" id="{B231AB1A-8C1D-47DD-99E8-22C246E5C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a:extLst>
              <a:ext uri="{FF2B5EF4-FFF2-40B4-BE49-F238E27FC236}">
                <a16:creationId xmlns:a16="http://schemas.microsoft.com/office/drawing/2014/main" id="{F84C6B9F-9778-46F6-829D-2D6D80AE96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30C42E-65A2-43A7-8907-C21CA59B6F43}"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63408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8C6C45C-0AB1-432C-8529-4913099A10A1}"/>
              </a:ext>
            </a:extLst>
          </p:cNvPr>
          <p:cNvSpPr>
            <a:spLocks noGrp="1" noRot="1" noChangeAspect="1" noTextEdit="1"/>
          </p:cNvSpPr>
          <p:nvPr>
            <p:ph type="sldImg"/>
          </p:nvPr>
        </p:nvSpPr>
        <p:spPr>
          <a:xfrm>
            <a:off x="1150938" y="692150"/>
            <a:ext cx="4556125" cy="3416300"/>
          </a:xfrm>
          <a:ln/>
        </p:spPr>
      </p:sp>
      <p:sp>
        <p:nvSpPr>
          <p:cNvPr id="12291" name="Notes Placeholder 2">
            <a:extLst>
              <a:ext uri="{FF2B5EF4-FFF2-40B4-BE49-F238E27FC236}">
                <a16:creationId xmlns:a16="http://schemas.microsoft.com/office/drawing/2014/main" id="{62DA72D0-F4FC-4FBC-B7B4-A579C1247A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8623A9F3-6B3C-40AD-A61E-9FC72D81C2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6CAA16F-D8CA-4644-A293-A20D559BE8F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3730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BDE45D5-22E0-4F56-B081-FD0588BB94A8}"/>
              </a:ext>
            </a:extLst>
          </p:cNvPr>
          <p:cNvSpPr>
            <a:spLocks noGrp="1" noRot="1" noChangeAspect="1" noTextEdit="1"/>
          </p:cNvSpPr>
          <p:nvPr>
            <p:ph type="sldImg"/>
          </p:nvPr>
        </p:nvSpPr>
        <p:spPr>
          <a:xfrm>
            <a:off x="1150938" y="692150"/>
            <a:ext cx="4556125" cy="3416300"/>
          </a:xfrm>
          <a:ln/>
        </p:spPr>
      </p:sp>
      <p:sp>
        <p:nvSpPr>
          <p:cNvPr id="14339" name="Notes Placeholder 2">
            <a:extLst>
              <a:ext uri="{FF2B5EF4-FFF2-40B4-BE49-F238E27FC236}">
                <a16:creationId xmlns:a16="http://schemas.microsoft.com/office/drawing/2014/main" id="{8D48BC12-33A1-4E61-AD25-0EA94D3941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1F9E8EE1-D4B8-4AA9-A244-2D0DB82212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048271-9E40-49D8-B460-21201CAE71B1}"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41880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3F51039-259D-4680-B9B3-CBEF8DF49869}"/>
              </a:ext>
            </a:extLst>
          </p:cNvPr>
          <p:cNvSpPr>
            <a:spLocks noGrp="1" noRot="1" noChangeAspect="1" noTextEdit="1"/>
          </p:cNvSpPr>
          <p:nvPr>
            <p:ph type="sldImg"/>
          </p:nvPr>
        </p:nvSpPr>
        <p:spPr>
          <a:xfrm>
            <a:off x="1150938" y="692150"/>
            <a:ext cx="4556125" cy="3416300"/>
          </a:xfrm>
          <a:ln/>
        </p:spPr>
      </p:sp>
      <p:sp>
        <p:nvSpPr>
          <p:cNvPr id="16387" name="Notes Placeholder 2">
            <a:extLst>
              <a:ext uri="{FF2B5EF4-FFF2-40B4-BE49-F238E27FC236}">
                <a16:creationId xmlns:a16="http://schemas.microsoft.com/office/drawing/2014/main" id="{A7FEE4EA-C96F-489B-A51E-F22A35757A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A27E123D-7845-465A-8504-EA0B9638FF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1387B5F-4487-4FB4-8CB9-9ACE7A98A0D4}"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52709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B6FE92F-07A4-48AA-9FF4-C4136E9B807E}"/>
              </a:ext>
            </a:extLst>
          </p:cNvPr>
          <p:cNvSpPr>
            <a:spLocks noGrp="1" noRot="1" noChangeAspect="1" noTextEdit="1"/>
          </p:cNvSpPr>
          <p:nvPr>
            <p:ph type="sldImg"/>
          </p:nvPr>
        </p:nvSpPr>
        <p:spPr>
          <a:xfrm>
            <a:off x="1150938" y="692150"/>
            <a:ext cx="4556125" cy="3416300"/>
          </a:xfrm>
          <a:ln/>
        </p:spPr>
      </p:sp>
      <p:sp>
        <p:nvSpPr>
          <p:cNvPr id="18435" name="Notes Placeholder 2">
            <a:extLst>
              <a:ext uri="{FF2B5EF4-FFF2-40B4-BE49-F238E27FC236}">
                <a16:creationId xmlns:a16="http://schemas.microsoft.com/office/drawing/2014/main" id="{775FF7A6-4C91-46EF-BF39-16E55300C5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77A0609D-CE30-433C-A061-4F57DE2EAB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F586956-FC94-4F58-AE76-7A328BBC738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4241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454993A-66F4-4DE2-A234-0D6E8B917EE6}"/>
              </a:ext>
            </a:extLst>
          </p:cNvPr>
          <p:cNvSpPr>
            <a:spLocks noGrp="1" noRot="1" noChangeAspect="1" noTextEdit="1"/>
          </p:cNvSpPr>
          <p:nvPr>
            <p:ph type="sldImg"/>
          </p:nvPr>
        </p:nvSpPr>
        <p:spPr>
          <a:xfrm>
            <a:off x="1150938" y="692150"/>
            <a:ext cx="4556125" cy="3416300"/>
          </a:xfrm>
          <a:ln/>
        </p:spPr>
      </p:sp>
      <p:sp>
        <p:nvSpPr>
          <p:cNvPr id="20483" name="Notes Placeholder 2">
            <a:extLst>
              <a:ext uri="{FF2B5EF4-FFF2-40B4-BE49-F238E27FC236}">
                <a16:creationId xmlns:a16="http://schemas.microsoft.com/office/drawing/2014/main" id="{7DD2B46E-9004-4A99-AADA-3394691BA6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5F4B507A-8AD7-4631-9D4A-0AFAD6C411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AE73079-38A7-4A62-9CC0-59D0310D61B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01738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84883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51996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ADABDD-614B-4889-87C6-4AF7CF7886A5}"/>
              </a:ext>
            </a:extLst>
          </p:cNvPr>
          <p:cNvSpPr>
            <a:spLocks noGrp="1" noChangeArrowheads="1"/>
          </p:cNvSpPr>
          <p:nvPr>
            <p:ph type="sldNum" sz="quarter" idx="5"/>
          </p:nvPr>
        </p:nvSpPr>
        <p:spPr>
          <a:ln/>
        </p:spPr>
        <p:txBody>
          <a:bodyPr/>
          <a:lstStyle/>
          <a:p>
            <a:fld id="{53970965-802C-4ADE-BE94-99D0366425CA}" type="slidenum">
              <a:rPr lang="en-GB" altLang="en-US"/>
              <a:pPr/>
              <a:t>41</a:t>
            </a:fld>
            <a:endParaRPr lang="en-GB" altLang="en-US"/>
          </a:p>
        </p:txBody>
      </p:sp>
      <p:sp>
        <p:nvSpPr>
          <p:cNvPr id="176130" name="Rectangle 2">
            <a:extLst>
              <a:ext uri="{FF2B5EF4-FFF2-40B4-BE49-F238E27FC236}">
                <a16:creationId xmlns:a16="http://schemas.microsoft.com/office/drawing/2014/main" id="{A24B1F8A-FB02-49DB-A608-AB15FF2F1783}"/>
              </a:ext>
            </a:extLst>
          </p:cNvPr>
          <p:cNvSpPr>
            <a:spLocks noGrp="1" noRot="1" noChangeAspect="1" noChangeArrowheads="1" noTextEdit="1"/>
          </p:cNvSpPr>
          <p:nvPr>
            <p:ph type="sldImg"/>
          </p:nvPr>
        </p:nvSpPr>
        <p:spPr>
          <a:xfrm>
            <a:off x="1150938" y="692150"/>
            <a:ext cx="4556125" cy="3416300"/>
          </a:xfrm>
          <a:ln/>
        </p:spPr>
      </p:sp>
      <p:sp>
        <p:nvSpPr>
          <p:cNvPr id="176131" name="Rectangle 3">
            <a:extLst>
              <a:ext uri="{FF2B5EF4-FFF2-40B4-BE49-F238E27FC236}">
                <a16:creationId xmlns:a16="http://schemas.microsoft.com/office/drawing/2014/main" id="{03F5FCDD-F5BE-41C4-AC9B-821031C9907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5286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351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173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09271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5651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89880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979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4</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1043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65</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14361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90576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20804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05B441-2BD2-44DC-8A10-0E4A4408FD7E}"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406105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9F89A7-5327-4499-9021-86204D377D94}"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983368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7918A6-274E-49C2-AE12-872A22CD574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3969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35191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880E15-F66C-43B7-9D4D-E4E4BE3FC13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93832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31313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CC4565-EC8B-468B-9078-897913D08FF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667778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81442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52466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88881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297340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4513598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287457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9059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588242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5099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fld id="{E2FC9B06-4C6D-4C31-8E0A-AD03AAFA56D5}" type="slidenum">
              <a:rPr lang="en-GB" smtClean="0"/>
              <a:pPr/>
              <a:t>10</a:t>
            </a:fld>
            <a:endParaRPr lang="en-GB"/>
          </a:p>
        </p:txBody>
      </p:sp>
    </p:spTree>
    <p:extLst>
      <p:ext uri="{BB962C8B-B14F-4D97-AF65-F5344CB8AC3E}">
        <p14:creationId xmlns:p14="http://schemas.microsoft.com/office/powerpoint/2010/main" val="28721370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8340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12</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15</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522828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220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8450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EE98E-EEF4-426E-B6D9-27F31B195454}" type="datetimeFigureOut">
              <a:rPr lang="en-GB" smtClean="0"/>
              <a:t>24/05/2019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26C9C-0984-4692-94B9-C42C36E0D40A}" type="slidenum">
              <a:rPr lang="en-GB" smtClean="0"/>
              <a:t>‹#›</a:t>
            </a:fld>
            <a:endParaRPr lang="en-GB"/>
          </a:p>
        </p:txBody>
      </p:sp>
    </p:spTree>
    <p:extLst>
      <p:ext uri="{BB962C8B-B14F-4D97-AF65-F5344CB8AC3E}">
        <p14:creationId xmlns:p14="http://schemas.microsoft.com/office/powerpoint/2010/main" val="305993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45638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062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2BFDB6-5EB2-4EAD-B635-5741753271E7}" type="datetime2">
              <a:rPr kumimoji="0" lang="en-GB" sz="18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Friday, 24 May 2019</a:t>
            </a:fld>
            <a:endParaRPr kumimoji="0" lang="en-GB" sz="18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F7E5A3-CF98-4D9F-9B34-F4AE9FD14BF6}" type="slidenum">
              <a:rPr kumimoji="0" lang="en-GB" sz="18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267543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7515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5/24/2019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169364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182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24/05/2019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667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5/24/2019</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977019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540376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071175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15D6DB75-0499-49DE-A5F6-2F76A0DD07EC}" type="datetime2">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Friday, 24 May 2019</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5AD808E0-68C8-4DE2-8472-D3274C1776DA}" type="slidenum">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225090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24/05/2019</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6135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C5E112A-5C9E-4342-9B59-91E28FBAC56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24/05/2019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0DDD7F-40BB-4F23-AFB9-1998A9E853F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74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8F5B881-D2CE-4503-89B4-2CDA1A64AE5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24/05/2019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E8A156-5663-47DF-B34D-BAEF2E2B721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853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5/24/2019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6923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5/24/2019</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126812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24/05/2019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242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24/05/2019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682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5/24/2019</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501946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8426483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70840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12651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5/24/2019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1477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44" y="6550037"/>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42489018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79141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Friday, 24 May 2019</a:t>
            </a:fld>
            <a:endParaRPr lang="en-GB" sz="1800" dirty="0">
              <a:solidFill>
                <a:srgbClr val="FFFF6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5/24/2019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726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xml"/><Relationship Id="rId1" Type="http://schemas.openxmlformats.org/officeDocument/2006/relationships/slideLayout" Target="../slideLayouts/slideLayout1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xml"/><Relationship Id="rId1" Type="http://schemas.openxmlformats.org/officeDocument/2006/relationships/slideLayout" Target="../slideLayouts/slideLayout1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5.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hyperlink" Target="00%20main%20menu.ppt" TargetMode="Externa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xml"/><Relationship Id="rId1" Type="http://schemas.openxmlformats.org/officeDocument/2006/relationships/slideLayout" Target="../slideLayouts/slideLayout1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hyperlink" Target="00%20main%20menu.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2.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5.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0.xml"/><Relationship Id="rId1" Type="http://schemas.openxmlformats.org/officeDocument/2006/relationships/slideLayout" Target="../slideLayouts/slideLayout27.xml"/></Relationships>
</file>

<file path=ppt/slideMasters/_rels/slideMaster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1.xml"/><Relationship Id="rId1" Type="http://schemas.openxmlformats.org/officeDocument/2006/relationships/slideLayout" Target="../slideLayouts/slideLayout2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2.xml"/><Relationship Id="rId1" Type="http://schemas.openxmlformats.org/officeDocument/2006/relationships/slideLayout" Target="../slideLayouts/slideLayout2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0.xml"/></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3.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4.xml"/></Relationships>
</file>

<file path=ppt/slideMasters/_rels/slideMaster27.xml.rels><?xml version="1.0" encoding="UTF-8" standalone="yes"?>
<Relationships xmlns="http://schemas.openxmlformats.org/package/2006/relationships"><Relationship Id="rId3" Type="http://schemas.openxmlformats.org/officeDocument/2006/relationships/theme" Target="../theme/theme27.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28.xml.rels><?xml version="1.0" encoding="UTF-8" standalone="yes"?>
<Relationships xmlns="http://schemas.openxmlformats.org/package/2006/relationships"><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1.xml"/><Relationship Id="rId1" Type="http://schemas.openxmlformats.org/officeDocument/2006/relationships/slideLayout" Target="../slideLayouts/slideLayout38.xml"/></Relationships>
</file>

<file path=ppt/slideMasters/_rels/slideMaster32.xml.rels><?xml version="1.0" encoding="UTF-8" standalone="yes"?>
<Relationships xmlns="http://schemas.openxmlformats.org/package/2006/relationships"><Relationship Id="rId3" Type="http://schemas.openxmlformats.org/officeDocument/2006/relationships/theme" Target="../theme/theme3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3.xml"/><Relationship Id="rId1" Type="http://schemas.openxmlformats.org/officeDocument/2006/relationships/slideLayout" Target="../slideLayouts/slideLayout41.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hyperlink" Target="../Organising%20your%20studies/organising%20choices.ppt" TargetMode="External"/><Relationship Id="rId3" Type="http://schemas.openxmlformats.org/officeDocument/2006/relationships/slideLayout" Target="../slideLayouts/slideLayout7.xml"/><Relationship Id="rId7" Type="http://schemas.openxmlformats.org/officeDocument/2006/relationships/hyperlink" Target="Choices&#8230;.ppt" TargetMode="Externa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hyperlink" Target="coffee.ppt" TargetMode="External"/><Relationship Id="rId5" Type="http://schemas.openxmlformats.org/officeDocument/2006/relationships/hyperlink" Target="00%20main%20menu.ppt" TargetMode="Externa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xml"/><Relationship Id="rId1" Type="http://schemas.openxmlformats.org/officeDocument/2006/relationships/slideLayout" Target="../slideLayouts/slideLayout1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8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 id="2147485203"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520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 id="214748528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5/24/2019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86" r:id="rId1"/>
    <p:sldLayoutId id="2147485188"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24/05/2019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3369811414"/>
      </p:ext>
    </p:extLst>
  </p:cSld>
  <p:clrMap bg1="lt1" tx1="dk1" bg2="lt2" tx2="dk2" accent1="accent1" accent2="accent2" accent3="accent3" accent4="accent4" accent5="accent5" accent6="accent6" hlink="hlink" folHlink="folHlink"/>
  <p:sldLayoutIdLst>
    <p:sldLayoutId id="21474852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5/24/2019</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3381705223"/>
      </p:ext>
    </p:extLst>
  </p:cSld>
  <p:clrMap bg1="dk1" tx1="lt1" bg2="dk2" tx2="lt2" accent1="accent1" accent2="accent2" accent3="accent3" accent4="accent4" accent5="accent5" accent6="accent6" hlink="hlink" folHlink="folHlink"/>
  <p:sldLayoutIdLst>
    <p:sldLayoutId id="214748521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05814755"/>
      </p:ext>
    </p:extLst>
  </p:cSld>
  <p:clrMap bg1="lt1" tx1="dk1" bg2="lt2" tx2="dk2" accent1="accent1" accent2="accent2" accent3="accent3" accent4="accent4" accent5="accent5" accent6="accent6" hlink="hlink" folHlink="folHlink"/>
  <p:sldLayoutIdLst>
    <p:sldLayoutId id="214748521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34993128"/>
      </p:ext>
    </p:extLst>
  </p:cSld>
  <p:clrMap bg1="lt1" tx1="dk1" bg2="lt2" tx2="dk2" accent1="accent1" accent2="accent2" accent3="accent3" accent4="accent4" accent5="accent5" accent6="accent6" hlink="hlink" folHlink="folHlink"/>
  <p:sldLayoutIdLst>
    <p:sldLayoutId id="214748522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067021434"/>
      </p:ext>
    </p:extLst>
  </p:cSld>
  <p:clrMap bg1="dk1" tx1="lt1" bg2="dk2" tx2="lt2" accent1="accent1" accent2="accent2" accent3="accent3" accent4="accent4" accent5="accent5" accent6="accent6" hlink="hlink" folHlink="folHlink"/>
  <p:sldLayoutIdLst>
    <p:sldLayoutId id="21474852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24/05/2019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596152208"/>
      </p:ext>
    </p:extLst>
  </p:cSld>
  <p:clrMap bg1="lt1" tx1="dk1" bg2="lt2" tx2="dk2" accent1="accent1" accent2="accent2" accent3="accent3" accent4="accent4" accent5="accent5" accent6="accent6" hlink="hlink" folHlink="folHlink"/>
  <p:sldLayoutIdLst>
    <p:sldLayoutId id="214748525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E112A-5C9E-4342-9B59-91E28FBAC56D}" type="datetimeFigureOut">
              <a:rPr lang="en-GB" smtClean="0"/>
              <a:t>24/05/2019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DDD7F-40BB-4F23-AFB9-1998A9E853FC}" type="slidenum">
              <a:rPr lang="en-GB" smtClean="0"/>
              <a:t>‹#›</a:t>
            </a:fld>
            <a:endParaRPr lang="en-GB"/>
          </a:p>
        </p:txBody>
      </p:sp>
    </p:spTree>
    <p:extLst>
      <p:ext uri="{BB962C8B-B14F-4D97-AF65-F5344CB8AC3E}">
        <p14:creationId xmlns:p14="http://schemas.microsoft.com/office/powerpoint/2010/main" val="748223583"/>
      </p:ext>
    </p:extLst>
  </p:cSld>
  <p:clrMap bg1="lt1" tx1="dk1" bg2="lt2" tx2="dk2" accent1="accent1" accent2="accent2" accent3="accent3" accent4="accent4" accent5="accent5" accent6="accent6" hlink="hlink" folHlink="folHlink"/>
  <p:sldLayoutIdLst>
    <p:sldLayoutId id="2147485260" r:id="rId1"/>
    <p:sldLayoutId id="214748527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45034339"/>
      </p:ext>
    </p:extLst>
  </p:cSld>
  <p:clrMap bg1="lt1" tx1="dk1" bg2="lt2" tx2="dk2" accent1="accent1" accent2="accent2" accent3="accent3" accent4="accent4" accent5="accent5" accent6="accent6" hlink="hlink" folHlink="folHlink"/>
  <p:sldLayoutIdLst>
    <p:sldLayoutId id="21474852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5/24/2019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0718382"/>
      </p:ext>
    </p:extLst>
  </p:cSld>
  <p:clrMap bg1="lt1" tx1="dk1" bg2="lt2" tx2="dk2" accent1="accent1" accent2="accent2" accent3="accent3" accent4="accent4" accent5="accent5" accent6="accent6" hlink="hlink" folHlink="folHlink"/>
  <p:sldLayoutIdLst>
    <p:sldLayoutId id="21474852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EE98E-EEF4-426E-B6D9-27F31B195454}" type="datetimeFigureOut">
              <a:rPr lang="en-GB" smtClean="0"/>
              <a:t>24/05/2019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26C9C-0984-4692-94B9-C42C36E0D40A}" type="slidenum">
              <a:rPr lang="en-GB" smtClean="0"/>
              <a:t>‹#›</a:t>
            </a:fld>
            <a:endParaRPr lang="en-GB"/>
          </a:p>
        </p:txBody>
      </p:sp>
    </p:spTree>
    <p:extLst>
      <p:ext uri="{BB962C8B-B14F-4D97-AF65-F5344CB8AC3E}">
        <p14:creationId xmlns:p14="http://schemas.microsoft.com/office/powerpoint/2010/main" val="2957676623"/>
      </p:ext>
    </p:extLst>
  </p:cSld>
  <p:clrMap bg1="lt1" tx1="dk1" bg2="lt2" tx2="dk2" accent1="accent1" accent2="accent2" accent3="accent3" accent4="accent4" accent5="accent5" accent6="accent6" hlink="hlink" folHlink="folHlink"/>
  <p:sldLayoutIdLst>
    <p:sldLayoutId id="2147485268" r:id="rId1"/>
    <p:sldLayoutId id="21474852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5/24/2019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141706918"/>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5/24/2019</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54194585"/>
      </p:ext>
    </p:extLst>
  </p:cSld>
  <p:clrMap bg1="dk1" tx1="lt1" bg2="dk2" tx2="lt2" accent1="accent1" accent2="accent2" accent3="accent3" accent4="accent4" accent5="accent5" accent6="accent6" hlink="hlink" folHlink="folHlink"/>
  <p:sldLayoutIdLst>
    <p:sldLayoutId id="21474852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381253675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48045041"/>
      </p:ext>
    </p:extLst>
  </p:cSld>
  <p:clrMap bg1="lt1" tx1="dk1" bg2="lt2" tx2="dk2" accent1="accent1" accent2="accent2" accent3="accent3" accent4="accent4" accent5="accent5" accent6="accent6" hlink="hlink" folHlink="folHlink"/>
  <p:sldLayoutIdLst>
    <p:sldLayoutId id="2147485283"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291189116"/>
      </p:ext>
    </p:extLst>
  </p:cSld>
  <p:clrMap bg1="lt1" tx1="dk1" bg2="lt2" tx2="dk2" accent1="accent1" accent2="accent2" accent3="accent3" accent4="accent4" accent5="accent5" accent6="accent6" hlink="hlink" folHlink="folHlink"/>
  <p:sldLayoutIdLst>
    <p:sldLayoutId id="2147485285" r:id="rId1"/>
    <p:sldLayoutId id="214748529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1404432905"/>
      </p:ext>
    </p:extLst>
  </p:cSld>
  <p:clrMap bg1="lt1" tx1="dk1" bg2="lt2" tx2="dk2" accent1="accent1" accent2="accent2" accent3="accent3" accent4="accent4" accent5="accent5" accent6="accent6" hlink="hlink" folHlink="folHlink"/>
  <p:sldLayoutIdLst>
    <p:sldLayoutId id="2147485288"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65FCB7-1ACF-4264-9FEC-F157441A6427}"/>
              </a:ext>
            </a:extLst>
          </p:cNvPr>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Box 3">
            <a:extLst>
              <a:ext uri="{FF2B5EF4-FFF2-40B4-BE49-F238E27FC236}">
                <a16:creationId xmlns:a16="http://schemas.microsoft.com/office/drawing/2014/main" id="{C982A661-AFBA-4ED1-8B08-797BC76FAE65}"/>
              </a:ext>
            </a:extLst>
          </p:cNvPr>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a:extLst>
              <a:ext uri="{FF2B5EF4-FFF2-40B4-BE49-F238E27FC236}">
                <a16:creationId xmlns:a16="http://schemas.microsoft.com/office/drawing/2014/main" id="{9A9C9134-954E-43F9-8158-4F0F702D651C}"/>
              </a:ext>
            </a:extLst>
          </p:cNvPr>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Oval 4">
            <a:hlinkClick r:id="rId3" action="ppaction://hlinkpres?slideindex=1&amp;slidetitle="/>
            <a:extLst>
              <a:ext uri="{FF2B5EF4-FFF2-40B4-BE49-F238E27FC236}">
                <a16:creationId xmlns:a16="http://schemas.microsoft.com/office/drawing/2014/main" id="{24F07303-376F-4BDD-B4C7-5A69D8452BBA}"/>
              </a:ext>
            </a:extLst>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0" name="Oval 5">
            <a:extLst>
              <a:ext uri="{FF2B5EF4-FFF2-40B4-BE49-F238E27FC236}">
                <a16:creationId xmlns:a16="http://schemas.microsoft.com/office/drawing/2014/main" id="{C2AF0D22-12C3-4D44-8D68-0CACA2A086C9}"/>
              </a:ext>
            </a:extLst>
          </p:cNvPr>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1031" name="Oval 6">
            <a:hlinkClick r:id="" action="ppaction://hlinkshowjump?jump=previousslide"/>
            <a:extLst>
              <a:ext uri="{FF2B5EF4-FFF2-40B4-BE49-F238E27FC236}">
                <a16:creationId xmlns:a16="http://schemas.microsoft.com/office/drawing/2014/main" id="{2972ECD8-C721-497F-B166-48026115B51F}"/>
              </a:ext>
            </a:extLst>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2" name="Oval 7">
            <a:extLst>
              <a:ext uri="{FF2B5EF4-FFF2-40B4-BE49-F238E27FC236}">
                <a16:creationId xmlns:a16="http://schemas.microsoft.com/office/drawing/2014/main" id="{26DC2F0B-5844-419B-99DF-800EB1C2E09B}"/>
              </a:ext>
            </a:extLst>
          </p:cNvPr>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3" name="Oval 8">
            <a:extLst>
              <a:ext uri="{FF2B5EF4-FFF2-40B4-BE49-F238E27FC236}">
                <a16:creationId xmlns:a16="http://schemas.microsoft.com/office/drawing/2014/main" id="{F442DBFB-EEFD-4D06-A5CC-0C3E4CABFE4D}"/>
              </a:ext>
            </a:extLst>
          </p:cNvPr>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4" name="Oval 9">
            <a:extLst>
              <a:ext uri="{FF2B5EF4-FFF2-40B4-BE49-F238E27FC236}">
                <a16:creationId xmlns:a16="http://schemas.microsoft.com/office/drawing/2014/main" id="{C7C78686-6C4F-4BF1-88FF-F50466E4B0B2}"/>
              </a:ext>
            </a:extLst>
          </p:cNvPr>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1035" name="TextBox 11">
            <a:extLst>
              <a:ext uri="{FF2B5EF4-FFF2-40B4-BE49-F238E27FC236}">
                <a16:creationId xmlns:a16="http://schemas.microsoft.com/office/drawing/2014/main" id="{3FF89EAF-7902-40D6-9075-858D85C66315}"/>
              </a:ext>
            </a:extLst>
          </p:cNvPr>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eaLnBrk="1" hangingPunct="1"/>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2088897709"/>
      </p:ext>
    </p:extLst>
  </p:cSld>
  <p:clrMap bg1="lt1" tx1="dk1" bg2="lt2" tx2="dk2" accent1="accent1" accent2="accent2" accent3="accent3" accent4="accent4" accent5="accent5" accent6="accent6" hlink="hlink" folHlink="folHlink"/>
  <p:sldLayoutIdLst>
    <p:sldLayoutId id="2147485294"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5"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6"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7"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8"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 id="2147485286"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4"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 id="2147485274" r:id="rId2"/>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phil-race.co.uk/2014/01/feedback-24-hours/"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hyperlink" Target="http://staff.napier.ac.uk/services/dlte/ENhance/Pages/ENhanceQuickGuides.aspx"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hyperlink" Target="https://staff.napier.ac.uk/services/dlte/ENhance/Documents/Quick%20Guides/7%20Getting%20Students%20to%20Self-assess%20Quick%20Guide.pdf" TargetMode="External"/><Relationship Id="rId13" Type="http://schemas.openxmlformats.org/officeDocument/2006/relationships/hyperlink" Target="https://staff.napier.ac.uk/services/dlte/ENhance/Documents/Quick%20Guides/12%20Helping%20Students%20to%20Benefit%20From%20Feedback%20on%20Exams.pdf" TargetMode="External"/><Relationship Id="rId3" Type="http://schemas.openxmlformats.org/officeDocument/2006/relationships/hyperlink" Target="https://staff.napier.ac.uk/services/dlte/ENhance/Documents/Quick%20Guides/2%20Getting%20students%20engage%20Quick%20Guide.pdf" TargetMode="External"/><Relationship Id="rId7" Type="http://schemas.openxmlformats.org/officeDocument/2006/relationships/hyperlink" Target="https://staff.napier.ac.uk/services/dlte/ENhance/Documents/Quick%20Guides/6%20Alternatives%20to%20Essays%20Quick%20Guide.pdf" TargetMode="External"/><Relationship Id="rId12" Type="http://schemas.openxmlformats.org/officeDocument/2006/relationships/hyperlink" Target="https://staff.napier.ac.uk/services/dlte/ENhance/Documents/Quick%20Guides/11%20Using%20a%20simple%20feedback%20stamp.pdf" TargetMode="External"/><Relationship Id="rId2" Type="http://schemas.openxmlformats.org/officeDocument/2006/relationships/hyperlink" Target="https://staff.napier.ac.uk/services/dlte/ENhance/Documents/Quick%20Guides/1%20Commenting%20Constructively%20Quick%20Guide.pdf" TargetMode="External"/><Relationship Id="rId1" Type="http://schemas.openxmlformats.org/officeDocument/2006/relationships/slideLayout" Target="../slideLayouts/slideLayout6.xml"/><Relationship Id="rId6" Type="http://schemas.openxmlformats.org/officeDocument/2006/relationships/hyperlink" Target="https://staff.napier.ac.uk/services/dlte/ENhance/Documents/Quick%20Guides/5%20Alternatives%20to%20Traditional%20Exams%20Quick%20Guide.pdf" TargetMode="External"/><Relationship Id="rId11" Type="http://schemas.openxmlformats.org/officeDocument/2006/relationships/hyperlink" Target="https://staff.napier.ac.uk/services/dlte/ENhance/Documents/Quick%20Guides/10%20Supporting%20International%20Students%20in%20their%20Assessment%20Quick%20Guide.pdf" TargetMode="External"/><Relationship Id="rId5" Type="http://schemas.openxmlformats.org/officeDocument/2006/relationships/hyperlink" Target="https://staff.napier.ac.uk/services/dlte/ENhance/Documents/Quick%20Guides/4%20Streamlining%20Feedback%20on%20Summative%20Tasks%20Quick%20Guide.pdf" TargetMode="External"/><Relationship Id="rId15" Type="http://schemas.openxmlformats.org/officeDocument/2006/relationships/hyperlink" Target="https://staff.napier.ac.uk/services/dlte/ENhance/Documents/Quick%20Guides/14%20Combatting%20Contract%20Cheating.pdf" TargetMode="External"/><Relationship Id="rId10" Type="http://schemas.openxmlformats.org/officeDocument/2006/relationships/hyperlink" Target="https://staff.napier.ac.uk/services/dlte/ENhance/Documents/Quick%20Guides/9%20Exemplars%20Quick%20Guide.pdf" TargetMode="External"/><Relationship Id="rId4" Type="http://schemas.openxmlformats.org/officeDocument/2006/relationships/hyperlink" Target="https://staff.napier.ac.uk/services/dlte/ENhance/Documents/Quick%20Guides/3%20Giving%20Formative%20Feedback%20Prior%20to%20Submission%20Quick%20Guide.pdf" TargetMode="External"/><Relationship Id="rId9" Type="http://schemas.openxmlformats.org/officeDocument/2006/relationships/hyperlink" Target="https://staff.napier.ac.uk/services/dlte/ENhance/Documents/Quick%20Guides/8%20Assessment%20Literacy%20Quick%20Guide.pdf" TargetMode="External"/><Relationship Id="rId14" Type="http://schemas.openxmlformats.org/officeDocument/2006/relationships/hyperlink" Target="https://staff.napier.ac.uk/services/dlte/ENhance/Documents/Quick%20Guides/13%20Meeting%20the%20challenges%20of%20Programme%20Focused%20Assessment.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hyperlink" Target="https://doi.org/10.1080/02602938.2018.1463354" TargetMode="Externa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14.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7" Type="http://schemas.openxmlformats.org/officeDocument/2006/relationships/hyperlink" Target="http://phil-race.co.uk/ripples-model-seven-factors-underpinning-successful-learning-update-july-2015/"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xml"/><Relationship Id="rId6" Type="http://schemas.openxmlformats.org/officeDocument/2006/relationships/hyperlink" Target="http://phil-race.co.uk/2017/05/lectures-and-learning/"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cs.cmu.edu/~rgs/alice26a.gif" TargetMode="Externa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8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ype="http://schemas.openxmlformats.org/officeDocument/2006/relationships/hyperlink" Target="http://www.coursera.org/lecture/university-teaching/interview-with-prof-royce-sadler-on-understanding-standards-TD6pE"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46.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31.jpeg"/></Relationships>
</file>

<file path=ppt/slides/_rels/slide92.xml.rels><?xml version="1.0" encoding="UTF-8" standalone="yes"?>
<Relationships xmlns="http://schemas.openxmlformats.org/package/2006/relationships"><Relationship Id="rId3" Type="http://schemas.openxmlformats.org/officeDocument/2006/relationships/hyperlink" Target="https://doi.org/10.1080/02602938.2018.1463354" TargetMode="External"/><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94.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49.xml"/><Relationship Id="rId1" Type="http://schemas.openxmlformats.org/officeDocument/2006/relationships/slideLayout" Target="../slideLayouts/slideLayout30.xml"/><Relationship Id="rId5" Type="http://schemas.openxmlformats.org/officeDocument/2006/relationships/hyperlink" Target="http://www.jisc.ac.uk/whatwedo/programmes/usersandinnovation/soundsgood.aspx" TargetMode="External"/><Relationship Id="rId4" Type="http://schemas.openxmlformats.org/officeDocument/2006/relationships/hyperlink" Target="http://www.pass.brad.ac.uk/"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phil-race.co.uk/archive-of-downloads-from-previous-website/" TargetMode="External"/><Relationship Id="rId2" Type="http://schemas.openxmlformats.org/officeDocument/2006/relationships/notesSlide" Target="../notesSlides/notesSlide50.xml"/><Relationship Id="rId1" Type="http://schemas.openxmlformats.org/officeDocument/2006/relationships/slideLayout" Target="../slideLayouts/slideLayout30.xml"/><Relationship Id="rId4" Type="http://schemas.openxmlformats.org/officeDocument/2006/relationships/hyperlink" Target="https://www.seda.ac.uk/resources/files/publications_214_Educational%20Developments%2018.2.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251400" y="538757"/>
            <a:ext cx="7056980" cy="2736380"/>
          </a:xfrm>
          <a:noFill/>
        </p:spPr>
        <p:txBody>
          <a:bodyPr/>
          <a:lstStyle/>
          <a:p>
            <a:pPr algn="ctr">
              <a:defRPr/>
            </a:pPr>
            <a:r>
              <a:rPr lang="en-GB" sz="3600" dirty="0">
                <a:solidFill>
                  <a:srgbClr val="FFFF00"/>
                </a:solidFill>
              </a:rPr>
              <a:t> </a:t>
            </a:r>
            <a:r>
              <a:rPr lang="en-GB" dirty="0">
                <a:solidFill>
                  <a:srgbClr val="FFFF00"/>
                </a:solidFill>
              </a:rPr>
              <a:t>Beyond the essay: </a:t>
            </a:r>
            <a:br>
              <a:rPr lang="en-GB" sz="3600" dirty="0">
                <a:solidFill>
                  <a:srgbClr val="FFFF00"/>
                </a:solidFill>
              </a:rPr>
            </a:br>
            <a:r>
              <a:rPr lang="en-GB" sz="3200" dirty="0">
                <a:solidFill>
                  <a:srgbClr val="FFFF00"/>
                </a:solidFill>
              </a:rPr>
              <a:t>innovative use of existing assessment modes to develop students’ assessment literacy – and save you hours writing feedback that isn’t used!</a:t>
            </a:r>
            <a:endParaRPr lang="en-GB" sz="1800" dirty="0">
              <a:solidFill>
                <a:srgbClr val="FFFF00"/>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8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@RacePhil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284618" y="3645030"/>
            <a:ext cx="6589152" cy="954107"/>
          </a:xfrm>
          <a:prstGeom prst="rect">
            <a:avLst/>
          </a:prstGeom>
        </p:spPr>
        <p:txBody>
          <a:bodyPr wrap="square">
            <a:spAutoFit/>
          </a:bodyPr>
          <a:lstStyle/>
          <a:p>
            <a:pPr algn="ctr"/>
            <a:r>
              <a:rPr lang="en-GB" sz="2800" b="1" dirty="0">
                <a:latin typeface="Calibri" panose="020F0502020204030204" pitchFamily="34" charset="0"/>
              </a:rPr>
              <a:t> 24</a:t>
            </a:r>
            <a:r>
              <a:rPr lang="en-GB" sz="2800" b="1" baseline="30000" dirty="0">
                <a:latin typeface="Calibri" panose="020F0502020204030204" pitchFamily="34" charset="0"/>
              </a:rPr>
              <a:t>th</a:t>
            </a:r>
            <a:r>
              <a:rPr lang="en-GB" sz="2800" b="1" dirty="0">
                <a:latin typeface="Calibri" panose="020F0502020204030204" pitchFamily="34" charset="0"/>
              </a:rPr>
              <a:t> May 2019</a:t>
            </a:r>
          </a:p>
          <a:p>
            <a:pPr algn="ctr">
              <a:tabLst>
                <a:tab pos="1427163" algn="l"/>
              </a:tabLst>
            </a:pPr>
            <a:r>
              <a:rPr lang="en-GB" sz="2800" b="1" dirty="0">
                <a:solidFill>
                  <a:srgbClr val="92D050"/>
                </a:solidFill>
                <a:latin typeface="Calibri" panose="020F0502020204030204" pitchFamily="34" charset="0"/>
              </a:rPr>
              <a:t>University of Sussex Business School</a:t>
            </a:r>
          </a:p>
        </p:txBody>
      </p:sp>
      <p:pic>
        <p:nvPicPr>
          <p:cNvPr id="7" name="Picture 6">
            <a:extLst>
              <a:ext uri="{FF2B5EF4-FFF2-40B4-BE49-F238E27FC236}">
                <a16:creationId xmlns:a16="http://schemas.microsoft.com/office/drawing/2014/main" id="{0D947C26-5A00-4A92-98A2-DACEA2ACA0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7930" y="5733320"/>
            <a:ext cx="608735" cy="334869"/>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Name labels…</a:t>
            </a:r>
          </a:p>
        </p:txBody>
      </p:sp>
      <p:sp>
        <p:nvSpPr>
          <p:cNvPr id="4099" name="Rectangle 3"/>
          <p:cNvSpPr>
            <a:spLocks noGrp="1" noChangeArrowheads="1"/>
          </p:cNvSpPr>
          <p:nvPr>
            <p:ph idx="1"/>
          </p:nvPr>
        </p:nvSpPr>
        <p:spPr/>
        <p:txBody>
          <a:bodyPr/>
          <a:lstStyle/>
          <a:p>
            <a:r>
              <a:rPr lang="en-GB" sz="3200" dirty="0"/>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p>
        </p:txBody>
      </p:sp>
      <p:sp>
        <p:nvSpPr>
          <p:cNvPr id="4101" name="Text Box 5"/>
          <p:cNvSpPr txBox="1">
            <a:spLocks noChangeArrowheads="1"/>
          </p:cNvSpPr>
          <p:nvPr/>
        </p:nvSpPr>
        <p:spPr bwMode="auto">
          <a:xfrm>
            <a:off x="7090570" y="2841122"/>
            <a:ext cx="1081930" cy="584775"/>
          </a:xfrm>
          <a:prstGeom prst="rect">
            <a:avLst/>
          </a:prstGeom>
          <a:noFill/>
          <a:ln w="12700">
            <a:noFill/>
            <a:miter lim="800000"/>
            <a:headEnd type="none" w="sm" len="sm"/>
            <a:tailEnd type="none" w="sm" len="sm"/>
          </a:ln>
        </p:spPr>
        <p:txBody>
          <a:bodyPr wrap="square">
            <a:spAutoFit/>
          </a:bodyPr>
          <a:lstStyle/>
          <a:p>
            <a:pPr algn="l"/>
            <a:r>
              <a:rPr lang="en-GB" sz="3200" dirty="0">
                <a:solidFill>
                  <a:srgbClr val="993300"/>
                </a:solidFill>
                <a:sym typeface="Symbol" pitchFamily="18" charset="2"/>
              </a:rPr>
              <a:t></a:t>
            </a:r>
            <a:r>
              <a:rPr lang="en-GB" sz="3200" dirty="0">
                <a:solidFill>
                  <a:srgbClr val="FF0000"/>
                </a:solidFill>
                <a:sym typeface="Symbol" pitchFamily="18" charset="2"/>
              </a:rPr>
              <a:t>A</a:t>
            </a:r>
            <a:r>
              <a:rPr lang="en-GB" sz="3200" dirty="0">
                <a:solidFill>
                  <a:srgbClr val="0000CC"/>
                </a:solidFill>
                <a:sym typeface="Symbol" pitchFamily="18" charset="2"/>
              </a:rPr>
              <a:t>3</a:t>
            </a:r>
            <a:endParaRPr lang="en-GB" sz="3200" dirty="0">
              <a:solidFill>
                <a:srgbClr val="0000CC"/>
              </a:solidFill>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r>
              <a:rPr lang="en-GB" sz="8000">
                <a:latin typeface="Comic Sans MS" pitchFamily="66" charset="0"/>
              </a:rPr>
              <a:t>Phil</a:t>
            </a:r>
          </a:p>
        </p:txBody>
      </p:sp>
    </p:spTree>
    <p:extLst>
      <p:ext uri="{BB962C8B-B14F-4D97-AF65-F5344CB8AC3E}">
        <p14:creationId xmlns:p14="http://schemas.microsoft.com/office/powerpoint/2010/main" val="242445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r>
              <a:rPr lang="en-GB" sz="3600" kern="1200" dirty="0">
                <a:solidFill>
                  <a:srgbClr val="0070C0"/>
                </a:solidFill>
                <a:latin typeface="Calibri" panose="020F0502020204030204" pitchFamily="34" charset="0"/>
                <a:cs typeface="Calibri" panose="020F0502020204030204" pitchFamily="34" charset="0"/>
              </a:rPr>
              <a:t>Getting to know each other: </a:t>
            </a:r>
            <a:br>
              <a:rPr lang="en-GB" sz="3600" kern="1200" dirty="0">
                <a:solidFill>
                  <a:srgbClr val="0070C0"/>
                </a:solidFill>
                <a:latin typeface="Calibri" panose="020F0502020204030204" pitchFamily="34" charset="0"/>
                <a:cs typeface="Calibri" panose="020F0502020204030204" pitchFamily="34" charset="0"/>
              </a:rPr>
            </a:br>
            <a:r>
              <a:rPr lang="en-GB" sz="3600" kern="1200" dirty="0">
                <a:solidFill>
                  <a:srgbClr val="0070C0"/>
                </a:solidFill>
                <a:latin typeface="Calibri" panose="020F0502020204030204" pitchFamily="34" charset="0"/>
                <a:cs typeface="Calibri" panose="020F0502020204030204" pitchFamily="34" charset="0"/>
              </a:rPr>
              <a:t>a face-to-face thing…</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1232409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70C0"/>
                </a:solidFill>
              </a:rPr>
              <a:t>Time-constrained written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“Assessing students’ learning would be much better for me if only I…”</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800" y="3656174"/>
            <a:ext cx="3816530" cy="2858714"/>
          </a:xfrm>
          <a:prstGeom prst="rect">
            <a:avLst/>
          </a:prstGeom>
        </p:spPr>
      </p:pic>
    </p:spTree>
    <p:extLst>
      <p:ext uri="{BB962C8B-B14F-4D97-AF65-F5344CB8AC3E}">
        <p14:creationId xmlns:p14="http://schemas.microsoft.com/office/powerpoint/2010/main" val="27039618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Rationale</a:t>
            </a:r>
          </a:p>
        </p:txBody>
      </p:sp>
      <p:sp>
        <p:nvSpPr>
          <p:cNvPr id="3" name="Content Placeholder 2"/>
          <p:cNvSpPr>
            <a:spLocks noGrp="1"/>
          </p:cNvSpPr>
          <p:nvPr>
            <p:ph idx="1"/>
          </p:nvPr>
        </p:nvSpPr>
        <p:spPr/>
        <p:txBody>
          <a:bodyPr/>
          <a:lstStyle/>
          <a:p>
            <a:pPr>
              <a:lnSpc>
                <a:spcPct val="100000"/>
              </a:lnSpc>
            </a:pPr>
            <a:r>
              <a:rPr lang="en-GB" sz="2800" dirty="0"/>
              <a:t>This session starts from the premise that </a:t>
            </a:r>
            <a:r>
              <a:rPr lang="en-GB" sz="2800" dirty="0">
                <a:solidFill>
                  <a:srgbClr val="0070C0"/>
                </a:solidFill>
              </a:rPr>
              <a:t>‘assessment and feedback are broken’ </a:t>
            </a:r>
            <a:r>
              <a:rPr lang="en-GB" sz="2800" dirty="0"/>
              <a:t>in higher education at present. We spend far too much time doing them, and burn ourselves out, and are not measuring the right things! We will explore what we can do to make assessment and feedback more fit-for-purpose, and help them to be better drivers for students’ learning. </a:t>
            </a:r>
          </a:p>
        </p:txBody>
      </p:sp>
    </p:spTree>
    <p:extLst>
      <p:ext uri="{BB962C8B-B14F-4D97-AF65-F5344CB8AC3E}">
        <p14:creationId xmlns:p14="http://schemas.microsoft.com/office/powerpoint/2010/main" val="32275205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Intended learning outcomes</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dirty="0"/>
              <a:t>After participating today, you should be better-able to:</a:t>
            </a:r>
          </a:p>
          <a:p>
            <a:pPr lvl="0">
              <a:buFont typeface="+mj-lt"/>
              <a:buAutoNum type="arabicPeriod"/>
            </a:pPr>
            <a:r>
              <a:rPr lang="en-GB" sz="3600" dirty="0"/>
              <a:t>Choose assessment methods which are reliable, and avoid contract cheating.</a:t>
            </a:r>
          </a:p>
          <a:p>
            <a:pPr lvl="0">
              <a:buFont typeface="+mj-lt"/>
              <a:buAutoNum type="arabicPeriod"/>
            </a:pPr>
            <a:r>
              <a:rPr lang="en-GB" sz="3600" dirty="0"/>
              <a:t>Help more students to get better feedback in less time.</a:t>
            </a:r>
          </a:p>
          <a:p>
            <a:pPr>
              <a:buFont typeface="+mj-lt"/>
              <a:buAutoNum type="arabicPeriod"/>
            </a:pPr>
            <a:endParaRPr lang="en-GB" dirty="0"/>
          </a:p>
        </p:txBody>
      </p:sp>
    </p:spTree>
    <p:extLst>
      <p:ext uri="{BB962C8B-B14F-4D97-AF65-F5344CB8AC3E}">
        <p14:creationId xmlns:p14="http://schemas.microsoft.com/office/powerpoint/2010/main" val="2699840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E01A-5397-49C7-816E-3407D3DEF405}"/>
              </a:ext>
            </a:extLst>
          </p:cNvPr>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Beyond the tyranny of intended learning outcomes? </a:t>
            </a:r>
          </a:p>
        </p:txBody>
      </p:sp>
      <p:sp>
        <p:nvSpPr>
          <p:cNvPr id="3" name="Content Placeholder 2">
            <a:extLst>
              <a:ext uri="{FF2B5EF4-FFF2-40B4-BE49-F238E27FC236}">
                <a16:creationId xmlns:a16="http://schemas.microsoft.com/office/drawing/2014/main" id="{6E5FEB5E-E13E-4C49-B1F5-B577010A8F53}"/>
              </a:ext>
            </a:extLst>
          </p:cNvPr>
          <p:cNvSpPr>
            <a:spLocks noGrp="1"/>
          </p:cNvSpPr>
          <p:nvPr>
            <p:ph idx="1"/>
          </p:nvPr>
        </p:nvSpPr>
        <p:spPr/>
        <p:txBody>
          <a:bodyPr/>
          <a:lstStyle/>
          <a:p>
            <a:r>
              <a:rPr lang="en-GB" dirty="0"/>
              <a:t>What about our </a:t>
            </a:r>
            <a:r>
              <a:rPr lang="en-GB" dirty="0">
                <a:solidFill>
                  <a:srgbClr val="FF0000"/>
                </a:solidFill>
              </a:rPr>
              <a:t>learning aspirations</a:t>
            </a:r>
            <a:r>
              <a:rPr lang="en-GB" dirty="0"/>
              <a:t>?</a:t>
            </a:r>
          </a:p>
          <a:p>
            <a:r>
              <a:rPr lang="en-GB" dirty="0"/>
              <a:t>What about </a:t>
            </a:r>
            <a:r>
              <a:rPr lang="en-GB" dirty="0">
                <a:solidFill>
                  <a:srgbClr val="008000"/>
                </a:solidFill>
              </a:rPr>
              <a:t>their</a:t>
            </a:r>
            <a:r>
              <a:rPr lang="en-GB" dirty="0"/>
              <a:t> learning aspirations?</a:t>
            </a:r>
          </a:p>
          <a:p>
            <a:r>
              <a:rPr lang="en-GB" dirty="0"/>
              <a:t>What about their </a:t>
            </a:r>
            <a:r>
              <a:rPr lang="en-GB" dirty="0">
                <a:solidFill>
                  <a:srgbClr val="CC0066"/>
                </a:solidFill>
              </a:rPr>
              <a:t>learning incomes</a:t>
            </a:r>
            <a:r>
              <a:rPr lang="en-GB" dirty="0"/>
              <a:t>?</a:t>
            </a:r>
          </a:p>
          <a:p>
            <a:r>
              <a:rPr lang="en-GB" dirty="0"/>
              <a:t>What about their </a:t>
            </a:r>
            <a:r>
              <a:rPr lang="en-GB" dirty="0">
                <a:solidFill>
                  <a:schemeClr val="tx1"/>
                </a:solidFill>
              </a:rPr>
              <a:t>learning outputs</a:t>
            </a:r>
            <a:r>
              <a:rPr lang="en-GB" dirty="0"/>
              <a:t>?</a:t>
            </a:r>
          </a:p>
          <a:p>
            <a:r>
              <a:rPr lang="en-GB" dirty="0"/>
              <a:t>What about their </a:t>
            </a:r>
            <a:r>
              <a:rPr lang="en-GB" sz="4800" dirty="0">
                <a:solidFill>
                  <a:srgbClr val="FF6699"/>
                </a:solidFill>
                <a:latin typeface="AR CARTER" panose="02000000000000000000" pitchFamily="2" charset="0"/>
                <a:ea typeface="+mj-ea"/>
                <a:cs typeface="+mj-cs"/>
              </a:rPr>
              <a:t>emergent</a:t>
            </a:r>
            <a:r>
              <a:rPr lang="en-GB" dirty="0"/>
              <a:t> learning outcomes?</a:t>
            </a:r>
          </a:p>
          <a:p>
            <a:r>
              <a:rPr lang="en-GB" dirty="0"/>
              <a:t>What about our intended learning </a:t>
            </a:r>
            <a:r>
              <a:rPr lang="en-GB" dirty="0">
                <a:solidFill>
                  <a:srgbClr val="D60093"/>
                </a:solidFill>
              </a:rPr>
              <a:t>outgoings</a:t>
            </a:r>
            <a:r>
              <a:rPr lang="en-GB" dirty="0"/>
              <a:t>?</a:t>
            </a:r>
          </a:p>
        </p:txBody>
      </p:sp>
    </p:spTree>
    <p:extLst>
      <p:ext uri="{BB962C8B-B14F-4D97-AF65-F5344CB8AC3E}">
        <p14:creationId xmlns:p14="http://schemas.microsoft.com/office/powerpoint/2010/main" val="29557339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B1E6-206F-46CD-839A-D913F3F12163}"/>
              </a:ext>
            </a:extLst>
          </p:cNvPr>
          <p:cNvSpPr>
            <a:spLocks noGrp="1"/>
          </p:cNvSpPr>
          <p:nvPr>
            <p:ph type="title"/>
          </p:nvPr>
        </p:nvSpPr>
        <p:spPr>
          <a:xfrm>
            <a:off x="457200" y="122239"/>
            <a:ext cx="8003340" cy="605629"/>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2800" b="1" dirty="0">
                <a:solidFill>
                  <a:srgbClr val="CC0000"/>
                </a:solidFill>
              </a:rPr>
              <a:t>VASCULAR</a:t>
            </a:r>
            <a:r>
              <a:rPr lang="en-GB" sz="2800" b="1" dirty="0"/>
              <a:t> learning outcomes (after Brown, 2019)</a:t>
            </a:r>
          </a:p>
        </p:txBody>
      </p:sp>
      <p:sp>
        <p:nvSpPr>
          <p:cNvPr id="3" name="Content Placeholder 2">
            <a:extLst>
              <a:ext uri="{FF2B5EF4-FFF2-40B4-BE49-F238E27FC236}">
                <a16:creationId xmlns:a16="http://schemas.microsoft.com/office/drawing/2014/main" id="{14A88B89-2B65-4C66-A018-8C71A650F919}"/>
              </a:ext>
            </a:extLst>
          </p:cNvPr>
          <p:cNvSpPr>
            <a:spLocks noGrp="1"/>
          </p:cNvSpPr>
          <p:nvPr>
            <p:ph idx="1"/>
          </p:nvPr>
        </p:nvSpPr>
        <p:spPr>
          <a:xfrm>
            <a:off x="179512" y="727868"/>
            <a:ext cx="8784976" cy="5402264"/>
          </a:xfrm>
        </p:spPr>
        <p:txBody>
          <a:bodyPr/>
          <a:lstStyle/>
          <a:p>
            <a:pPr marL="352425" indent="-352425">
              <a:buNone/>
            </a:pPr>
            <a:r>
              <a:rPr lang="en-GB" sz="2200" dirty="0">
                <a:solidFill>
                  <a:srgbClr val="7030A0"/>
                </a:solidFill>
              </a:rPr>
              <a:t>Verifiable:</a:t>
            </a:r>
            <a:r>
              <a:rPr lang="en-GB" sz="2200" dirty="0"/>
              <a:t> Can we tell when they’ve been achieved? And can students?</a:t>
            </a:r>
          </a:p>
          <a:p>
            <a:pPr marL="352425" indent="-352425">
              <a:buNone/>
            </a:pPr>
            <a:r>
              <a:rPr lang="en-GB" sz="2200" dirty="0">
                <a:solidFill>
                  <a:srgbClr val="7030A0"/>
                </a:solidFill>
              </a:rPr>
              <a:t>Action orientated</a:t>
            </a:r>
            <a:r>
              <a:rPr lang="en-GB" sz="2200" dirty="0"/>
              <a:t>: Do they lead to real and useful activity?</a:t>
            </a:r>
          </a:p>
          <a:p>
            <a:pPr marL="352425" indent="-352425">
              <a:buNone/>
            </a:pPr>
            <a:r>
              <a:rPr lang="en-GB" sz="2200" dirty="0">
                <a:solidFill>
                  <a:srgbClr val="7030A0"/>
                </a:solidFill>
              </a:rPr>
              <a:t>Singular</a:t>
            </a:r>
            <a:r>
              <a:rPr lang="en-GB" sz="2200" dirty="0"/>
              <a:t>: i.e. not portmanteau outcomes combining two or more into one, making it difficult to assess if differently achieved, but readily </a:t>
            </a:r>
            <a:r>
              <a:rPr lang="en-GB" sz="2200" dirty="0" err="1"/>
              <a:t>matchable</a:t>
            </a:r>
            <a:r>
              <a:rPr lang="en-GB" sz="2200" dirty="0"/>
              <a:t> to student work produced?</a:t>
            </a:r>
          </a:p>
          <a:p>
            <a:pPr marL="352425" indent="-352425">
              <a:buNone/>
            </a:pPr>
            <a:r>
              <a:rPr lang="en-GB" sz="2200" dirty="0">
                <a:solidFill>
                  <a:srgbClr val="7030A0"/>
                </a:solidFill>
              </a:rPr>
              <a:t>Constructively aligned</a:t>
            </a:r>
            <a:r>
              <a:rPr lang="en-GB" sz="2200" dirty="0"/>
              <a:t>? (Biggs and Tang, 2011) so that there is clear alignment between aims (What do students need to be able to know and do?), what is taught/ learned, how these are assessed and evaluated);</a:t>
            </a:r>
          </a:p>
          <a:p>
            <a:pPr marL="352425" indent="-352425">
              <a:buNone/>
            </a:pPr>
            <a:r>
              <a:rPr lang="en-GB" sz="2200" dirty="0">
                <a:solidFill>
                  <a:srgbClr val="7030A0"/>
                </a:solidFill>
              </a:rPr>
              <a:t>Understandable</a:t>
            </a:r>
            <a:r>
              <a:rPr lang="en-GB" sz="2200" dirty="0"/>
              <a:t> i.e. using language codes that are meaningful to all stakeholders?</a:t>
            </a:r>
          </a:p>
          <a:p>
            <a:pPr marL="352425" indent="-352425">
              <a:buNone/>
            </a:pPr>
            <a:r>
              <a:rPr lang="en-GB" sz="2200" dirty="0">
                <a:solidFill>
                  <a:srgbClr val="7030A0"/>
                </a:solidFill>
              </a:rPr>
              <a:t>Level-appropriate</a:t>
            </a:r>
            <a:r>
              <a:rPr lang="en-GB" sz="2200" dirty="0"/>
              <a:t>? Suitable and differentiable between 1</a:t>
            </a:r>
            <a:r>
              <a:rPr lang="en-GB" sz="2200" baseline="30000" dirty="0"/>
              <a:t>st</a:t>
            </a:r>
            <a:r>
              <a:rPr lang="en-GB" sz="2200" dirty="0"/>
              <a:t> year, 2</a:t>
            </a:r>
            <a:r>
              <a:rPr lang="en-GB" sz="2200" baseline="30000" dirty="0"/>
              <a:t>nd</a:t>
            </a:r>
            <a:r>
              <a:rPr lang="en-GB" sz="2200" dirty="0"/>
              <a:t> year, 3</a:t>
            </a:r>
            <a:r>
              <a:rPr lang="en-GB" sz="2200" baseline="30000" dirty="0"/>
              <a:t>rd</a:t>
            </a:r>
            <a:r>
              <a:rPr lang="en-GB" sz="2200" dirty="0"/>
              <a:t> year, Masters, other PG? </a:t>
            </a:r>
          </a:p>
          <a:p>
            <a:pPr marL="352425" indent="-352425">
              <a:buNone/>
            </a:pPr>
            <a:r>
              <a:rPr lang="en-GB" sz="2200" dirty="0">
                <a:solidFill>
                  <a:srgbClr val="7030A0"/>
                </a:solidFill>
              </a:rPr>
              <a:t>Affective-inclusive</a:t>
            </a:r>
            <a:r>
              <a:rPr lang="en-GB" sz="2200" dirty="0"/>
              <a:t> i.e. not just covering actions but capabilities in the affective domain?</a:t>
            </a:r>
          </a:p>
          <a:p>
            <a:pPr marL="352425" indent="-352425">
              <a:buNone/>
            </a:pPr>
            <a:r>
              <a:rPr lang="en-GB" sz="2200" dirty="0">
                <a:solidFill>
                  <a:srgbClr val="7030A0"/>
                </a:solidFill>
              </a:rPr>
              <a:t>Regularly reviewed? </a:t>
            </a:r>
            <a:r>
              <a:rPr lang="en-GB" sz="2200" dirty="0"/>
              <a:t>Not just stuck in history and always fit-for-purpose</a:t>
            </a:r>
            <a:r>
              <a:rPr lang="en-GB" sz="2200" dirty="0">
                <a:solidFill>
                  <a:srgbClr val="7030A0"/>
                </a:solidFill>
              </a:rPr>
              <a:t>.</a:t>
            </a:r>
          </a:p>
          <a:p>
            <a:endParaRPr lang="en-GB" dirty="0"/>
          </a:p>
        </p:txBody>
      </p:sp>
      <p:sp>
        <p:nvSpPr>
          <p:cNvPr id="4" name="Rectangle 3">
            <a:extLst>
              <a:ext uri="{FF2B5EF4-FFF2-40B4-BE49-F238E27FC236}">
                <a16:creationId xmlns:a16="http://schemas.microsoft.com/office/drawing/2014/main" id="{34F70116-396C-4C5B-BF99-162EC157F2D2}"/>
              </a:ext>
            </a:extLst>
          </p:cNvPr>
          <p:cNvSpPr/>
          <p:nvPr/>
        </p:nvSpPr>
        <p:spPr>
          <a:xfrm>
            <a:off x="179512" y="727868"/>
            <a:ext cx="277688" cy="6007893"/>
          </a:xfrm>
          <a:prstGeom prst="rect">
            <a:avLst/>
          </a:prstGeom>
          <a:solidFill>
            <a:srgbClr val="FFFF00">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Tree>
    <p:extLst>
      <p:ext uri="{BB962C8B-B14F-4D97-AF65-F5344CB8AC3E}">
        <p14:creationId xmlns:p14="http://schemas.microsoft.com/office/powerpoint/2010/main" val="3510835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028" y="152401"/>
            <a:ext cx="9128798" cy="6810374"/>
          </a:xfrm>
          <a:prstGeom prst="rect">
            <a:avLst/>
          </a:prstGeom>
        </p:spPr>
      </p:pic>
      <p:sp>
        <p:nvSpPr>
          <p:cNvPr id="5" name="TextBox 4">
            <a:extLst>
              <a:ext uri="{FF2B5EF4-FFF2-40B4-BE49-F238E27FC236}">
                <a16:creationId xmlns:a16="http://schemas.microsoft.com/office/drawing/2014/main" id="{D95BB0F9-6185-4B29-8D08-B27D90986F1D}"/>
              </a:ext>
            </a:extLst>
          </p:cNvPr>
          <p:cNvSpPr txBox="1"/>
          <p:nvPr/>
        </p:nvSpPr>
        <p:spPr>
          <a:xfrm>
            <a:off x="4587303" y="171281"/>
            <a:ext cx="4556697" cy="830997"/>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Do we get what we ask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with intended learning outcomes?</a:t>
            </a:r>
          </a:p>
        </p:txBody>
      </p:sp>
      <p:sp>
        <p:nvSpPr>
          <p:cNvPr id="6" name="TextBox 5">
            <a:extLst>
              <a:ext uri="{FF2B5EF4-FFF2-40B4-BE49-F238E27FC236}">
                <a16:creationId xmlns:a16="http://schemas.microsoft.com/office/drawing/2014/main" id="{BFA789BE-0951-4E9E-8277-B8B0966D2FA3}"/>
              </a:ext>
            </a:extLst>
          </p:cNvPr>
          <p:cNvSpPr txBox="1"/>
          <p:nvPr/>
        </p:nvSpPr>
        <p:spPr>
          <a:xfrm>
            <a:off x="3213912" y="4624367"/>
            <a:ext cx="5851858" cy="954107"/>
          </a:xfrm>
          <a:prstGeom prst="rect">
            <a:avLst/>
          </a:prstGeom>
          <a:solidFill>
            <a:srgbClr val="00B0F0">
              <a:alpha val="50196"/>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Have we any idea of how many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 these might also have been involved?</a:t>
            </a:r>
          </a:p>
        </p:txBody>
      </p:sp>
    </p:spTree>
    <p:extLst>
      <p:ext uri="{BB962C8B-B14F-4D97-AF65-F5344CB8AC3E}">
        <p14:creationId xmlns:p14="http://schemas.microsoft.com/office/powerpoint/2010/main" val="34688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1686CB-8A95-4E6A-92E0-94303D7D9DBA}"/>
              </a:ext>
            </a:extLst>
          </p:cNvPr>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fontAlgn="base">
              <a:lnSpc>
                <a:spcPct val="85000"/>
              </a:lnSpc>
              <a:spcAft>
                <a:spcPct val="0"/>
              </a:spcAft>
            </a:pPr>
            <a:r>
              <a:rPr lang="en-GB" sz="3600" b="1" dirty="0">
                <a:solidFill>
                  <a:srgbClr val="0070C0"/>
                </a:solidFill>
                <a:latin typeface="Calibri" panose="020F0502020204030204" pitchFamily="34" charset="0"/>
                <a:cs typeface="Calibri" panose="020F0502020204030204" pitchFamily="34" charset="0"/>
              </a:rPr>
              <a:t>Do we spend too much of our time trying to teach our students?</a:t>
            </a:r>
          </a:p>
        </p:txBody>
      </p:sp>
      <p:sp>
        <p:nvSpPr>
          <p:cNvPr id="5" name="Content Placeholder 4">
            <a:extLst>
              <a:ext uri="{FF2B5EF4-FFF2-40B4-BE49-F238E27FC236}">
                <a16:creationId xmlns:a16="http://schemas.microsoft.com/office/drawing/2014/main" id="{C4C5C94D-7CEB-413E-BACB-E66BE897FE02}"/>
              </a:ext>
            </a:extLst>
          </p:cNvPr>
          <p:cNvSpPr>
            <a:spLocks noGrp="1"/>
          </p:cNvSpPr>
          <p:nvPr>
            <p:ph idx="1"/>
          </p:nvPr>
        </p:nvSpPr>
        <p:spPr/>
        <p:txBody>
          <a:bodyPr/>
          <a:lstStyle/>
          <a:p>
            <a:pPr marL="0" indent="0">
              <a:buNone/>
            </a:pPr>
            <a:r>
              <a:rPr lang="en-GB" sz="2800" b="1" dirty="0"/>
              <a:t>We need to spend more energy helping them to appreciate feedback, make judgements, manage affect, taking action. (Carless and Boud, 2018)</a:t>
            </a:r>
          </a:p>
        </p:txBody>
      </p:sp>
      <p:sp>
        <p:nvSpPr>
          <p:cNvPr id="8" name="Rectangle: Rounded Corners 7">
            <a:extLst>
              <a:ext uri="{FF2B5EF4-FFF2-40B4-BE49-F238E27FC236}">
                <a16:creationId xmlns:a16="http://schemas.microsoft.com/office/drawing/2014/main" id="{42DE57E2-931F-4C0C-A920-A4AFD499B441}"/>
              </a:ext>
            </a:extLst>
          </p:cNvPr>
          <p:cNvSpPr/>
          <p:nvPr/>
        </p:nvSpPr>
        <p:spPr bwMode="auto">
          <a:xfrm>
            <a:off x="5332380" y="3038683"/>
            <a:ext cx="3735766" cy="2828719"/>
          </a:xfrm>
          <a:prstGeom prst="roundRect">
            <a:avLst/>
          </a:prstGeom>
          <a:solidFill>
            <a:srgbClr val="FFFF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Galileo: You can’t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teach a man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anything.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You can only help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him to learn.</a:t>
            </a:r>
          </a:p>
        </p:txBody>
      </p:sp>
      <p:pic>
        <p:nvPicPr>
          <p:cNvPr id="10" name="Picture 9">
            <a:extLst>
              <a:ext uri="{FF2B5EF4-FFF2-40B4-BE49-F238E27FC236}">
                <a16:creationId xmlns:a16="http://schemas.microsoft.com/office/drawing/2014/main" id="{848C9BF8-A581-414F-A0C5-6067162FA7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162307"/>
            <a:ext cx="4684992" cy="3421055"/>
          </a:xfrm>
          <a:prstGeom prst="rect">
            <a:avLst/>
          </a:prstGeom>
        </p:spPr>
      </p:pic>
    </p:spTree>
    <p:extLst>
      <p:ext uri="{BB962C8B-B14F-4D97-AF65-F5344CB8AC3E}">
        <p14:creationId xmlns:p14="http://schemas.microsoft.com/office/powerpoint/2010/main" val="2215232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Reality Check</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717421"/>
            <a:ext cx="8605838" cy="5102772"/>
          </a:xfrm>
        </p:spPr>
        <p:txBody>
          <a:bodyPr/>
          <a:lstStyle/>
          <a:p>
            <a:pPr marL="0" indent="0">
              <a:buNone/>
            </a:pPr>
            <a:r>
              <a:rPr lang="en-GB" dirty="0">
                <a:solidFill>
                  <a:srgbClr val="FFFF00"/>
                </a:solidFill>
                <a:latin typeface="Calibri" pitchFamily="34" charset="0"/>
              </a:rPr>
              <a:t>Which of the following do you actually spend </a:t>
            </a:r>
            <a:r>
              <a:rPr lang="en-GB" i="1" dirty="0">
                <a:solidFill>
                  <a:srgbClr val="FFFF00"/>
                </a:solidFill>
                <a:latin typeface="Calibri" pitchFamily="34" charset="0"/>
              </a:rPr>
              <a:t>most</a:t>
            </a:r>
            <a:r>
              <a:rPr lang="en-GB" dirty="0">
                <a:solidFill>
                  <a:srgbClr val="FFFF00"/>
                </a:solidFill>
                <a:latin typeface="Calibri" pitchFamily="34" charset="0"/>
              </a:rPr>
              <a:t> of your time on…</a:t>
            </a:r>
          </a:p>
          <a:p>
            <a:pPr>
              <a:buClr>
                <a:srgbClr val="FFFF00"/>
              </a:buClr>
              <a:buFont typeface="+mj-lt"/>
              <a:buAutoNum type="alphaUcPeriod"/>
            </a:pPr>
            <a:r>
              <a:rPr lang="en-GB" dirty="0">
                <a:solidFill>
                  <a:schemeClr val="bg1"/>
                </a:solidFill>
              </a:rPr>
              <a:t>Actually teaching students?</a:t>
            </a:r>
            <a:endParaRPr lang="en-GB" dirty="0">
              <a:solidFill>
                <a:schemeClr val="bg1"/>
              </a:solidFill>
              <a:latin typeface="Calibri" pitchFamily="34" charset="0"/>
            </a:endParaRPr>
          </a:p>
          <a:p>
            <a:pPr>
              <a:buClr>
                <a:srgbClr val="FFFF00"/>
              </a:buClr>
              <a:buFont typeface="+mj-lt"/>
              <a:buAutoNum type="alphaUcPeriod"/>
            </a:pPr>
            <a:r>
              <a:rPr lang="en-GB" dirty="0">
                <a:solidFill>
                  <a:schemeClr val="bg1"/>
                </a:solidFill>
              </a:rPr>
              <a:t>Preparing materials to teach students?</a:t>
            </a:r>
          </a:p>
          <a:p>
            <a:pPr>
              <a:buClr>
                <a:srgbClr val="FFFF00"/>
              </a:buClr>
              <a:buFont typeface="+mj-lt"/>
              <a:buAutoNum type="alphaUcPeriod"/>
            </a:pPr>
            <a:r>
              <a:rPr lang="en-GB" dirty="0">
                <a:solidFill>
                  <a:schemeClr val="bg1"/>
                </a:solidFill>
              </a:rPr>
              <a:t>Assessing students’ work?</a:t>
            </a:r>
          </a:p>
          <a:p>
            <a:pPr>
              <a:buClr>
                <a:srgbClr val="FFFF00"/>
              </a:buClr>
              <a:buFont typeface="+mj-lt"/>
              <a:buAutoNum type="alphaUcPeriod"/>
            </a:pPr>
            <a:r>
              <a:rPr lang="en-GB" dirty="0">
                <a:solidFill>
                  <a:schemeClr val="bg1"/>
                </a:solidFill>
              </a:rPr>
              <a:t>Composing feedback on students’ work?</a:t>
            </a:r>
          </a:p>
          <a:p>
            <a:pPr>
              <a:buClr>
                <a:srgbClr val="FFFF00"/>
              </a:buClr>
              <a:buFont typeface="+mj-lt"/>
              <a:buAutoNum type="alphaUcPeriod"/>
            </a:pPr>
            <a:r>
              <a:rPr lang="en-GB" dirty="0">
                <a:solidFill>
                  <a:schemeClr val="bg1"/>
                </a:solidFill>
              </a:rPr>
              <a:t>Giving students feedback?</a:t>
            </a:r>
            <a:endParaRPr lang="en-GB" dirty="0">
              <a:solidFill>
                <a:schemeClr val="bg1"/>
              </a:solidFill>
              <a:latin typeface="Calibri" pitchFamily="34" charset="0"/>
            </a:endParaRP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	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		E = scratch your head</a:t>
            </a:r>
          </a:p>
        </p:txBody>
      </p:sp>
    </p:spTree>
    <p:extLst>
      <p:ext uri="{BB962C8B-B14F-4D97-AF65-F5344CB8AC3E}">
        <p14:creationId xmlns:p14="http://schemas.microsoft.com/office/powerpoint/2010/main" val="4096241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E3070-2CAD-46AF-9314-FB3BF2B2C4C5}"/>
              </a:ext>
            </a:extLst>
          </p:cNvPr>
          <p:cNvSpPr>
            <a:spLocks noGrp="1"/>
          </p:cNvSpPr>
          <p:nvPr>
            <p:ph type="title"/>
          </p:nvPr>
        </p:nvSpPr>
        <p:spPr>
          <a:xfrm>
            <a:off x="1" y="0"/>
            <a:ext cx="9291484" cy="908650"/>
          </a:xfrm>
          <a:solidFill>
            <a:srgbClr val="99FFCC"/>
          </a:solidFill>
        </p:spPr>
        <p:txBody>
          <a:bodyPr>
            <a:normAutofit fontScale="90000"/>
          </a:bodyPr>
          <a:lstStyle/>
          <a:p>
            <a:pPr algn="ctr"/>
            <a:r>
              <a:rPr lang="en-GB" sz="4000" b="1" dirty="0">
                <a:solidFill>
                  <a:srgbClr val="0070C0"/>
                </a:solidFill>
                <a:latin typeface="+mn-lt"/>
              </a:rPr>
              <a:t>Addressing the 2020s:</a:t>
            </a:r>
            <a:br>
              <a:rPr lang="en-GB" sz="4000" b="1" dirty="0">
                <a:solidFill>
                  <a:srgbClr val="0070C0"/>
                </a:solidFill>
                <a:latin typeface="+mn-lt"/>
              </a:rPr>
            </a:br>
            <a:r>
              <a:rPr lang="en-GB" sz="3600" b="1" dirty="0">
                <a:solidFill>
                  <a:srgbClr val="0070C0"/>
                </a:solidFill>
                <a:latin typeface="+mn-lt"/>
              </a:rPr>
              <a:t>Eight concurrent, related paradigm shifts</a:t>
            </a:r>
          </a:p>
        </p:txBody>
      </p:sp>
      <p:sp>
        <p:nvSpPr>
          <p:cNvPr id="4" name="Content Placeholder 3">
            <a:extLst>
              <a:ext uri="{FF2B5EF4-FFF2-40B4-BE49-F238E27FC236}">
                <a16:creationId xmlns:a16="http://schemas.microsoft.com/office/drawing/2014/main" id="{41710975-65CF-4414-BD33-58578B7FAB99}"/>
              </a:ext>
            </a:extLst>
          </p:cNvPr>
          <p:cNvSpPr>
            <a:spLocks noGrp="1"/>
          </p:cNvSpPr>
          <p:nvPr>
            <p:ph idx="1"/>
          </p:nvPr>
        </p:nvSpPr>
        <p:spPr>
          <a:xfrm>
            <a:off x="250722" y="908650"/>
            <a:ext cx="8893277" cy="5949350"/>
          </a:xfrm>
        </p:spPr>
        <p:txBody>
          <a:bodyPr>
            <a:noAutofit/>
          </a:bodyPr>
          <a:lstStyle/>
          <a:p>
            <a:pPr marL="449263" indent="-449263">
              <a:buClr>
                <a:schemeClr val="tx2"/>
              </a:buClr>
              <a:buFont typeface="+mj-lt"/>
              <a:buAutoNum type="arabicPeriod"/>
            </a:pPr>
            <a:r>
              <a:rPr lang="en-US" sz="2400" b="1" dirty="0"/>
              <a:t>Online information and the internet now just </a:t>
            </a:r>
            <a:r>
              <a:rPr lang="en-US" sz="2400" b="1" dirty="0">
                <a:solidFill>
                  <a:srgbClr val="7030A0"/>
                </a:solidFill>
              </a:rPr>
              <a:t>normal</a:t>
            </a:r>
            <a:r>
              <a:rPr lang="en-US" sz="2400" b="1" dirty="0"/>
              <a:t>, ‘digital’ has now ‘grown up’, and is no longer something different.</a:t>
            </a:r>
          </a:p>
          <a:p>
            <a:pPr marL="449263" indent="-449263">
              <a:buClr>
                <a:schemeClr val="tx2"/>
              </a:buClr>
              <a:buFont typeface="+mj-lt"/>
              <a:buAutoNum type="arabicPeriod"/>
            </a:pPr>
            <a:r>
              <a:rPr lang="en-US" sz="2400" b="1" dirty="0"/>
              <a:t>More attention to </a:t>
            </a:r>
            <a:r>
              <a:rPr lang="en-US" sz="2400" b="1" dirty="0">
                <a:solidFill>
                  <a:srgbClr val="7030A0"/>
                </a:solidFill>
              </a:rPr>
              <a:t>learning</a:t>
            </a:r>
            <a:r>
              <a:rPr lang="en-US" sz="2400" b="1" dirty="0"/>
              <a:t>, rather than teaching.</a:t>
            </a:r>
          </a:p>
          <a:p>
            <a:pPr marL="449263" indent="-449263">
              <a:buClr>
                <a:schemeClr val="tx2"/>
              </a:buClr>
              <a:buFont typeface="+mj-lt"/>
              <a:buAutoNum type="arabicPeriod"/>
            </a:pPr>
            <a:r>
              <a:rPr lang="en-US" sz="2400" b="1" dirty="0"/>
              <a:t>Less focus on classes as ‘</a:t>
            </a:r>
            <a:r>
              <a:rPr lang="en-US" sz="2400" b="1" dirty="0">
                <a:solidFill>
                  <a:srgbClr val="7030A0"/>
                </a:solidFill>
              </a:rPr>
              <a:t>transmission</a:t>
            </a:r>
            <a:r>
              <a:rPr lang="en-US" sz="2400" b="1" dirty="0"/>
              <a:t>’ occasions.</a:t>
            </a:r>
          </a:p>
          <a:p>
            <a:pPr marL="449263" indent="-449263">
              <a:buClr>
                <a:schemeClr val="tx2"/>
              </a:buClr>
              <a:buFont typeface="+mj-lt"/>
              <a:buAutoNum type="arabicPeriod"/>
            </a:pPr>
            <a:r>
              <a:rPr lang="en-US" sz="2400" b="1" dirty="0"/>
              <a:t>Learning-centred approach to </a:t>
            </a:r>
            <a:r>
              <a:rPr lang="en-US" sz="2400" b="1" dirty="0">
                <a:solidFill>
                  <a:srgbClr val="7030A0"/>
                </a:solidFill>
              </a:rPr>
              <a:t>assessment of student outcomes.</a:t>
            </a:r>
          </a:p>
          <a:p>
            <a:pPr marL="449263" indent="-449263">
              <a:buClr>
                <a:schemeClr val="tx2"/>
              </a:buClr>
              <a:buFont typeface="+mj-lt"/>
              <a:buAutoNum type="arabicPeriod"/>
            </a:pPr>
            <a:r>
              <a:rPr lang="en-US" sz="2400" b="1" dirty="0"/>
              <a:t>Greater focus on feedback </a:t>
            </a:r>
            <a:r>
              <a:rPr lang="en-US" sz="2400" b="1" i="1" dirty="0">
                <a:solidFill>
                  <a:srgbClr val="7030A0"/>
                </a:solidFill>
              </a:rPr>
              <a:t>dialogues</a:t>
            </a:r>
            <a:r>
              <a:rPr lang="en-US" sz="2400" b="1" i="1" dirty="0"/>
              <a:t>, </a:t>
            </a:r>
            <a:r>
              <a:rPr lang="en-US" sz="2400" b="1" dirty="0"/>
              <a:t>and development of feedback </a:t>
            </a:r>
            <a:r>
              <a:rPr lang="en-US" sz="2400" b="1" i="1" dirty="0">
                <a:solidFill>
                  <a:srgbClr val="7030A0"/>
                </a:solidFill>
              </a:rPr>
              <a:t>literacy</a:t>
            </a:r>
            <a:r>
              <a:rPr lang="en-US" sz="2400" b="1" dirty="0"/>
              <a:t> by students.</a:t>
            </a:r>
          </a:p>
          <a:p>
            <a:pPr marL="449263" indent="-449263">
              <a:buClr>
                <a:schemeClr val="tx2"/>
              </a:buClr>
              <a:buFont typeface="+mj-lt"/>
              <a:buAutoNum type="arabicPeriod"/>
            </a:pPr>
            <a:r>
              <a:rPr lang="en-US" sz="2400" b="1" dirty="0"/>
              <a:t>Increased recognition of the skills, attitudes and behaviours graduates need to be </a:t>
            </a:r>
            <a:r>
              <a:rPr lang="en-US" sz="2400" b="1" dirty="0">
                <a:solidFill>
                  <a:srgbClr val="7030A0"/>
                </a:solidFill>
              </a:rPr>
              <a:t>work-ready.</a:t>
            </a:r>
          </a:p>
          <a:p>
            <a:pPr marL="449263" indent="-449263">
              <a:buClr>
                <a:schemeClr val="tx2"/>
              </a:buClr>
              <a:buFont typeface="+mj-lt"/>
              <a:buAutoNum type="arabicPeriod"/>
            </a:pPr>
            <a:r>
              <a:rPr lang="en-US" sz="2400" b="1" dirty="0"/>
              <a:t>Responsibility of institutions to prepare students through knowledge, orientation and behaviours for </a:t>
            </a:r>
            <a:r>
              <a:rPr lang="en-US" sz="2400" b="1" dirty="0">
                <a:solidFill>
                  <a:srgbClr val="7030A0"/>
                </a:solidFill>
              </a:rPr>
              <a:t>active citizenship </a:t>
            </a:r>
            <a:r>
              <a:rPr lang="en-US" sz="2400" b="1" dirty="0"/>
              <a:t>in their own communities, nations and globally. </a:t>
            </a:r>
            <a:endParaRPr lang="en-GB" sz="2400" b="1" dirty="0"/>
          </a:p>
          <a:p>
            <a:pPr marL="449263" indent="-449263">
              <a:buClr>
                <a:schemeClr val="tx2"/>
              </a:buClr>
              <a:buFont typeface="+mj-lt"/>
              <a:buAutoNum type="arabicPeriod"/>
            </a:pPr>
            <a:r>
              <a:rPr lang="en-US" sz="2400" b="1" dirty="0"/>
              <a:t>Increased recognition of the need for teaching staff to be </a:t>
            </a:r>
            <a:r>
              <a:rPr lang="en-US" sz="2400" b="1" dirty="0">
                <a:solidFill>
                  <a:srgbClr val="7030A0"/>
                </a:solidFill>
              </a:rPr>
              <a:t>trained, qualified and accredited as teachers.</a:t>
            </a:r>
            <a:endParaRPr lang="en-GB" sz="2400" b="1" dirty="0">
              <a:solidFill>
                <a:srgbClr val="7030A0"/>
              </a:solidFill>
            </a:endParaRPr>
          </a:p>
        </p:txBody>
      </p:sp>
    </p:spTree>
    <p:extLst>
      <p:ext uri="{BB962C8B-B14F-4D97-AF65-F5344CB8AC3E}">
        <p14:creationId xmlns:p14="http://schemas.microsoft.com/office/powerpoint/2010/main" val="100359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extLst>
      <p:ext uri="{BB962C8B-B14F-4D97-AF65-F5344CB8AC3E}">
        <p14:creationId xmlns:p14="http://schemas.microsoft.com/office/powerpoint/2010/main" val="4075559925"/>
      </p:ext>
    </p:extLst>
  </p:cSld>
  <p:clrMapOvr>
    <a:overrideClrMapping bg1="dk1" tx1="lt1" bg2="dk2" tx2="lt2" accent1="accent1" accent2="accent2" accent3="accent3" accent4="accent4" accent5="accent5" accent6="accent6" hlink="hlink" folHlink="folHlink"/>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Teaching in modern institutions is moving away from providing subject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extLst>
      <p:ext uri="{BB962C8B-B14F-4D97-AF65-F5344CB8AC3E}">
        <p14:creationId xmlns:p14="http://schemas.microsoft.com/office/powerpoint/2010/main" val="2361046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Finding out more about you…</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7" y="764631"/>
            <a:ext cx="8605838" cy="5102772"/>
          </a:xfrm>
        </p:spPr>
        <p:txBody>
          <a:bodyPr/>
          <a:lstStyle/>
          <a:p>
            <a:pPr marL="0" indent="0">
              <a:buNone/>
            </a:pPr>
            <a:r>
              <a:rPr lang="en-GB" dirty="0">
                <a:solidFill>
                  <a:schemeClr val="bg1"/>
                </a:solidFill>
                <a:latin typeface="Calibri" pitchFamily="34" charset="0"/>
              </a:rPr>
              <a:t>In the last 12 months, </a:t>
            </a:r>
          </a:p>
          <a:p>
            <a:pPr>
              <a:buClr>
                <a:srgbClr val="FFFF00"/>
              </a:buClr>
              <a:buFont typeface="+mj-lt"/>
              <a:buAutoNum type="alphaUcPeriod"/>
            </a:pPr>
            <a:r>
              <a:rPr lang="en-GB" dirty="0">
                <a:solidFill>
                  <a:schemeClr val="bg1"/>
                </a:solidFill>
              </a:rPr>
              <a:t>I’ve completed a MOOC</a:t>
            </a:r>
            <a:endParaRPr lang="en-GB" dirty="0">
              <a:solidFill>
                <a:schemeClr val="bg1"/>
              </a:solidFill>
              <a:latin typeface="Calibri" pitchFamily="34" charset="0"/>
            </a:endParaRPr>
          </a:p>
          <a:p>
            <a:pPr>
              <a:buClr>
                <a:srgbClr val="FFFF00"/>
              </a:buClr>
              <a:buFont typeface="+mj-lt"/>
              <a:buAutoNum type="alphaUcPeriod"/>
            </a:pPr>
            <a:r>
              <a:rPr lang="en-GB" dirty="0">
                <a:solidFill>
                  <a:schemeClr val="bg1"/>
                </a:solidFill>
              </a:rPr>
              <a:t>I’ve started one</a:t>
            </a:r>
          </a:p>
          <a:p>
            <a:pPr>
              <a:buClr>
                <a:srgbClr val="FFFF00"/>
              </a:buClr>
              <a:buFont typeface="+mj-lt"/>
              <a:buAutoNum type="alphaUcPeriod"/>
            </a:pPr>
            <a:r>
              <a:rPr lang="en-GB" dirty="0">
                <a:solidFill>
                  <a:schemeClr val="bg1"/>
                </a:solidFill>
              </a:rPr>
              <a:t>I’ve h</a:t>
            </a:r>
            <a:r>
              <a:rPr lang="en-GB" dirty="0">
                <a:solidFill>
                  <a:schemeClr val="bg1"/>
                </a:solidFill>
                <a:latin typeface="Calibri" pitchFamily="34" charset="0"/>
              </a:rPr>
              <a:t>elped to design one</a:t>
            </a:r>
          </a:p>
          <a:p>
            <a:pPr>
              <a:buClr>
                <a:srgbClr val="FFFF00"/>
              </a:buClr>
              <a:buFont typeface="+mj-lt"/>
              <a:buAutoNum type="alphaUcPeriod"/>
            </a:pPr>
            <a:r>
              <a:rPr lang="en-GB" dirty="0">
                <a:solidFill>
                  <a:schemeClr val="bg1"/>
                </a:solidFill>
              </a:rPr>
              <a:t>I’ve found one</a:t>
            </a:r>
          </a:p>
          <a:p>
            <a:pPr>
              <a:buClr>
                <a:srgbClr val="FFFF00"/>
              </a:buClr>
              <a:buFont typeface="+mj-lt"/>
              <a:buAutoNum type="alphaUcPeriod"/>
            </a:pPr>
            <a:r>
              <a:rPr lang="en-GB" dirty="0">
                <a:solidFill>
                  <a:schemeClr val="bg1"/>
                </a:solidFill>
                <a:latin typeface="Calibri" pitchFamily="34" charset="0"/>
              </a:rPr>
              <a:t>What’s a MOOC?</a:t>
            </a: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E = scratch your head</a:t>
            </a:r>
          </a:p>
        </p:txBody>
      </p:sp>
    </p:spTree>
    <p:extLst>
      <p:ext uri="{BB962C8B-B14F-4D97-AF65-F5344CB8AC3E}">
        <p14:creationId xmlns:p14="http://schemas.microsoft.com/office/powerpoint/2010/main" val="656325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building, outdoor, green&#10;&#10;Description automatically generated">
            <a:extLst>
              <a:ext uri="{FF2B5EF4-FFF2-40B4-BE49-F238E27FC236}">
                <a16:creationId xmlns:a16="http://schemas.microsoft.com/office/drawing/2014/main" id="{7D76FE47-6DAE-42CE-8244-CACD9D93222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15520" y="35971"/>
            <a:ext cx="7082853" cy="6858000"/>
          </a:xfrm>
          <a:prstGeom prst="rect">
            <a:avLst/>
          </a:prstGeom>
        </p:spPr>
      </p:pic>
    </p:spTree>
    <p:extLst>
      <p:ext uri="{BB962C8B-B14F-4D97-AF65-F5344CB8AC3E}">
        <p14:creationId xmlns:p14="http://schemas.microsoft.com/office/powerpoint/2010/main" val="331473356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1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white"/>
                </a:solidFill>
                <a:effectLst/>
                <a:uLnTx/>
                <a:uFillTx/>
                <a:latin typeface="Calibri"/>
                <a:ea typeface="+mn-ea"/>
                <a:cs typeface="+mn-cs"/>
              </a:rPr>
              <a:t>We know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1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t>
            </a:r>
            <a:r>
              <a:rPr kumimoji="0" lang="en-US" sz="3200" b="1" i="1" u="none" strike="noStrike" kern="0" cap="none" spc="0" normalizeH="0" baseline="0" noProof="0" dirty="0">
                <a:ln>
                  <a:noFill/>
                </a:ln>
                <a:solidFill>
                  <a:prstClr val="black"/>
                </a:solidFill>
                <a:effectLst/>
                <a:uLnTx/>
                <a:uFillTx/>
                <a:latin typeface="Calibri"/>
                <a:ea typeface="+mn-ea"/>
                <a:cs typeface="+mn-cs"/>
              </a:rPr>
              <a:t>as</a:t>
            </a:r>
            <a:r>
              <a:rPr kumimoji="0" lang="en-US" sz="3200" b="1" i="0" u="none" strike="noStrike" kern="0" cap="none" spc="0" normalizeH="0" baseline="0" noProof="0" dirty="0">
                <a:ln>
                  <a:noFill/>
                </a:ln>
                <a:solidFill>
                  <a:prstClr val="black"/>
                </a:solidFill>
                <a:effectLst/>
                <a:uLnTx/>
                <a:uFillTx/>
                <a:latin typeface="Calibri"/>
                <a:ea typeface="+mn-ea"/>
                <a:cs typeface="+mn-cs"/>
              </a:rPr>
              <a: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626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Action Button: Blank 2">
            <a:hlinkClick r:id="rId3" highlightClick="1"/>
            <a:extLst>
              <a:ext uri="{FF2B5EF4-FFF2-40B4-BE49-F238E27FC236}">
                <a16:creationId xmlns:a16="http://schemas.microsoft.com/office/drawing/2014/main" id="{8C700EFF-57AA-4E73-A7EE-5F6CA059528F}"/>
              </a:ext>
            </a:extLst>
          </p:cNvPr>
          <p:cNvSpPr/>
          <p:nvPr/>
        </p:nvSpPr>
        <p:spPr>
          <a:xfrm>
            <a:off x="190500" y="3717040"/>
            <a:ext cx="564970" cy="46209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4338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08E53E3-9BD2-4E9C-9547-368BE6F6B7D2}"/>
              </a:ext>
            </a:extLst>
          </p:cNvPr>
          <p:cNvSpPr>
            <a:spLocks noGrp="1" noChangeArrowheads="1"/>
          </p:cNvSpPr>
          <p:nvPr>
            <p:ph type="title"/>
          </p:nvPr>
        </p:nvSpPr>
        <p:spPr/>
        <p:txBody>
          <a:bodyPr/>
          <a:lstStyle/>
          <a:p>
            <a:pPr eaLnBrk="1" hangingPunct="1"/>
            <a:r>
              <a:rPr lang="en-GB" altLang="en-US"/>
              <a:t>Fishing for feedback?</a:t>
            </a:r>
          </a:p>
        </p:txBody>
      </p:sp>
      <p:sp>
        <p:nvSpPr>
          <p:cNvPr id="249859" name="Rectangle 3">
            <a:extLst>
              <a:ext uri="{FF2B5EF4-FFF2-40B4-BE49-F238E27FC236}">
                <a16:creationId xmlns:a16="http://schemas.microsoft.com/office/drawing/2014/main" id="{6438A35F-F07C-442C-BB1F-8A606E3EB644}"/>
              </a:ext>
            </a:extLst>
          </p:cNvPr>
          <p:cNvSpPr>
            <a:spLocks noGrp="1" noChangeArrowheads="1"/>
          </p:cNvSpPr>
          <p:nvPr>
            <p:ph idx="1"/>
          </p:nvPr>
        </p:nvSpPr>
        <p:spPr/>
        <p:txBody>
          <a:bodyPr/>
          <a:lstStyle/>
          <a:p>
            <a:pPr eaLnBrk="1" hangingPunct="1">
              <a:buFont typeface="Wingdings" panose="05000000000000000000" pitchFamily="2" charset="2"/>
              <a:buNone/>
              <a:defRPr/>
            </a:pPr>
            <a:r>
              <a:rPr lang="en-GB" dirty="0">
                <a:solidFill>
                  <a:srgbClr val="006600"/>
                </a:solidFill>
              </a:rPr>
              <a:t>Feedback is like fish.</a:t>
            </a:r>
          </a:p>
          <a:p>
            <a:pPr eaLnBrk="1" hangingPunct="1">
              <a:buFont typeface="Wingdings" panose="05000000000000000000" pitchFamily="2" charset="2"/>
              <a:buNone/>
              <a:defRPr/>
            </a:pPr>
            <a:r>
              <a:rPr lang="en-GB" dirty="0">
                <a:solidFill>
                  <a:srgbClr val="006600"/>
                </a:solidFill>
              </a:rPr>
              <a:t>If it is not used quickly, it becomes useless.</a:t>
            </a:r>
          </a:p>
          <a:p>
            <a:pPr eaLnBrk="1" hangingPunct="1">
              <a:buFont typeface="Wingdings" panose="05000000000000000000" pitchFamily="2" charset="2"/>
              <a:buNone/>
              <a:defRPr/>
            </a:pPr>
            <a:r>
              <a:rPr lang="en-GB" dirty="0">
                <a:solidFill>
                  <a:srgbClr val="006600"/>
                </a:solidFill>
              </a:rPr>
              <a:t>	(Sally Brown).</a:t>
            </a:r>
          </a:p>
          <a:p>
            <a:pPr eaLnBrk="1" hangingPunct="1">
              <a:buFont typeface="Wingdings" panose="05000000000000000000" pitchFamily="2" charset="2"/>
              <a:buNone/>
              <a:defRPr/>
            </a:pPr>
            <a:r>
              <a:rPr lang="en-GB" dirty="0">
                <a:solidFill>
                  <a:srgbClr val="0000CC"/>
                </a:solidFill>
              </a:rPr>
              <a:t>Give a man a fish,</a:t>
            </a:r>
          </a:p>
          <a:p>
            <a:pPr eaLnBrk="1" hangingPunct="1">
              <a:buFont typeface="Wingdings" panose="05000000000000000000" pitchFamily="2" charset="2"/>
              <a:buNone/>
              <a:defRPr/>
            </a:pPr>
            <a:r>
              <a:rPr lang="en-GB" dirty="0">
                <a:solidFill>
                  <a:srgbClr val="0000CC"/>
                </a:solidFill>
              </a:rPr>
              <a:t>Feed him for a day.</a:t>
            </a:r>
          </a:p>
          <a:p>
            <a:pPr eaLnBrk="1" hangingPunct="1">
              <a:buFont typeface="Wingdings" panose="05000000000000000000" pitchFamily="2" charset="2"/>
              <a:buNone/>
              <a:defRPr/>
            </a:pPr>
            <a:r>
              <a:rPr lang="en-GB" dirty="0">
                <a:solidFill>
                  <a:srgbClr val="0000CC"/>
                </a:solidFill>
              </a:rPr>
              <a:t>Teach a man to fish,</a:t>
            </a:r>
          </a:p>
          <a:p>
            <a:pPr eaLnBrk="1" hangingPunct="1">
              <a:buFont typeface="Wingdings" panose="05000000000000000000" pitchFamily="2" charset="2"/>
              <a:buNone/>
              <a:defRPr/>
            </a:pPr>
            <a:r>
              <a:rPr lang="en-GB" dirty="0">
                <a:solidFill>
                  <a:srgbClr val="0000CC"/>
                </a:solidFill>
              </a:rPr>
              <a:t>Feed him for a lifetime.</a:t>
            </a:r>
          </a:p>
          <a:p>
            <a:pPr eaLnBrk="1" hangingPunct="1">
              <a:buFont typeface="Wingdings" panose="05000000000000000000"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anose="05000000000000000000" pitchFamily="2" charset="2"/>
              <a:buNone/>
              <a:defRPr/>
            </a:pPr>
            <a:endParaRPr lang="en-GB" dirty="0">
              <a:solidFill>
                <a:srgbClr val="0000CC"/>
              </a:solidFill>
            </a:endParaRPr>
          </a:p>
        </p:txBody>
      </p:sp>
      <p:sp>
        <p:nvSpPr>
          <p:cNvPr id="6" name="TextBox 5">
            <a:extLst>
              <a:ext uri="{FF2B5EF4-FFF2-40B4-BE49-F238E27FC236}">
                <a16:creationId xmlns:a16="http://schemas.microsoft.com/office/drawing/2014/main" id="{91A2547B-E4F8-48E5-8414-DAD36C83EF3B}"/>
              </a:ext>
            </a:extLst>
          </p:cNvPr>
          <p:cNvSpPr txBox="1">
            <a:spLocks noChangeArrowheads="1"/>
          </p:cNvSpPr>
          <p:nvPr/>
        </p:nvSpPr>
        <p:spPr bwMode="auto">
          <a:xfrm>
            <a:off x="395288" y="5229225"/>
            <a:ext cx="8748712"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5000"/>
              </a:spcBef>
              <a:buClr>
                <a:srgbClr val="009900"/>
              </a:buClr>
              <a:buFont typeface="Wingdings" panose="05000000000000000000" pitchFamily="2" charset="2"/>
              <a:buChar char="v"/>
              <a:defRPr sz="3200" b="1">
                <a:solidFill>
                  <a:srgbClr val="660066"/>
                </a:solidFill>
                <a:latin typeface="Arial" panose="020B0604020202020204" pitchFamily="34" charset="0"/>
              </a:defRPr>
            </a:lvl1pPr>
            <a:lvl2pPr marL="742950" indent="-285750">
              <a:lnSpc>
                <a:spcPct val="90000"/>
              </a:lnSpc>
              <a:spcBef>
                <a:spcPct val="35000"/>
              </a:spcBef>
              <a:buClr>
                <a:srgbClr val="009900"/>
              </a:buClr>
              <a:buFont typeface="Wingdings" panose="05000000000000000000" pitchFamily="2" charset="2"/>
              <a:buChar char="v"/>
              <a:defRPr sz="2800" b="1">
                <a:solidFill>
                  <a:srgbClr val="660066"/>
                </a:solidFill>
                <a:latin typeface="Arial" panose="020B0604020202020204" pitchFamily="34" charset="0"/>
              </a:defRPr>
            </a:lvl2pPr>
            <a:lvl3pPr marL="1143000" indent="-228600">
              <a:lnSpc>
                <a:spcPct val="90000"/>
              </a:lnSpc>
              <a:spcBef>
                <a:spcPct val="35000"/>
              </a:spcBef>
              <a:buClr>
                <a:srgbClr val="009900"/>
              </a:buClr>
              <a:buFont typeface="Wingdings" panose="05000000000000000000" pitchFamily="2" charset="2"/>
              <a:buChar char="v"/>
              <a:defRPr sz="2400" b="1">
                <a:solidFill>
                  <a:srgbClr val="660066"/>
                </a:solidFill>
                <a:latin typeface="Arial" panose="020B0604020202020204" pitchFamily="34" charset="0"/>
              </a:defRPr>
            </a:lvl3pPr>
            <a:lvl4pPr marL="1600200" indent="-228600">
              <a:lnSpc>
                <a:spcPct val="90000"/>
              </a:lnSpc>
              <a:spcBef>
                <a:spcPct val="35000"/>
              </a:spcBef>
              <a:buClr>
                <a:srgbClr val="009900"/>
              </a:buClr>
              <a:buFont typeface="Wingdings" panose="05000000000000000000" pitchFamily="2" charset="2"/>
              <a:buChar char="v"/>
              <a:defRPr sz="2000" b="1">
                <a:solidFill>
                  <a:srgbClr val="660066"/>
                </a:solidFill>
                <a:latin typeface="Arial" panose="020B0604020202020204" pitchFamily="34" charset="0"/>
              </a:defRPr>
            </a:lvl4pPr>
            <a:lvl5pPr marL="2057400" indent="-228600">
              <a:lnSpc>
                <a:spcPct val="90000"/>
              </a:lnSpc>
              <a:spcBef>
                <a:spcPct val="35000"/>
              </a:spcBef>
              <a:buClr>
                <a:srgbClr val="009900"/>
              </a:buClr>
              <a:buFont typeface="Wingdings" panose="05000000000000000000" pitchFamily="2" charset="2"/>
              <a:buChar char="v"/>
              <a:defRPr sz="2000" b="1">
                <a:solidFill>
                  <a:srgbClr val="660066"/>
                </a:solidFill>
                <a:latin typeface="Arial" panose="020B0604020202020204" pitchFamily="34" charset="0"/>
              </a:defRPr>
            </a:lvl5pPr>
            <a:lvl6pPr marL="25146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6pPr>
            <a:lvl7pPr marL="29718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7pPr>
            <a:lvl8pPr marL="34290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8pPr>
            <a:lvl9pPr marL="38862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1" i="0" u="none" strike="noStrike" kern="1200" cap="none" spc="0" normalizeH="0" baseline="0" noProof="0">
                <a:ln>
                  <a:noFill/>
                </a:ln>
                <a:solidFill>
                  <a:srgbClr val="0000CC"/>
                </a:solidFill>
                <a:effectLst/>
                <a:uLnTx/>
                <a:uFillTx/>
                <a:latin typeface="Arial" panose="020B0604020202020204" pitchFamily="34" charset="0"/>
                <a:ea typeface="+mn-ea"/>
                <a:cs typeface="+mn-cs"/>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1" i="0" u="none" strike="noStrike" kern="1200" cap="none" spc="0" normalizeH="0" baseline="0" noProof="0">
                <a:ln>
                  <a:noFill/>
                </a:ln>
                <a:solidFill>
                  <a:srgbClr val="0000CC"/>
                </a:solidFill>
                <a:effectLst/>
                <a:uLnTx/>
                <a:uFillTx/>
                <a:latin typeface="Arial" panose="020B0604020202020204" pitchFamily="34" charset="0"/>
                <a:ea typeface="+mn-ea"/>
                <a:cs typeface="+mn-cs"/>
              </a:rPr>
              <a:t>And you won’t see him for weeks!</a:t>
            </a:r>
          </a:p>
        </p:txBody>
      </p:sp>
      <p:sp>
        <p:nvSpPr>
          <p:cNvPr id="7" name="Rectangle 6">
            <a:extLst>
              <a:ext uri="{FF2B5EF4-FFF2-40B4-BE49-F238E27FC236}">
                <a16:creationId xmlns:a16="http://schemas.microsoft.com/office/drawing/2014/main" id="{27F79000-3002-451E-A18F-7553AAC9CC65}"/>
              </a:ext>
            </a:extLst>
          </p:cNvPr>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ea typeface="+mn-ea"/>
                <a:cs typeface="+mn-cs"/>
              </a:rPr>
              <a:t>(Australian proverb).</a:t>
            </a:r>
          </a:p>
        </p:txBody>
      </p:sp>
      <p:sp>
        <p:nvSpPr>
          <p:cNvPr id="9" name="TextBox 8">
            <a:extLst>
              <a:ext uri="{FF2B5EF4-FFF2-40B4-BE49-F238E27FC236}">
                <a16:creationId xmlns:a16="http://schemas.microsoft.com/office/drawing/2014/main" id="{9DEFB778-A87D-49FB-BFC4-B7EF536216A0}"/>
              </a:ext>
            </a:extLst>
          </p:cNvPr>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Make feedback </a:t>
            </a:r>
            <a:r>
              <a:rPr kumimoji="0" lang="en-GB" sz="2800" b="1" i="0" u="none" strike="noStrike" kern="0" cap="none" spc="0" normalizeH="0" baseline="0" noProof="0" dirty="0">
                <a:ln>
                  <a:noFill/>
                </a:ln>
                <a:solidFill>
                  <a:srgbClr val="FF0000"/>
                </a:solidFill>
                <a:effectLst/>
                <a:uLnTx/>
                <a:uFillTx/>
                <a:latin typeface="Arial"/>
                <a:ea typeface="+mn-ea"/>
                <a:cs typeface="+mn-cs"/>
              </a:rPr>
              <a:t>timely</a:t>
            </a:r>
            <a:r>
              <a:rPr kumimoji="0" lang="en-GB" sz="2800" b="1" i="0" u="none" strike="noStrike" kern="0" cap="none" spc="0" normalizeH="0" baseline="0" noProof="0" dirty="0">
                <a:ln>
                  <a:noFill/>
                </a:ln>
                <a:solidFill>
                  <a:srgbClr val="660066"/>
                </a:solidFill>
                <a:effectLst/>
                <a:uLnTx/>
                <a:uFillTx/>
                <a:latin typeface="Arial"/>
                <a:ea typeface="+mn-ea"/>
                <a:cs typeface="+mn-cs"/>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2990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76EC3FF1-09AD-4A28-9EB2-E39AB8BDF6EB}"/>
              </a:ext>
            </a:extLst>
          </p:cNvPr>
          <p:cNvSpPr>
            <a:spLocks noGrp="1"/>
          </p:cNvSpPr>
          <p:nvPr>
            <p:ph type="title"/>
          </p:nvPr>
        </p:nvSpPr>
        <p:spPr/>
        <p:txBody>
          <a:bodyPr/>
          <a:lstStyle/>
          <a:p>
            <a:pPr eaLnBrk="1" hangingPunct="1"/>
            <a:r>
              <a:rPr lang="en-GB" altLang="en-US" sz="3200" b="1">
                <a:solidFill>
                  <a:srgbClr val="FF0000"/>
                </a:solidFill>
              </a:rPr>
              <a:t>How to get feedback to a large group of students within 24 hours</a:t>
            </a:r>
            <a:endParaRPr lang="en-US" altLang="en-US" sz="3200" b="1">
              <a:solidFill>
                <a:srgbClr val="FF0000"/>
              </a:solidFill>
            </a:endParaRPr>
          </a:p>
        </p:txBody>
      </p:sp>
      <p:sp>
        <p:nvSpPr>
          <p:cNvPr id="9219" name="Content Placeholder 4">
            <a:extLst>
              <a:ext uri="{FF2B5EF4-FFF2-40B4-BE49-F238E27FC236}">
                <a16:creationId xmlns:a16="http://schemas.microsoft.com/office/drawing/2014/main" id="{642E6C99-87EC-422F-A454-6D4B48A785E5}"/>
              </a:ext>
            </a:extLst>
          </p:cNvPr>
          <p:cNvSpPr>
            <a:spLocks noGrp="1"/>
          </p:cNvSpPr>
          <p:nvPr>
            <p:ph idx="1"/>
          </p:nvPr>
        </p:nvSpPr>
        <p:spPr/>
        <p:txBody>
          <a:bodyPr/>
          <a:lstStyle/>
          <a:p>
            <a:pPr eaLnBrk="1" hangingPunct="1">
              <a:lnSpc>
                <a:spcPct val="100000"/>
              </a:lnSpc>
            </a:pPr>
            <a:r>
              <a:rPr lang="en-GB" altLang="en-US" sz="2600"/>
              <a:t>There are serious reservations about written feedback, but we can make even this work much better than it did.</a:t>
            </a:r>
          </a:p>
          <a:p>
            <a:pPr eaLnBrk="1" hangingPunct="1">
              <a:lnSpc>
                <a:spcPct val="100000"/>
              </a:lnSpc>
            </a:pPr>
            <a:r>
              <a:rPr lang="en-GB" altLang="en-US" sz="2600"/>
              <a:t>The next few slides are about a way of giving students feedback on their work within 24 hours of them doing it.</a:t>
            </a:r>
          </a:p>
          <a:p>
            <a:pPr eaLnBrk="1" hangingPunct="1">
              <a:lnSpc>
                <a:spcPct val="100000"/>
              </a:lnSpc>
            </a:pPr>
            <a:r>
              <a:rPr lang="en-GB" altLang="en-US" sz="2600"/>
              <a:t>There are three or more </a:t>
            </a:r>
            <a:r>
              <a:rPr lang="en-GB" altLang="en-US" sz="2600">
                <a:solidFill>
                  <a:srgbClr val="CC0000"/>
                </a:solidFill>
              </a:rPr>
              <a:t>‘yes, but...’</a:t>
            </a:r>
            <a:r>
              <a:rPr lang="en-GB" altLang="en-US" sz="2600"/>
              <a:t>s with this idea, but please hold these for around four minutes.</a:t>
            </a:r>
          </a:p>
          <a:p>
            <a:pPr eaLnBrk="1" hangingPunct="1">
              <a:lnSpc>
                <a:spcPct val="100000"/>
              </a:lnSpc>
            </a:pPr>
            <a:endParaRPr lang="en-US" altLang="en-US" sz="2600"/>
          </a:p>
        </p:txBody>
      </p:sp>
    </p:spTree>
    <p:extLst>
      <p:ext uri="{BB962C8B-B14F-4D97-AF65-F5344CB8AC3E}">
        <p14:creationId xmlns:p14="http://schemas.microsoft.com/office/powerpoint/2010/main" val="12634948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1108-EAB9-4FBC-A8C2-95526E7C74EB}"/>
              </a:ext>
            </a:extLst>
          </p:cNvPr>
          <p:cNvSpPr>
            <a:spLocks noGrp="1"/>
          </p:cNvSpPr>
          <p:nvPr>
            <p:ph type="title"/>
          </p:nvPr>
        </p:nvSpPr>
        <p:spPr/>
        <p:txBody>
          <a:bodyPr/>
          <a:lstStyle/>
          <a:p>
            <a:endParaRPr lang="en-GB"/>
          </a:p>
        </p:txBody>
      </p:sp>
      <p:pic>
        <p:nvPicPr>
          <p:cNvPr id="5" name="Content Placeholder 4" descr="A view of a city at night&#10;&#10;Description automatically generated">
            <a:extLst>
              <a:ext uri="{FF2B5EF4-FFF2-40B4-BE49-F238E27FC236}">
                <a16:creationId xmlns:a16="http://schemas.microsoft.com/office/drawing/2014/main" id="{0BCBE520-49B8-4027-8A09-E104C786BEF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428" y="-10821"/>
            <a:ext cx="9158428" cy="6868821"/>
          </a:xfrm>
        </p:spPr>
      </p:pic>
      <p:sp>
        <p:nvSpPr>
          <p:cNvPr id="3" name="TextBox 2">
            <a:extLst>
              <a:ext uri="{FF2B5EF4-FFF2-40B4-BE49-F238E27FC236}">
                <a16:creationId xmlns:a16="http://schemas.microsoft.com/office/drawing/2014/main" id="{511714C8-BAAF-4781-8EBB-D9793188DB81}"/>
              </a:ext>
            </a:extLst>
          </p:cNvPr>
          <p:cNvSpPr txBox="1"/>
          <p:nvPr/>
        </p:nvSpPr>
        <p:spPr>
          <a:xfrm>
            <a:off x="251400" y="5301260"/>
            <a:ext cx="4104570" cy="830997"/>
          </a:xfrm>
          <a:prstGeom prst="rect">
            <a:avLst/>
          </a:prstGeom>
          <a:noFill/>
        </p:spPr>
        <p:txBody>
          <a:bodyPr wrap="square" rtlCol="0">
            <a:spAutoFit/>
          </a:bodyPr>
          <a:lstStyle/>
          <a:p>
            <a:r>
              <a:rPr lang="en-GB" sz="2400" b="1" dirty="0">
                <a:solidFill>
                  <a:srgbClr val="FFC000"/>
                </a:solidFill>
                <a:latin typeface="Calibri" panose="020F0502020204030204" pitchFamily="34" charset="0"/>
                <a:cs typeface="Calibri" panose="020F0502020204030204" pitchFamily="34" charset="0"/>
              </a:rPr>
              <a:t>Looking across the Tyne from outside the Sage, Gateshead</a:t>
            </a:r>
          </a:p>
        </p:txBody>
      </p:sp>
    </p:spTree>
    <p:extLst>
      <p:ext uri="{BB962C8B-B14F-4D97-AF65-F5344CB8AC3E}">
        <p14:creationId xmlns:p14="http://schemas.microsoft.com/office/powerpoint/2010/main" val="1255051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6D08E5D-5CF7-4C2C-9F7A-770CB8616700}"/>
              </a:ext>
            </a:extLst>
          </p:cNvPr>
          <p:cNvSpPr>
            <a:spLocks noGrp="1"/>
          </p:cNvSpPr>
          <p:nvPr>
            <p:ph type="title"/>
          </p:nvPr>
        </p:nvSpPr>
        <p:spPr/>
        <p:txBody>
          <a:bodyPr/>
          <a:lstStyle/>
          <a:p>
            <a:pPr eaLnBrk="1" hangingPunct="1"/>
            <a:r>
              <a:rPr lang="en-GB" altLang="en-US" sz="3200" b="1"/>
              <a:t>Set the hand-in time to be at a whole-group session</a:t>
            </a:r>
          </a:p>
        </p:txBody>
      </p:sp>
      <p:sp>
        <p:nvSpPr>
          <p:cNvPr id="11267" name="Content Placeholder 2">
            <a:extLst>
              <a:ext uri="{FF2B5EF4-FFF2-40B4-BE49-F238E27FC236}">
                <a16:creationId xmlns:a16="http://schemas.microsoft.com/office/drawing/2014/main" id="{9D85DE6D-2076-4288-909A-97B46D8C48F3}"/>
              </a:ext>
            </a:extLst>
          </p:cNvPr>
          <p:cNvSpPr>
            <a:spLocks noGrp="1"/>
          </p:cNvSpPr>
          <p:nvPr>
            <p:ph idx="1"/>
          </p:nvPr>
        </p:nvSpPr>
        <p:spPr/>
        <p:txBody>
          <a:bodyPr/>
          <a:lstStyle/>
          <a:p>
            <a:pPr eaLnBrk="1" hangingPunct="1">
              <a:lnSpc>
                <a:spcPct val="100000"/>
              </a:lnSpc>
            </a:pPr>
            <a:r>
              <a:rPr lang="en-GB" altLang="en-US" sz="2600"/>
              <a:t>E.g. next Tuesday’s 10-11 lecture,</a:t>
            </a:r>
          </a:p>
          <a:p>
            <a:pPr eaLnBrk="1" hangingPunct="1">
              <a:lnSpc>
                <a:spcPct val="100000"/>
              </a:lnSpc>
            </a:pPr>
            <a:r>
              <a:rPr lang="en-GB" altLang="en-US" sz="2600"/>
              <a:t>Deadline = 1003.</a:t>
            </a:r>
          </a:p>
          <a:p>
            <a:pPr eaLnBrk="1" hangingPunct="1">
              <a:lnSpc>
                <a:spcPct val="100000"/>
              </a:lnSpc>
            </a:pPr>
            <a:r>
              <a:rPr lang="en-GB" altLang="en-US" sz="2600"/>
              <a:t>Let them pile up all their work at the  front.</a:t>
            </a:r>
          </a:p>
          <a:p>
            <a:pPr eaLnBrk="1" hangingPunct="1">
              <a:lnSpc>
                <a:spcPct val="100000"/>
              </a:lnSpc>
            </a:pPr>
            <a:r>
              <a:rPr lang="en-GB" altLang="en-US" sz="2600"/>
              <a:t>At 1003, hand out to everyone a coloured sheet, containing numbered points. </a:t>
            </a:r>
          </a:p>
          <a:p>
            <a:pPr eaLnBrk="1" hangingPunct="1">
              <a:lnSpc>
                <a:spcPct val="100000"/>
              </a:lnSpc>
            </a:pPr>
            <a:r>
              <a:rPr lang="en-GB" altLang="en-US" sz="2600"/>
              <a:t>(so you can say in feedback ‘</a:t>
            </a:r>
            <a:r>
              <a:rPr lang="en-GB" altLang="en-US" sz="2600">
                <a:solidFill>
                  <a:srgbClr val="008000"/>
                </a:solidFill>
              </a:rPr>
              <a:t>please see point 3, blue sheet</a:t>
            </a:r>
            <a:r>
              <a:rPr lang="en-GB" altLang="en-US" sz="2600"/>
              <a:t>’ and so on).</a:t>
            </a:r>
          </a:p>
          <a:p>
            <a:pPr eaLnBrk="1" hangingPunct="1">
              <a:lnSpc>
                <a:spcPct val="100000"/>
              </a:lnSpc>
            </a:pPr>
            <a:endParaRPr lang="en-GB" altLang="en-US" sz="2600"/>
          </a:p>
        </p:txBody>
      </p:sp>
    </p:spTree>
    <p:extLst>
      <p:ext uri="{BB962C8B-B14F-4D97-AF65-F5344CB8AC3E}">
        <p14:creationId xmlns:p14="http://schemas.microsoft.com/office/powerpoint/2010/main" val="118171967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DDC8734-7CBF-4B6E-9996-8622EA92907F}"/>
              </a:ext>
            </a:extLst>
          </p:cNvPr>
          <p:cNvSpPr>
            <a:spLocks noGrp="1"/>
          </p:cNvSpPr>
          <p:nvPr>
            <p:ph type="title"/>
          </p:nvPr>
        </p:nvSpPr>
        <p:spPr/>
        <p:txBody>
          <a:bodyPr/>
          <a:lstStyle/>
          <a:p>
            <a:pPr eaLnBrk="1" hangingPunct="1"/>
            <a:r>
              <a:rPr lang="en-GB" altLang="en-US" sz="3600" b="1"/>
              <a:t>The blue sheet can contain....</a:t>
            </a:r>
          </a:p>
        </p:txBody>
      </p:sp>
      <p:sp>
        <p:nvSpPr>
          <p:cNvPr id="3" name="Content Placeholder 2">
            <a:extLst>
              <a:ext uri="{FF2B5EF4-FFF2-40B4-BE49-F238E27FC236}">
                <a16:creationId xmlns:a16="http://schemas.microsoft.com/office/drawing/2014/main" id="{E0CC7065-6659-4AC0-94E7-4A26F36D1E36}"/>
              </a:ext>
            </a:extLst>
          </p:cNvPr>
          <p:cNvSpPr>
            <a:spLocks noGrp="1"/>
          </p:cNvSpPr>
          <p:nvPr>
            <p:ph idx="1"/>
          </p:nvPr>
        </p:nvSpPr>
        <p:spPr/>
        <p:txBody>
          <a:bodyPr/>
          <a:lstStyle/>
          <a:p>
            <a:pPr marL="533400" lvl="1" indent="-533400" eaLnBrk="1" hangingPunct="1">
              <a:lnSpc>
                <a:spcPct val="100000"/>
              </a:lnSpc>
              <a:defRPr/>
            </a:pPr>
            <a:r>
              <a:rPr lang="en-GB" sz="2600"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sz="2600" dirty="0">
                <a:ea typeface="+mn-ea"/>
                <a:cs typeface="+mn-cs"/>
              </a:rPr>
              <a:t>Likely mistakes</a:t>
            </a:r>
          </a:p>
          <a:p>
            <a:pPr marL="533400" lvl="1" indent="-533400" eaLnBrk="1" hangingPunct="1">
              <a:lnSpc>
                <a:spcPct val="100000"/>
              </a:lnSpc>
              <a:defRPr/>
            </a:pPr>
            <a:r>
              <a:rPr lang="en-GB" sz="2600" dirty="0">
                <a:ea typeface="+mn-ea"/>
                <a:cs typeface="+mn-cs"/>
              </a:rPr>
              <a:t>Features of a good answer</a:t>
            </a:r>
          </a:p>
          <a:p>
            <a:pPr marL="533400" lvl="1" indent="-533400" eaLnBrk="1" hangingPunct="1">
              <a:lnSpc>
                <a:spcPct val="100000"/>
              </a:lnSpc>
              <a:defRPr/>
            </a:pPr>
            <a:r>
              <a:rPr lang="en-GB" sz="2600" dirty="0">
                <a:ea typeface="+mn-ea"/>
                <a:cs typeface="+mn-cs"/>
              </a:rPr>
              <a:t>Frequently needed explanations</a:t>
            </a:r>
          </a:p>
          <a:p>
            <a:pPr marL="533400" lvl="1" indent="-533400" eaLnBrk="1" hangingPunct="1">
              <a:lnSpc>
                <a:spcPct val="100000"/>
              </a:lnSpc>
              <a:defRPr/>
            </a:pPr>
            <a:r>
              <a:rPr lang="en-GB" sz="2600"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anose="05000000000000000000" pitchFamily="2" charset="2"/>
              <a:buNone/>
              <a:defRPr/>
            </a:pPr>
            <a:r>
              <a:rPr lang="en-GB" sz="2600" dirty="0">
                <a:ea typeface="+mn-ea"/>
                <a:cs typeface="+mn-cs"/>
              </a:rPr>
              <a:t>Let the students study this for 3 minutes until 1006 – it goes rather quiet!</a:t>
            </a:r>
          </a:p>
          <a:p>
            <a:pPr eaLnBrk="1" hangingPunct="1">
              <a:lnSpc>
                <a:spcPct val="100000"/>
              </a:lnSpc>
              <a:defRPr/>
            </a:pPr>
            <a:endParaRPr lang="en-GB" sz="2600" dirty="0"/>
          </a:p>
        </p:txBody>
      </p:sp>
    </p:spTree>
    <p:extLst>
      <p:ext uri="{BB962C8B-B14F-4D97-AF65-F5344CB8AC3E}">
        <p14:creationId xmlns:p14="http://schemas.microsoft.com/office/powerpoint/2010/main" val="4856092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D54BF63-1F91-4504-BDCD-C50EBD79F4EF}"/>
              </a:ext>
            </a:extLst>
          </p:cNvPr>
          <p:cNvSpPr>
            <a:spLocks noGrp="1"/>
          </p:cNvSpPr>
          <p:nvPr>
            <p:ph type="title"/>
          </p:nvPr>
        </p:nvSpPr>
        <p:spPr/>
        <p:txBody>
          <a:bodyPr/>
          <a:lstStyle/>
          <a:p>
            <a:pPr eaLnBrk="1" hangingPunct="1"/>
            <a:r>
              <a:rPr lang="en-GB" altLang="en-US" sz="3600" b="1"/>
              <a:t>At 1006...</a:t>
            </a:r>
          </a:p>
        </p:txBody>
      </p:sp>
      <p:sp>
        <p:nvSpPr>
          <p:cNvPr id="15363" name="Content Placeholder 2">
            <a:extLst>
              <a:ext uri="{FF2B5EF4-FFF2-40B4-BE49-F238E27FC236}">
                <a16:creationId xmlns:a16="http://schemas.microsoft.com/office/drawing/2014/main" id="{48410FD9-B5DE-4472-8A03-BF14655FC336}"/>
              </a:ext>
            </a:extLst>
          </p:cNvPr>
          <p:cNvSpPr>
            <a:spLocks noGrp="1"/>
          </p:cNvSpPr>
          <p:nvPr>
            <p:ph idx="1"/>
          </p:nvPr>
        </p:nvSpPr>
        <p:spPr/>
        <p:txBody>
          <a:bodyPr/>
          <a:lstStyle/>
          <a:p>
            <a:pPr eaLnBrk="1" hangingPunct="1"/>
            <a:r>
              <a:rPr lang="en-GB" altLang="en-US" sz="2600"/>
              <a:t>Go into face-to-face </a:t>
            </a:r>
            <a:r>
              <a:rPr lang="en-GB" altLang="en-US" sz="2600">
                <a:solidFill>
                  <a:srgbClr val="FF0000"/>
                </a:solidFill>
              </a:rPr>
              <a:t>oral</a:t>
            </a:r>
            <a:r>
              <a:rPr lang="en-GB" altLang="en-US" sz="2600"/>
              <a:t> mode, until 1009....</a:t>
            </a:r>
          </a:p>
          <a:p>
            <a:pPr eaLnBrk="1" hangingPunct="1"/>
            <a:r>
              <a:rPr lang="en-GB" altLang="en-US" sz="2600"/>
              <a:t>Spend a few minutes de-briefing the whole group and talking them through </a:t>
            </a:r>
            <a:r>
              <a:rPr lang="en-GB" altLang="en-US" sz="2600">
                <a:solidFill>
                  <a:srgbClr val="FF0000"/>
                </a:solidFill>
              </a:rPr>
              <a:t>one</a:t>
            </a:r>
            <a:r>
              <a:rPr lang="en-GB" altLang="en-US" sz="2600"/>
              <a:t> point on the handout…</a:t>
            </a:r>
          </a:p>
          <a:p>
            <a:pPr eaLnBrk="1" hangingPunct="1"/>
            <a:r>
              <a:rPr lang="en-GB" altLang="en-US" sz="2600"/>
              <a:t>	…</a:t>
            </a:r>
            <a:r>
              <a:rPr lang="en-GB" altLang="en-US" sz="2600">
                <a:solidFill>
                  <a:srgbClr val="008000"/>
                </a:solidFill>
              </a:rPr>
              <a:t>adding tone-of-voice, facial expression, body language, emphasis, and so on to the feedback.</a:t>
            </a:r>
          </a:p>
        </p:txBody>
      </p:sp>
    </p:spTree>
    <p:extLst>
      <p:ext uri="{BB962C8B-B14F-4D97-AF65-F5344CB8AC3E}">
        <p14:creationId xmlns:p14="http://schemas.microsoft.com/office/powerpoint/2010/main" val="290752096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9581661-F9DA-4284-832D-0BE0E1C17970}"/>
              </a:ext>
            </a:extLst>
          </p:cNvPr>
          <p:cNvSpPr>
            <a:spLocks noGrp="1"/>
          </p:cNvSpPr>
          <p:nvPr>
            <p:ph type="title"/>
          </p:nvPr>
        </p:nvSpPr>
        <p:spPr/>
        <p:txBody>
          <a:bodyPr/>
          <a:lstStyle/>
          <a:p>
            <a:pPr eaLnBrk="1" hangingPunct="1"/>
            <a:r>
              <a:rPr lang="en-GB" altLang="en-US" sz="3600" b="1"/>
              <a:t>The rationale...</a:t>
            </a:r>
          </a:p>
        </p:txBody>
      </p:sp>
      <p:sp>
        <p:nvSpPr>
          <p:cNvPr id="17411" name="Content Placeholder 2">
            <a:extLst>
              <a:ext uri="{FF2B5EF4-FFF2-40B4-BE49-F238E27FC236}">
                <a16:creationId xmlns:a16="http://schemas.microsoft.com/office/drawing/2014/main" id="{A6B14C06-EC58-46A8-AA22-7A6C2B3CC7B7}"/>
              </a:ext>
            </a:extLst>
          </p:cNvPr>
          <p:cNvSpPr>
            <a:spLocks noGrp="1"/>
          </p:cNvSpPr>
          <p:nvPr>
            <p:ph idx="1"/>
          </p:nvPr>
        </p:nvSpPr>
        <p:spPr/>
        <p:txBody>
          <a:bodyPr/>
          <a:lstStyle/>
          <a:p>
            <a:pPr eaLnBrk="1" hangingPunct="1">
              <a:lnSpc>
                <a:spcPct val="100000"/>
              </a:lnSpc>
            </a:pPr>
            <a:r>
              <a:rPr lang="en-GB" altLang="en-US" sz="2600"/>
              <a:t>Since </a:t>
            </a:r>
            <a:r>
              <a:rPr lang="en-GB" altLang="en-US" sz="2600">
                <a:solidFill>
                  <a:srgbClr val="FF0000"/>
                </a:solidFill>
              </a:rPr>
              <a:t>most of the students will still have been doing the work in the last 24 hours </a:t>
            </a:r>
            <a:r>
              <a:rPr lang="en-GB" altLang="en-US" sz="2600"/>
              <a:t>before handing it in, you’re giving them feedback while they still remember what they were doing.</a:t>
            </a:r>
          </a:p>
          <a:p>
            <a:pPr eaLnBrk="1" hangingPunct="1">
              <a:lnSpc>
                <a:spcPct val="100000"/>
              </a:lnSpc>
            </a:pPr>
            <a:r>
              <a:rPr lang="en-GB" altLang="en-US" sz="2600"/>
              <a:t>They know what they didn’t do.</a:t>
            </a:r>
          </a:p>
          <a:p>
            <a:pPr eaLnBrk="1" hangingPunct="1">
              <a:lnSpc>
                <a:spcPct val="100000"/>
              </a:lnSpc>
            </a:pPr>
            <a:r>
              <a:rPr lang="en-GB" altLang="en-US" sz="2600"/>
              <a:t>They know what they missed out because they couldn’t understand it.</a:t>
            </a:r>
          </a:p>
          <a:p>
            <a:pPr eaLnBrk="1" hangingPunct="1">
              <a:lnSpc>
                <a:spcPct val="100000"/>
              </a:lnSpc>
            </a:pPr>
            <a:endParaRPr lang="en-GB" altLang="en-US" sz="2600"/>
          </a:p>
          <a:p>
            <a:pPr eaLnBrk="1" hangingPunct="1">
              <a:lnSpc>
                <a:spcPct val="100000"/>
              </a:lnSpc>
            </a:pPr>
            <a:endParaRPr lang="en-GB" altLang="en-US" sz="2600"/>
          </a:p>
        </p:txBody>
      </p:sp>
    </p:spTree>
    <p:extLst>
      <p:ext uri="{BB962C8B-B14F-4D97-AF65-F5344CB8AC3E}">
        <p14:creationId xmlns:p14="http://schemas.microsoft.com/office/powerpoint/2010/main" val="135916787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BD06CB3-3B6D-4354-B0DD-6F348DAA2648}"/>
              </a:ext>
            </a:extLst>
          </p:cNvPr>
          <p:cNvSpPr>
            <a:spLocks noGrp="1"/>
          </p:cNvSpPr>
          <p:nvPr>
            <p:ph type="title"/>
          </p:nvPr>
        </p:nvSpPr>
        <p:spPr/>
        <p:txBody>
          <a:bodyPr/>
          <a:lstStyle/>
          <a:p>
            <a:pPr eaLnBrk="1" hangingPunct="1"/>
            <a:r>
              <a:rPr lang="en-GB" altLang="en-US" sz="3200" b="1"/>
              <a:t>Now take away their work to mark – in a third of the time it used to take you!</a:t>
            </a:r>
          </a:p>
        </p:txBody>
      </p:sp>
      <p:sp>
        <p:nvSpPr>
          <p:cNvPr id="19459" name="Content Placeholder 2">
            <a:extLst>
              <a:ext uri="{FF2B5EF4-FFF2-40B4-BE49-F238E27FC236}">
                <a16:creationId xmlns:a16="http://schemas.microsoft.com/office/drawing/2014/main" id="{621C2D37-502F-4C1C-B987-BAD7C0A94D34}"/>
              </a:ext>
            </a:extLst>
          </p:cNvPr>
          <p:cNvSpPr>
            <a:spLocks noGrp="1"/>
          </p:cNvSpPr>
          <p:nvPr>
            <p:ph idx="1"/>
          </p:nvPr>
        </p:nvSpPr>
        <p:spPr/>
        <p:txBody>
          <a:bodyPr/>
          <a:lstStyle/>
          <a:p>
            <a:pPr eaLnBrk="1" hangingPunct="1">
              <a:lnSpc>
                <a:spcPct val="100000"/>
              </a:lnSpc>
            </a:pPr>
            <a:r>
              <a:rPr lang="en-GB" altLang="en-US" sz="2600"/>
              <a:t>You waste far less writing the </a:t>
            </a:r>
            <a:r>
              <a:rPr lang="en-GB" altLang="en-US" sz="2600">
                <a:solidFill>
                  <a:srgbClr val="FF0000"/>
                </a:solidFill>
              </a:rPr>
              <a:t>same old things </a:t>
            </a:r>
            <a:r>
              <a:rPr lang="en-GB" altLang="en-US" sz="2600"/>
              <a:t>on one piece of work after another, regarding frequently occurring mistakes;</a:t>
            </a:r>
          </a:p>
          <a:p>
            <a:pPr eaLnBrk="1" hangingPunct="1">
              <a:lnSpc>
                <a:spcPct val="100000"/>
              </a:lnSpc>
            </a:pPr>
            <a:r>
              <a:rPr lang="en-GB" altLang="en-US" sz="2600"/>
              <a:t>Instead, you need just to write ‘</a:t>
            </a:r>
            <a:r>
              <a:rPr lang="en-GB" altLang="en-US" sz="2600">
                <a:solidFill>
                  <a:srgbClr val="008000"/>
                </a:solidFill>
              </a:rPr>
              <a:t>please see point 4, blue sheet</a:t>
            </a:r>
            <a:r>
              <a:rPr lang="en-GB" altLang="en-US" sz="2600"/>
              <a:t>’ (which takes seconds).</a:t>
            </a:r>
          </a:p>
          <a:p>
            <a:pPr eaLnBrk="1" hangingPunct="1">
              <a:lnSpc>
                <a:spcPct val="100000"/>
              </a:lnSpc>
            </a:pPr>
            <a:r>
              <a:rPr lang="en-GB" altLang="en-US" sz="2600"/>
              <a:t>You can now make your comments relate more to each individual piece of work;</a:t>
            </a:r>
          </a:p>
          <a:p>
            <a:pPr eaLnBrk="1" hangingPunct="1">
              <a:lnSpc>
                <a:spcPct val="100000"/>
              </a:lnSpc>
            </a:pPr>
            <a:r>
              <a:rPr lang="en-GB" altLang="en-US" sz="2600"/>
              <a:t>This means when students get their marked work back with feedback, they are more likely to use it, as it’s personal to them.</a:t>
            </a:r>
          </a:p>
          <a:p>
            <a:pPr eaLnBrk="1" hangingPunct="1">
              <a:lnSpc>
                <a:spcPct val="100000"/>
              </a:lnSpc>
            </a:pPr>
            <a:endParaRPr lang="en-GB" altLang="en-US" sz="2600"/>
          </a:p>
        </p:txBody>
      </p:sp>
    </p:spTree>
    <p:extLst>
      <p:ext uri="{BB962C8B-B14F-4D97-AF65-F5344CB8AC3E}">
        <p14:creationId xmlns:p14="http://schemas.microsoft.com/office/powerpoint/2010/main" val="200766317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materials on feedback and assessment produced in 2017-18 by </a:t>
            </a:r>
            <a:r>
              <a:rPr lang="en-GB" sz="3200" b="1" dirty="0">
                <a:solidFill>
                  <a:srgbClr val="002060"/>
                </a:solidFill>
              </a:rPr>
              <a:t>Kay Sambell, Sally Brown and Phil Race</a:t>
            </a:r>
            <a:r>
              <a:rPr lang="en-GB" sz="3200" b="1" dirty="0"/>
              <a:t> for Edinburgh Napier University.</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sz="2800" dirty="0">
                <a:hlinkClick r:id="rId2"/>
              </a:rPr>
              <a:t>http://staff.napier.ac.uk/services/dlte/ENhance/Pages/ENhanceQuickGuides.aspx</a:t>
            </a:r>
            <a:r>
              <a:rPr lang="en-GB" sz="2800" dirty="0"/>
              <a:t> </a:t>
            </a:r>
          </a:p>
          <a:p>
            <a:pPr marL="0" indent="0">
              <a:buNone/>
            </a:pPr>
            <a:endParaRPr lang="en-GB" sz="2800" dirty="0"/>
          </a:p>
        </p:txBody>
      </p:sp>
    </p:spTree>
    <p:extLst>
      <p:ext uri="{BB962C8B-B14F-4D97-AF65-F5344CB8AC3E}">
        <p14:creationId xmlns:p14="http://schemas.microsoft.com/office/powerpoint/2010/main" val="100966630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0A7113-DE11-4579-8B6B-CFD5022F5705}"/>
              </a:ext>
            </a:extLst>
          </p:cNvPr>
          <p:cNvSpPr>
            <a:spLocks noGrp="1"/>
          </p:cNvSpPr>
          <p:nvPr>
            <p:ph idx="1"/>
          </p:nvPr>
        </p:nvSpPr>
        <p:spPr>
          <a:xfrm>
            <a:off x="358777" y="116541"/>
            <a:ext cx="8605838" cy="5750862"/>
          </a:xfrm>
        </p:spPr>
        <p:txBody>
          <a:bodyPr/>
          <a:lstStyle/>
          <a:p>
            <a:pPr marL="0" indent="0">
              <a:buNone/>
            </a:pPr>
            <a:r>
              <a:rPr lang="en-GB" sz="2800" dirty="0"/>
              <a:t>Napier University Quick Guides</a:t>
            </a:r>
          </a:p>
          <a:p>
            <a:pPr marL="0" indent="0">
              <a:buNone/>
            </a:pPr>
            <a:r>
              <a:rPr lang="en-GB" sz="2000" b="0" dirty="0">
                <a:hlinkClick r:id="rId2"/>
              </a:rPr>
              <a:t>1 Commenting Constructively Quick Guide.pdf</a:t>
            </a:r>
            <a:endParaRPr lang="en-GB" sz="2000" b="0" dirty="0"/>
          </a:p>
          <a:p>
            <a:pPr marL="0" indent="0">
              <a:buNone/>
            </a:pPr>
            <a:r>
              <a:rPr lang="en-GB" sz="2000" b="0" dirty="0">
                <a:hlinkClick r:id="rId3"/>
              </a:rPr>
              <a:t>2 Getting Students to Engage Quick Guide.pdf</a:t>
            </a:r>
            <a:endParaRPr lang="en-GB" sz="2000" b="0" dirty="0"/>
          </a:p>
          <a:p>
            <a:pPr marL="0" indent="0">
              <a:buNone/>
            </a:pPr>
            <a:r>
              <a:rPr lang="en-GB" sz="2000" b="0" dirty="0">
                <a:hlinkClick r:id="rId4"/>
              </a:rPr>
              <a:t>3 Giving Formative Feedback Prior to Submission Quick Guide.pdf</a:t>
            </a:r>
            <a:endParaRPr lang="en-GB" sz="2000" b="0" dirty="0"/>
          </a:p>
          <a:p>
            <a:pPr marL="0" indent="0">
              <a:buNone/>
            </a:pPr>
            <a:r>
              <a:rPr lang="en-GB" sz="2000" b="0" dirty="0">
                <a:hlinkClick r:id="rId5"/>
              </a:rPr>
              <a:t>4 Streamlining Feedback on Summative Tasks Quick Guide.pdf</a:t>
            </a:r>
            <a:endParaRPr lang="en-GB" sz="2000" b="0" dirty="0"/>
          </a:p>
          <a:p>
            <a:pPr marL="0" indent="0">
              <a:buNone/>
            </a:pPr>
            <a:r>
              <a:rPr lang="en-GB" sz="2000" b="0" dirty="0">
                <a:hlinkClick r:id="rId6"/>
              </a:rPr>
              <a:t>5 Alternatives to Traditional Exams Quick Guide.pdf</a:t>
            </a:r>
            <a:endParaRPr lang="en-GB" sz="2000" b="0" dirty="0"/>
          </a:p>
          <a:p>
            <a:pPr marL="0" indent="0">
              <a:buNone/>
            </a:pPr>
            <a:r>
              <a:rPr lang="en-GB" sz="2000" b="0" dirty="0">
                <a:hlinkClick r:id="rId7"/>
              </a:rPr>
              <a:t>6 Alternatives to Essays Quick Guide.pdf</a:t>
            </a:r>
            <a:endParaRPr lang="en-GB" sz="2000" b="0" dirty="0"/>
          </a:p>
          <a:p>
            <a:pPr marL="0" indent="0">
              <a:buNone/>
            </a:pPr>
            <a:r>
              <a:rPr lang="en-GB" sz="2000" b="0" dirty="0">
                <a:hlinkClick r:id="rId8"/>
              </a:rPr>
              <a:t>7 Getting Students to Self-assess Quick Guide.pdf</a:t>
            </a:r>
            <a:endParaRPr lang="en-GB" sz="2000" b="0" dirty="0"/>
          </a:p>
          <a:p>
            <a:pPr marL="0" indent="0">
              <a:buNone/>
            </a:pPr>
            <a:r>
              <a:rPr lang="en-GB" sz="2000" b="0" dirty="0">
                <a:hlinkClick r:id="rId9"/>
              </a:rPr>
              <a:t>8 Assessment Literacy.pdf​  </a:t>
            </a:r>
            <a:br>
              <a:rPr lang="en-GB" sz="2000" b="0" dirty="0">
                <a:hlinkClick r:id="rId9"/>
              </a:rPr>
            </a:br>
            <a:endParaRPr lang="en-GB" sz="2000" b="0" dirty="0"/>
          </a:p>
          <a:p>
            <a:pPr marL="0" indent="0">
              <a:buNone/>
            </a:pPr>
            <a:r>
              <a:rPr lang="en-GB" sz="2000" b="0" dirty="0">
                <a:hlinkClick r:id="rId10"/>
              </a:rPr>
              <a:t>9 Exemplars Quick Guide.pdf</a:t>
            </a:r>
            <a:endParaRPr lang="en-GB" sz="2000" b="0" dirty="0"/>
          </a:p>
          <a:p>
            <a:pPr marL="0" indent="0">
              <a:buNone/>
            </a:pPr>
            <a:r>
              <a:rPr lang="en-GB" sz="2000" b="0" dirty="0">
                <a:hlinkClick r:id="rId11"/>
              </a:rPr>
              <a:t>10 Supporting International Students in their Assessment Quick Guide.pdf</a:t>
            </a:r>
            <a:endParaRPr lang="en-GB" sz="2000" b="0" dirty="0"/>
          </a:p>
          <a:p>
            <a:pPr marL="0" indent="0">
              <a:buNone/>
            </a:pPr>
            <a:r>
              <a:rPr lang="en-GB" sz="2000" b="0" dirty="0">
                <a:hlinkClick r:id="rId12"/>
              </a:rPr>
              <a:t>11 Using a Simple Feedback Stamp to Provide Incremental Feedback on Work-in-progress in the Art Design Context.pdf</a:t>
            </a:r>
            <a:br>
              <a:rPr lang="en-GB" sz="2000" b="0" dirty="0"/>
            </a:br>
            <a:endParaRPr lang="en-GB" sz="2000" b="0" dirty="0"/>
          </a:p>
          <a:p>
            <a:pPr marL="0" indent="0">
              <a:buNone/>
            </a:pPr>
            <a:r>
              <a:rPr lang="en-GB" sz="2000" b="0" dirty="0">
                <a:hlinkClick r:id="rId13"/>
              </a:rPr>
              <a:t>12 Helping Students to Benefit From Feedback on Exams.pdf</a:t>
            </a:r>
            <a:endParaRPr lang="en-GB" sz="2000" b="0" dirty="0"/>
          </a:p>
          <a:p>
            <a:pPr marL="0" indent="0">
              <a:buNone/>
            </a:pPr>
            <a:r>
              <a:rPr lang="en-GB" sz="2000" b="0" dirty="0">
                <a:hlinkClick r:id="rId14"/>
              </a:rPr>
              <a:t>13 Meeting the challenges of Programme Focused Assessment.pdf</a:t>
            </a:r>
            <a:endParaRPr lang="en-GB" sz="2000" b="0" dirty="0"/>
          </a:p>
          <a:p>
            <a:pPr marL="0" indent="0">
              <a:buNone/>
            </a:pPr>
            <a:r>
              <a:rPr lang="en-GB" sz="2000" b="0" dirty="0">
                <a:hlinkClick r:id="rId15"/>
              </a:rPr>
              <a:t>14 Combatting Contract Cheating.pdf​</a:t>
            </a:r>
            <a:endParaRPr lang="en-GB" sz="2000" b="0" dirty="0"/>
          </a:p>
          <a:p>
            <a:pPr marL="0" indent="0">
              <a:buNone/>
            </a:pPr>
            <a:endParaRPr lang="en-GB" sz="2000" dirty="0"/>
          </a:p>
        </p:txBody>
      </p:sp>
    </p:spTree>
    <p:extLst>
      <p:ext uri="{BB962C8B-B14F-4D97-AF65-F5344CB8AC3E}">
        <p14:creationId xmlns:p14="http://schemas.microsoft.com/office/powerpoint/2010/main" val="11186893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b="1" dirty="0">
                <a:solidFill>
                  <a:srgbClr val="00B0F0"/>
                </a:solidFill>
                <a:latin typeface="Calibri" panose="020F0502020204030204" pitchFamily="34" charset="0"/>
                <a:cs typeface="Calibri" panose="020F0502020204030204" pitchFamily="34" charset="0"/>
              </a:rPr>
              <a:t>The present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600" dirty="0">
                <a:solidFill>
                  <a:srgbClr val="000000"/>
                </a:solidFill>
              </a:rPr>
              <a:t>Assessment and feedback</a:t>
            </a:r>
          </a:p>
          <a:p>
            <a:pPr>
              <a:buFont typeface="+mj-lt"/>
              <a:buAutoNum type="arabicPeriod" startAt="8"/>
            </a:pPr>
            <a:r>
              <a:rPr lang="en-GB" sz="2600" dirty="0">
                <a:solidFill>
                  <a:srgbClr val="002060"/>
                </a:solidFill>
              </a:rPr>
              <a:t>The criteria used in marking have been clear in advance </a:t>
            </a:r>
          </a:p>
          <a:p>
            <a:pPr>
              <a:buFont typeface="+mj-lt"/>
              <a:buAutoNum type="arabicPeriod" startAt="8"/>
            </a:pPr>
            <a:r>
              <a:rPr lang="en-GB" sz="2600" dirty="0">
                <a:solidFill>
                  <a:srgbClr val="002060"/>
                </a:solidFill>
              </a:rPr>
              <a:t>Marking and assessment have been </a:t>
            </a:r>
            <a:r>
              <a:rPr lang="en-GB" sz="2600" dirty="0">
                <a:solidFill>
                  <a:srgbClr val="7030A0"/>
                </a:solidFill>
              </a:rPr>
              <a:t>fair</a:t>
            </a:r>
          </a:p>
          <a:p>
            <a:pPr>
              <a:buFont typeface="+mj-lt"/>
              <a:buAutoNum type="arabicPeriod" startAt="8"/>
            </a:pPr>
            <a:r>
              <a:rPr lang="en-GB" sz="2600" dirty="0">
                <a:solidFill>
                  <a:srgbClr val="002060"/>
                </a:solidFill>
              </a:rPr>
              <a:t>Feedback on my work has been </a:t>
            </a:r>
            <a:r>
              <a:rPr lang="en-GB" sz="2600" dirty="0">
                <a:solidFill>
                  <a:srgbClr val="7030A0"/>
                </a:solidFill>
              </a:rPr>
              <a:t>timely</a:t>
            </a:r>
          </a:p>
          <a:p>
            <a:pPr>
              <a:buFont typeface="+mj-lt"/>
              <a:buAutoNum type="arabicPeriod" startAt="8"/>
            </a:pPr>
            <a:r>
              <a:rPr lang="en-GB" sz="2600" dirty="0">
                <a:solidFill>
                  <a:srgbClr val="002060"/>
                </a:solidFill>
              </a:rPr>
              <a:t>I have received </a:t>
            </a:r>
            <a:r>
              <a:rPr lang="en-GB" sz="2600" dirty="0">
                <a:solidFill>
                  <a:srgbClr val="7030A0"/>
                </a:solidFill>
              </a:rPr>
              <a:t>helpful comments </a:t>
            </a:r>
            <a:r>
              <a:rPr lang="en-GB" sz="2600" dirty="0">
                <a:solidFill>
                  <a:srgbClr val="002060"/>
                </a:solidFill>
              </a:rPr>
              <a:t>on my work</a:t>
            </a:r>
          </a:p>
          <a:p>
            <a:pPr>
              <a:buNone/>
            </a:pPr>
            <a:r>
              <a:rPr lang="en-GB" sz="2600" dirty="0">
                <a:solidFill>
                  <a:srgbClr val="000000"/>
                </a:solidFill>
              </a:rPr>
              <a:t>Student voice</a:t>
            </a:r>
          </a:p>
          <a:p>
            <a:pPr lvl="0">
              <a:buFont typeface="+mj-lt"/>
              <a:buAutoNum type="arabicPeriod" startAt="23"/>
            </a:pPr>
            <a:r>
              <a:rPr lang="en-GB" sz="2600" dirty="0">
                <a:solidFill>
                  <a:srgbClr val="002060"/>
                </a:solidFill>
              </a:rPr>
              <a:t>I have had the right opportunities to provide feedback on my course</a:t>
            </a:r>
          </a:p>
          <a:p>
            <a:pPr lvl="0">
              <a:buFont typeface="+mj-lt"/>
              <a:buAutoNum type="arabicPeriod" startAt="23"/>
            </a:pPr>
            <a:r>
              <a:rPr lang="en-GB" sz="2600" dirty="0">
                <a:solidFill>
                  <a:srgbClr val="002060"/>
                </a:solidFill>
              </a:rPr>
              <a:t>Staff value students’ views and opinions about the course</a:t>
            </a:r>
          </a:p>
          <a:p>
            <a:pPr lvl="0">
              <a:buFont typeface="+mj-lt"/>
              <a:buAutoNum type="arabicPeriod" startAt="23"/>
            </a:pPr>
            <a:r>
              <a:rPr lang="en-US" sz="2600" dirty="0">
                <a:solidFill>
                  <a:srgbClr val="002060"/>
                </a:solidFill>
              </a:rPr>
              <a:t>It is clear how students’ feedback on the course has been acted on</a:t>
            </a:r>
            <a:endParaRPr lang="en-GB" sz="2600" dirty="0">
              <a:solidFill>
                <a:srgbClr val="002060"/>
              </a:solidFill>
            </a:endParaRPr>
          </a:p>
          <a:p>
            <a:endParaRPr lang="en-GB" sz="2600" dirty="0">
              <a:solidFill>
                <a:srgbClr val="002060"/>
              </a:solidFill>
            </a:endParaRPr>
          </a:p>
          <a:p>
            <a:endParaRPr lang="en-GB" sz="2600" dirty="0">
              <a:solidFill>
                <a:srgbClr val="002060"/>
              </a:solidFill>
            </a:endParaRPr>
          </a:p>
        </p:txBody>
      </p:sp>
    </p:spTree>
    <p:extLst>
      <p:ext uri="{BB962C8B-B14F-4D97-AF65-F5344CB8AC3E}">
        <p14:creationId xmlns:p14="http://schemas.microsoft.com/office/powerpoint/2010/main" val="90608118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0070C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2607441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extLst>
              <a:ext uri="{28A0092B-C50C-407E-A947-70E740481C1C}">
                <a14:useLocalDpi xmlns:a14="http://schemas.microsoft.com/office/drawing/2010/main"/>
              </a:ext>
            </a:extLst>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274796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retiring in June!</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t>
            </a:r>
            <a:r>
              <a:rPr lang="en-GB" sz="2400" dirty="0">
                <a:solidFill>
                  <a:srgbClr val="CC3399"/>
                </a:solidFill>
              </a:rPr>
              <a:t>a great deal of time to mark</a:t>
            </a:r>
            <a:r>
              <a:rPr lang="en-GB" sz="2400" dirty="0"/>
              <a:t>, let alone the time it takes for students to prepare, draft and compose them.</a:t>
            </a:r>
          </a:p>
          <a:p>
            <a:pPr lvl="0">
              <a:buFont typeface="+mj-lt"/>
              <a:buAutoNum type="arabicPeriod"/>
            </a:pPr>
            <a:r>
              <a:rPr lang="en-GB" sz="2400" dirty="0"/>
              <a:t>When most assessment is in the form of essays, students’ </a:t>
            </a:r>
            <a:r>
              <a:rPr lang="en-GB" sz="2400" dirty="0">
                <a:solidFill>
                  <a:srgbClr val="CC3399"/>
                </a:solidFill>
              </a:rPr>
              <a:t>skills at essay-writing are repeatedly tested</a:t>
            </a:r>
            <a:r>
              <a:rPr lang="en-GB" sz="2400" dirty="0"/>
              <a:t>, as the expense sometimes of their understanding of the subject.</a:t>
            </a:r>
          </a:p>
          <a:p>
            <a:pPr lvl="0">
              <a:buFont typeface="+mj-lt"/>
              <a:buAutoNum type="arabicPeriod"/>
            </a:pPr>
            <a:r>
              <a:rPr lang="en-GB" sz="2400" dirty="0"/>
              <a:t>Lots of research shows that </a:t>
            </a:r>
            <a:r>
              <a:rPr lang="en-GB" sz="2400" dirty="0">
                <a:solidFill>
                  <a:srgbClr val="CC3399"/>
                </a:solidFill>
              </a:rPr>
              <a:t>we’re not at all good at marking essays fairly</a:t>
            </a:r>
            <a:r>
              <a:rPr lang="en-GB" sz="2400" dirty="0"/>
              <a:t>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a:t>
            </a:r>
            <a:r>
              <a:rPr lang="en-GB" sz="2400" dirty="0">
                <a:solidFill>
                  <a:srgbClr val="CC3399"/>
                </a:solidFill>
              </a:rPr>
              <a:t>‘whodunit?’!</a:t>
            </a:r>
          </a:p>
          <a:p>
            <a:pPr>
              <a:buFont typeface="+mj-lt"/>
              <a:buAutoNum type="arabicPeriod"/>
            </a:pPr>
            <a:endParaRPr lang="en-GB" sz="2400" dirty="0"/>
          </a:p>
        </p:txBody>
      </p:sp>
    </p:spTree>
    <p:extLst>
      <p:ext uri="{BB962C8B-B14F-4D97-AF65-F5344CB8AC3E}">
        <p14:creationId xmlns:p14="http://schemas.microsoft.com/office/powerpoint/2010/main" val="427893969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72B8C41F-C272-4208-B017-699497545F15}"/>
              </a:ext>
            </a:extLst>
          </p:cNvPr>
          <p:cNvSpPr>
            <a:spLocks noGrp="1" noChangeArrowheads="1"/>
          </p:cNvSpPr>
          <p:nvPr>
            <p:ph type="title"/>
          </p:nvPr>
        </p:nvSpPr>
        <p:spPr>
          <a:xfrm>
            <a:off x="692150" y="0"/>
            <a:ext cx="7759700" cy="1092200"/>
          </a:xfrm>
          <a:solidFill>
            <a:schemeClr val="bg1"/>
          </a:solidFill>
          <a:ln cap="flat"/>
          <a:effectLst/>
        </p:spPr>
        <p:txBody>
          <a:bodyPr/>
          <a:lstStyle/>
          <a:p>
            <a:r>
              <a:rPr lang="en-GB" altLang="en-US" sz="3200" b="1" dirty="0">
                <a:solidFill>
                  <a:srgbClr val="00B0F0"/>
                </a:solidFill>
                <a:latin typeface="Calibri" panose="020F0502020204030204" pitchFamily="34" charset="0"/>
                <a:cs typeface="Calibri" panose="020F0502020204030204" pitchFamily="34" charset="0"/>
              </a:rPr>
              <a:t>Marking</a:t>
            </a:r>
            <a:r>
              <a:rPr lang="en-GB" altLang="en-US" dirty="0">
                <a:solidFill>
                  <a:srgbClr val="99FF66"/>
                </a:solidFill>
                <a:effectLst>
                  <a:outerShdw blurRad="38100" dist="38100" dir="2700000" algn="tl">
                    <a:srgbClr val="000000"/>
                  </a:outerShdw>
                </a:effectLst>
                <a:latin typeface="Tahoma" panose="020B0604030504040204" pitchFamily="34" charset="0"/>
              </a:rPr>
              <a:t> </a:t>
            </a:r>
            <a:r>
              <a:rPr lang="en-GB" altLang="en-US" sz="3200" b="1" dirty="0">
                <a:solidFill>
                  <a:srgbClr val="00B0F0"/>
                </a:solidFill>
                <a:latin typeface="Calibri" panose="020F0502020204030204" pitchFamily="34" charset="0"/>
                <a:cs typeface="Calibri" panose="020F0502020204030204" pitchFamily="34" charset="0"/>
              </a:rPr>
              <a:t>exercise</a:t>
            </a:r>
            <a:r>
              <a:rPr lang="en-GB" altLang="en-US" dirty="0">
                <a:solidFill>
                  <a:srgbClr val="99FF66"/>
                </a:solidFill>
                <a:effectLst>
                  <a:outerShdw blurRad="38100" dist="38100" dir="2700000" algn="tl">
                    <a:srgbClr val="000000"/>
                  </a:outerShdw>
                </a:effectLst>
                <a:latin typeface="Tahoma" panose="020B0604030504040204" pitchFamily="34" charset="0"/>
              </a:rPr>
              <a:t>...</a:t>
            </a:r>
          </a:p>
        </p:txBody>
      </p:sp>
      <p:sp>
        <p:nvSpPr>
          <p:cNvPr id="58371" name="Rectangle 3">
            <a:extLst>
              <a:ext uri="{FF2B5EF4-FFF2-40B4-BE49-F238E27FC236}">
                <a16:creationId xmlns:a16="http://schemas.microsoft.com/office/drawing/2014/main" id="{D528E5C9-B41C-4F9A-80FB-CB1EA9C1DFD6}"/>
              </a:ext>
            </a:extLst>
          </p:cNvPr>
          <p:cNvSpPr>
            <a:spLocks noGrp="1" noChangeArrowheads="1"/>
          </p:cNvSpPr>
          <p:nvPr>
            <p:ph type="body" idx="1"/>
          </p:nvPr>
        </p:nvSpPr>
        <p:spPr>
          <a:xfrm>
            <a:off x="0" y="1143000"/>
            <a:ext cx="9144000" cy="4953000"/>
          </a:xfrm>
          <a:noFill/>
          <a:ln>
            <a:noFill/>
          </a:ln>
          <a:extLst>
            <a:ext uri="{909E8E84-426E-40DD-AFC4-6F175D3DCCD1}">
              <a14:hiddenFill xmlns:a14="http://schemas.microsoft.com/office/drawing/2010/main">
                <a:gradFill rotWithShape="0">
                  <a:gsLst>
                    <a:gs pos="0">
                      <a:schemeClr val="hlink"/>
                    </a:gs>
                    <a:gs pos="50000">
                      <a:schemeClr val="accent2"/>
                    </a:gs>
                    <a:gs pos="100000">
                      <a:schemeClr val="hlink"/>
                    </a:gs>
                  </a:gsLst>
                  <a:lin ang="18900000" scaled="1"/>
                </a:gra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txBody>
          <a:bodyPr/>
          <a:lstStyle/>
          <a:p>
            <a:pPr>
              <a:lnSpc>
                <a:spcPct val="80000"/>
              </a:lnSpc>
            </a:pPr>
            <a:r>
              <a:rPr lang="en-GB" altLang="en-US" sz="3000" dirty="0">
                <a:latin typeface="Calibri" panose="020F0502020204030204" pitchFamily="34" charset="0"/>
                <a:cs typeface="Calibri" panose="020F0502020204030204" pitchFamily="34" charset="0"/>
              </a:rPr>
              <a:t>You are given two essays, on the same topic: </a:t>
            </a:r>
          </a:p>
          <a:p>
            <a:pPr>
              <a:lnSpc>
                <a:spcPct val="80000"/>
              </a:lnSpc>
              <a:buFont typeface="Monotype Sorts" pitchFamily="2" charset="2"/>
              <a:buNone/>
            </a:pPr>
            <a:r>
              <a:rPr lang="en-GB" altLang="en-US" sz="3000" dirty="0">
                <a:solidFill>
                  <a:srgbClr val="6633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GB" altLang="en-US" sz="3000" dirty="0">
                <a:solidFill>
                  <a:srgbClr val="C00000"/>
                </a:solidFill>
                <a:latin typeface="Calibri" panose="020F0502020204030204" pitchFamily="34" charset="0"/>
                <a:cs typeface="Calibri" panose="020F0502020204030204" pitchFamily="34" charset="0"/>
              </a:rPr>
              <a:t>‘Technology made large populations possible; large populations make technology indispensable’ .</a:t>
            </a:r>
          </a:p>
          <a:p>
            <a:pPr>
              <a:lnSpc>
                <a:spcPct val="80000"/>
              </a:lnSpc>
            </a:pPr>
            <a:r>
              <a:rPr lang="en-GB" altLang="en-US" sz="3000" dirty="0">
                <a:solidFill>
                  <a:srgbClr val="008000"/>
                </a:solidFill>
                <a:latin typeface="Calibri" panose="020F0502020204030204" pitchFamily="34" charset="0"/>
                <a:cs typeface="Calibri" panose="020F0502020204030204" pitchFamily="34" charset="0"/>
              </a:rPr>
              <a:t>I’m shortly going to ask each of you to mark them out of 20.</a:t>
            </a:r>
          </a:p>
          <a:p>
            <a:pPr>
              <a:lnSpc>
                <a:spcPct val="80000"/>
              </a:lnSpc>
            </a:pPr>
            <a:r>
              <a:rPr lang="en-GB" altLang="en-US" sz="3000" dirty="0">
                <a:latin typeface="Calibri" panose="020F0502020204030204" pitchFamily="34" charset="0"/>
                <a:cs typeface="Calibri" panose="020F0502020204030204" pitchFamily="34" charset="0"/>
              </a:rPr>
              <a:t>You can ask questions (but I may hedge!).</a:t>
            </a:r>
          </a:p>
          <a:p>
            <a:pPr>
              <a:lnSpc>
                <a:spcPct val="80000"/>
              </a:lnSpc>
            </a:pPr>
            <a:r>
              <a:rPr lang="en-GB" altLang="en-US" sz="3000" dirty="0">
                <a:latin typeface="Calibri" panose="020F0502020204030204" pitchFamily="34" charset="0"/>
                <a:cs typeface="Calibri" panose="020F0502020204030204" pitchFamily="34" charset="0"/>
              </a:rPr>
              <a:t>Please do not confer.</a:t>
            </a:r>
          </a:p>
          <a:p>
            <a:pPr>
              <a:lnSpc>
                <a:spcPct val="80000"/>
              </a:lnSpc>
            </a:pPr>
            <a:r>
              <a:rPr lang="en-GB" altLang="en-US" sz="3000" dirty="0">
                <a:solidFill>
                  <a:srgbClr val="660066"/>
                </a:solidFill>
                <a:latin typeface="Calibri" panose="020F0502020204030204" pitchFamily="34" charset="0"/>
                <a:cs typeface="Calibri" panose="020F0502020204030204" pitchFamily="34" charset="0"/>
              </a:rPr>
              <a:t>Please write your marks on the sticky side of small post-its, and place them on the flipchart, being really careful to put them in the correct column.</a:t>
            </a:r>
          </a:p>
        </p:txBody>
      </p:sp>
    </p:spTree>
    <p:extLst>
      <p:ext uri="{BB962C8B-B14F-4D97-AF65-F5344CB8AC3E}">
        <p14:creationId xmlns:p14="http://schemas.microsoft.com/office/powerpoint/2010/main" val="8359793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83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8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4459"/>
            <a:ext cx="9147689" cy="6093541"/>
          </a:xfrm>
          <a:prstGeom prst="rect">
            <a:avLst/>
          </a:prstGeom>
        </p:spPr>
      </p:pic>
      <p:sp>
        <p:nvSpPr>
          <p:cNvPr id="5" name="Rectangle 4"/>
          <p:cNvSpPr/>
          <p:nvPr/>
        </p:nvSpPr>
        <p:spPr>
          <a:xfrm>
            <a:off x="1066800" y="152400"/>
            <a:ext cx="7877422" cy="467629"/>
          </a:xfrm>
          <a:prstGeom prst="rect">
            <a:avLst/>
          </a:prstGeom>
          <a:solidFill>
            <a:schemeClr val="tx1"/>
          </a:solidFill>
        </p:spPr>
        <p:txBody>
          <a:bodyPr wrap="square">
            <a:spAutoFit/>
          </a:bodyPr>
          <a:lstStyle/>
          <a:p>
            <a:pPr marL="0" marR="0" lvl="0" indent="0" algn="l" defTabSz="914400" rtl="0" eaLnBrk="1" fontAlgn="auto" latinLnBrk="0" hangingPunct="1">
              <a:lnSpc>
                <a:spcPct val="107000"/>
              </a:lnSpc>
              <a:spcBef>
                <a:spcPts val="0"/>
              </a:spcBef>
              <a:spcAft>
                <a:spcPts val="940"/>
              </a:spcAft>
              <a:buClrTx/>
              <a:buSzTx/>
              <a:buFontTx/>
              <a:buNone/>
              <a:tabLst/>
              <a:defRPr/>
            </a:pPr>
            <a:r>
              <a:rPr kumimoji="0" lang="en-US" sz="2400" b="1" i="0" u="none" strike="noStrike" kern="1800" cap="none" spc="0" normalizeH="0" baseline="0" noProof="0" dirty="0">
                <a:ln>
                  <a:noFill/>
                </a:ln>
                <a:solidFill>
                  <a:srgbClr val="FFFF00"/>
                </a:solidFill>
                <a:effectLst/>
                <a:uLnTx/>
                <a:uFillTx/>
                <a:latin typeface="Helvetica" panose="020B0604020202020204" pitchFamily="34" charset="0"/>
                <a:ea typeface="Times New Roman" panose="02020603050405020304" pitchFamily="18" charset="0"/>
                <a:cs typeface="Times New Roman" panose="02020603050405020304" pitchFamily="18" charset="0"/>
              </a:rPr>
              <a:t>Last September:	The essay is failing us. Discuss</a:t>
            </a:r>
            <a:endParaRPr kumimoji="0" lang="en-US" sz="11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634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r>
              <a:rPr lang="en-GB" sz="3600" kern="1200" dirty="0">
                <a:solidFill>
                  <a:srgbClr val="0070C0"/>
                </a:solidFill>
                <a:latin typeface="Calibri" panose="020F0502020204030204" pitchFamily="34" charset="0"/>
                <a:cs typeface="Calibri" panose="020F0502020204030204" pitchFamily="34" charset="0"/>
              </a:rPr>
              <a:t>We can’t carry on trying to use traditional assessment and feedback processes</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sz="2800" dirty="0"/>
              <a:t>We can’t continue trying to give students lots of feedback in traditional ways, as there are more students, and research shows that merely ‘telling’ them what to do with their work does not work.</a:t>
            </a:r>
          </a:p>
          <a:p>
            <a:r>
              <a:rPr lang="en-GB" sz="2800" dirty="0"/>
              <a:t>There is now a great deal of work on ‘contract cheating’, for example Newton, P. (2018) </a:t>
            </a:r>
            <a:r>
              <a:rPr lang="en-GB" sz="2800" dirty="0">
                <a:hlinkClick r:id="rId3"/>
              </a:rPr>
              <a:t>https://www.frontiersin.org/articles/10.3389/feduc.2018.00067/full</a:t>
            </a:r>
            <a:r>
              <a:rPr lang="en-GB" sz="2800" dirty="0"/>
              <a:t> </a:t>
            </a:r>
          </a:p>
          <a:p>
            <a:r>
              <a:rPr lang="en-GB" sz="2800" dirty="0"/>
              <a:t>And traditional written feedback doesn’t work: “Approaches that emphasise feedback as telling are insufficient because students are often not equipped to decode or act on statements satisfactorily, so key messages remain invisible” (Sadler 2010).</a:t>
            </a:r>
          </a:p>
          <a:p>
            <a:endParaRPr lang="en-GB" sz="2800" dirty="0"/>
          </a:p>
        </p:txBody>
      </p:sp>
    </p:spTree>
    <p:extLst>
      <p:ext uri="{BB962C8B-B14F-4D97-AF65-F5344CB8AC3E}">
        <p14:creationId xmlns:p14="http://schemas.microsoft.com/office/powerpoint/2010/main" val="91464227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Developing students’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The danger with traditional methods of assessment and feedback is that assessment tends to be done on student’s work by staff, and feedback tends to be one-directional from staff to students.</a:t>
            </a:r>
          </a:p>
          <a:p>
            <a:r>
              <a:rPr lang="en-GB" dirty="0"/>
              <a:t>Carless and Boud (2018) stress that we want students to gain skills in making ‘evaluative judgements’ themselves on their work, rather than staff doing this.</a:t>
            </a:r>
          </a:p>
          <a:p>
            <a:pPr marL="0" indent="0">
              <a:buNone/>
            </a:pPr>
            <a:r>
              <a:rPr lang="en-GB" sz="2000" dirty="0"/>
              <a:t>David Carless &amp; David Boud (2018): The development of student feedback literacy: enabling uptake of feedback, Assessment &amp; Evaluation in Higher Education, </a:t>
            </a:r>
            <a:r>
              <a:rPr lang="en-GB" sz="2000" dirty="0">
                <a:hlinkClick r:id="rId2"/>
              </a:rPr>
              <a:t>https://doi.org/10.1080/02602938.2018.1463354</a:t>
            </a:r>
            <a:r>
              <a:rPr lang="en-GB" sz="2000" dirty="0"/>
              <a:t> </a:t>
            </a:r>
          </a:p>
        </p:txBody>
      </p:sp>
    </p:spTree>
    <p:extLst>
      <p:ext uri="{BB962C8B-B14F-4D97-AF65-F5344CB8AC3E}">
        <p14:creationId xmlns:p14="http://schemas.microsoft.com/office/powerpoint/2010/main" val="209233450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Factors underpinning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a:xfrm>
            <a:off x="601224" y="1196977"/>
            <a:ext cx="8605838" cy="5472098"/>
          </a:xfrm>
        </p:spPr>
        <p:txBody>
          <a:bodyPr/>
          <a:lstStyle/>
          <a:p>
            <a:pPr marL="0" indent="0">
              <a:buNone/>
            </a:pPr>
            <a:r>
              <a:rPr lang="en-GB" sz="2800" dirty="0"/>
              <a:t>Carless and Boud (2018) examine in detail:</a:t>
            </a:r>
          </a:p>
          <a:p>
            <a:r>
              <a:rPr lang="en-GB" sz="2800" dirty="0"/>
              <a:t>Appreciating feedback</a:t>
            </a:r>
          </a:p>
          <a:p>
            <a:r>
              <a:rPr lang="en-GB" sz="2800" dirty="0"/>
              <a:t>Making judgements</a:t>
            </a:r>
          </a:p>
          <a:p>
            <a:r>
              <a:rPr lang="en-GB" sz="2800" dirty="0"/>
              <a:t>Managing affect</a:t>
            </a:r>
          </a:p>
          <a:p>
            <a:r>
              <a:rPr lang="en-GB" sz="2800" dirty="0"/>
              <a:t>Taking action</a:t>
            </a:r>
          </a:p>
          <a:p>
            <a:pPr marL="0" indent="0">
              <a:buNone/>
            </a:pPr>
            <a:r>
              <a:rPr lang="en-GB" sz="2800" dirty="0"/>
              <a:t>We need to enable our students to optimise each of these processes, if we wish to use assessment to promote their learning. They suggest that involving students in giving and receiving peer feedback, and in analysing exemplars, should be essential parts of the curriculum.</a:t>
            </a:r>
            <a:endParaRPr lang="en-US" sz="2800" dirty="0"/>
          </a:p>
          <a:p>
            <a:pPr marL="0" indent="0">
              <a:buNone/>
            </a:pPr>
            <a:endParaRPr lang="en-US" sz="2800" dirty="0"/>
          </a:p>
          <a:p>
            <a:endParaRPr lang="en-GB" sz="2800" dirty="0"/>
          </a:p>
        </p:txBody>
      </p:sp>
    </p:spTree>
    <p:extLst>
      <p:ext uri="{BB962C8B-B14F-4D97-AF65-F5344CB8AC3E}">
        <p14:creationId xmlns:p14="http://schemas.microsoft.com/office/powerpoint/2010/main" val="262714441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D2DE-D4E2-4A6D-B3DB-A38E0468275C}"/>
              </a:ext>
            </a:extLst>
          </p:cNvPr>
          <p:cNvSpPr>
            <a:spLocks noGrp="1"/>
          </p:cNvSpPr>
          <p:nvPr>
            <p:ph type="title"/>
          </p:nvPr>
        </p:nvSpPr>
        <p:spPr>
          <a:xfrm>
            <a:off x="251278" y="101376"/>
            <a:ext cx="2880522" cy="1325563"/>
          </a:xfrm>
        </p:spPr>
        <p:txBody>
          <a:bodyPr>
            <a:normAutofit/>
          </a:bodyPr>
          <a:lstStyle/>
          <a:p>
            <a:pPr algn="ctr"/>
            <a:r>
              <a:rPr lang="en-GB" b="1" dirty="0">
                <a:solidFill>
                  <a:srgbClr val="FFFF00"/>
                </a:solidFill>
                <a:latin typeface="+mn-lt"/>
              </a:rPr>
              <a:t>Coming out shortly…</a:t>
            </a:r>
          </a:p>
        </p:txBody>
      </p:sp>
      <p:pic>
        <p:nvPicPr>
          <p:cNvPr id="5" name="Content Placeholder 4" descr="A screenshot of a cell phone&#10;&#10;Description automatically generated">
            <a:extLst>
              <a:ext uri="{FF2B5EF4-FFF2-40B4-BE49-F238E27FC236}">
                <a16:creationId xmlns:a16="http://schemas.microsoft.com/office/drawing/2014/main" id="{E2615AEB-4B47-4C32-ACE8-6850F224E85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748751" y="21997"/>
            <a:ext cx="5395249" cy="6836003"/>
          </a:xfrm>
        </p:spPr>
      </p:pic>
      <p:sp>
        <p:nvSpPr>
          <p:cNvPr id="6" name="TextBox 5">
            <a:extLst>
              <a:ext uri="{FF2B5EF4-FFF2-40B4-BE49-F238E27FC236}">
                <a16:creationId xmlns:a16="http://schemas.microsoft.com/office/drawing/2014/main" id="{EFAE7CA7-14AB-4AAD-AC63-346B558670DB}"/>
              </a:ext>
            </a:extLst>
          </p:cNvPr>
          <p:cNvSpPr txBox="1"/>
          <p:nvPr/>
        </p:nvSpPr>
        <p:spPr>
          <a:xfrm>
            <a:off x="251277" y="2079172"/>
            <a:ext cx="3057979" cy="3170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00"/>
                </a:solidFill>
                <a:effectLst/>
                <a:uLnTx/>
                <a:uFillTx/>
                <a:latin typeface="Calibri" panose="020F0502020204030204"/>
                <a:ea typeface="+mn-ea"/>
                <a:cs typeface="+mn-cs"/>
              </a:rPr>
              <a:t>Naomi Winstone and David Carless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Designing effective feedback processes in higher education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Routledge, 2019</a:t>
            </a:r>
          </a:p>
        </p:txBody>
      </p:sp>
    </p:spTree>
    <p:extLst>
      <p:ext uri="{BB962C8B-B14F-4D97-AF65-F5344CB8AC3E}">
        <p14:creationId xmlns:p14="http://schemas.microsoft.com/office/powerpoint/2010/main" val="2501398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ACA2-A42A-4E4E-B20B-68B35FFEAB9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70C0"/>
                </a:solidFill>
              </a:rPr>
              <a:t>The three questions always in each student’s mind…</a:t>
            </a:r>
          </a:p>
        </p:txBody>
      </p:sp>
      <p:sp>
        <p:nvSpPr>
          <p:cNvPr id="4" name="Content Placeholder 3">
            <a:extLst>
              <a:ext uri="{FF2B5EF4-FFF2-40B4-BE49-F238E27FC236}">
                <a16:creationId xmlns:a16="http://schemas.microsoft.com/office/drawing/2014/main" id="{D494C01E-7BA4-44EA-9946-7851259B9103}"/>
              </a:ext>
            </a:extLst>
          </p:cNvPr>
          <p:cNvSpPr txBox="1">
            <a:spLocks noGrp="1"/>
          </p:cNvSpPr>
          <p:nvPr>
            <p:ph idx="1"/>
          </p:nvPr>
        </p:nvSpPr>
        <p:spPr>
          <a:xfrm>
            <a:off x="358775" y="1196975"/>
            <a:ext cx="8605838" cy="4670425"/>
          </a:xfrm>
          <a:prstGeom prst="rect">
            <a:avLst/>
          </a:prstGeom>
          <a:solidFill>
            <a:srgbClr val="CCFFCC"/>
          </a:solidFill>
        </p:spPr>
        <p:txBody>
          <a:bodyPr wrap="square" rtlCol="0">
            <a:noAutofit/>
          </a:bodyPr>
          <a:lstStyle/>
          <a:p>
            <a:pPr eaLnBrk="0" hangingPunct="0">
              <a:buFont typeface="+mj-lt"/>
              <a:buAutoNum type="arabicPeriod"/>
            </a:pPr>
            <a:r>
              <a:rPr lang="en-GB" sz="4000" b="1" dirty="0">
                <a:solidFill>
                  <a:srgbClr val="000000"/>
                </a:solidFill>
              </a:rPr>
              <a:t>What will I be expected to show for this?</a:t>
            </a:r>
          </a:p>
          <a:p>
            <a:pPr eaLnBrk="0" hangingPunct="0">
              <a:buFont typeface="+mj-lt"/>
              <a:buAutoNum type="arabicPeriod"/>
            </a:pPr>
            <a:r>
              <a:rPr lang="en-GB" sz="4000" b="1" dirty="0">
                <a:solidFill>
                  <a:srgbClr val="000000"/>
                </a:solidFill>
              </a:rPr>
              <a:t>What does a good one look like, and a bad one?</a:t>
            </a:r>
          </a:p>
          <a:p>
            <a:pPr eaLnBrk="0" hangingPunct="0">
              <a:buFont typeface="+mj-lt"/>
              <a:buAutoNum type="arabicPeriod"/>
            </a:pPr>
            <a:r>
              <a:rPr lang="en-GB" sz="4000" b="1" dirty="0">
                <a:solidFill>
                  <a:srgbClr val="000000"/>
                </a:solidFill>
              </a:rPr>
              <a:t>Where does this fit into the big picture?</a:t>
            </a:r>
          </a:p>
        </p:txBody>
      </p:sp>
    </p:spTree>
    <p:extLst>
      <p:ext uri="{BB962C8B-B14F-4D97-AF65-F5344CB8AC3E}">
        <p14:creationId xmlns:p14="http://schemas.microsoft.com/office/powerpoint/2010/main" val="308109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1079775"/>
          </a:xfrm>
        </p:spPr>
        <p:txBody>
          <a:bodyPr/>
          <a:lstStyle/>
          <a:p>
            <a:r>
              <a:rPr lang="en-GB" sz="3600" b="1" dirty="0">
                <a:solidFill>
                  <a:srgbClr val="FFFF00"/>
                </a:solidFill>
                <a:latin typeface="Calibri" pitchFamily="34" charset="0"/>
              </a:rPr>
              <a:t>HEA Fellowships?</a:t>
            </a:r>
            <a:br>
              <a:rPr lang="en-GB" sz="3600" b="1" dirty="0">
                <a:solidFill>
                  <a:srgbClr val="FFFF00"/>
                </a:solidFill>
                <a:latin typeface="Calibri" pitchFamily="34" charset="0"/>
              </a:rPr>
            </a:br>
            <a:r>
              <a:rPr lang="en-GB" sz="2400" b="1" dirty="0">
                <a:solidFill>
                  <a:srgbClr val="FFFF00"/>
                </a:solidFill>
                <a:latin typeface="Calibri" pitchFamily="34" charset="0"/>
              </a:rPr>
              <a:t>(Professional development relating to teaching, learning and assessment)</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250825" y="1484730"/>
            <a:ext cx="8893175" cy="4598702"/>
          </a:xfrm>
        </p:spPr>
        <p:txBody>
          <a:bodyPr/>
          <a:lstStyle/>
          <a:p>
            <a:pPr marL="0" indent="0">
              <a:buClr>
                <a:srgbClr val="FFFF00"/>
              </a:buClr>
              <a:buNone/>
            </a:pPr>
            <a:r>
              <a:rPr lang="en-GB" dirty="0">
                <a:solidFill>
                  <a:schemeClr val="bg1"/>
                </a:solidFill>
              </a:rPr>
              <a:t>How many of you are already:  (please raise hands)</a:t>
            </a:r>
          </a:p>
          <a:p>
            <a:pPr marL="0" indent="0">
              <a:buClr>
                <a:srgbClr val="FFFF00"/>
              </a:buClr>
              <a:buNone/>
            </a:pPr>
            <a:endParaRPr lang="en-GB" dirty="0">
              <a:solidFill>
                <a:srgbClr val="FFFF00"/>
              </a:solidFill>
            </a:endParaRPr>
          </a:p>
          <a:p>
            <a:pPr marL="0" indent="0">
              <a:buClr>
                <a:srgbClr val="FFFF00"/>
              </a:buClr>
              <a:buNone/>
            </a:pPr>
            <a:r>
              <a:rPr lang="en-GB" dirty="0">
                <a:solidFill>
                  <a:srgbClr val="FFFF00"/>
                </a:solidFill>
              </a:rPr>
              <a:t>Associate Fellow 		(AFHEA)  		23,538</a:t>
            </a:r>
          </a:p>
          <a:p>
            <a:pPr marL="0" indent="0">
              <a:buClr>
                <a:srgbClr val="FFFF00"/>
              </a:buClr>
              <a:buNone/>
            </a:pPr>
            <a:r>
              <a:rPr lang="en-GB" dirty="0">
                <a:solidFill>
                  <a:srgbClr val="99FFCC"/>
                </a:solidFill>
              </a:rPr>
              <a:t>Fellow 				(FHEA) 		75,033</a:t>
            </a:r>
          </a:p>
          <a:p>
            <a:pPr marL="0" indent="0">
              <a:buClr>
                <a:srgbClr val="FFFF00"/>
              </a:buClr>
              <a:buNone/>
            </a:pPr>
            <a:r>
              <a:rPr lang="en-GB" dirty="0">
                <a:solidFill>
                  <a:srgbClr val="FF66FF"/>
                </a:solidFill>
              </a:rPr>
              <a:t>Senior Fellow 			(SFHEA) 		9,557</a:t>
            </a:r>
          </a:p>
          <a:p>
            <a:pPr marL="0" indent="0">
              <a:buClr>
                <a:srgbClr val="FFFF00"/>
              </a:buClr>
              <a:buNone/>
            </a:pPr>
            <a:r>
              <a:rPr lang="en-GB" dirty="0">
                <a:solidFill>
                  <a:srgbClr val="00CCFF"/>
                </a:solidFill>
              </a:rPr>
              <a:t>Principal Fellow 		(PFHEA) 		995</a:t>
            </a:r>
          </a:p>
          <a:p>
            <a:pPr marL="0" indent="0">
              <a:buClr>
                <a:srgbClr val="FFFF00"/>
              </a:buClr>
              <a:buNone/>
            </a:pPr>
            <a:r>
              <a:rPr lang="en-GB" dirty="0">
                <a:solidFill>
                  <a:srgbClr val="FF6600"/>
                </a:solidFill>
                <a:latin typeface="Calibri" pitchFamily="34" charset="0"/>
              </a:rPr>
              <a:t>National Teaching Fellow 	(NTF) 		c.900</a:t>
            </a:r>
          </a:p>
          <a:p>
            <a:pPr marL="0" indent="0">
              <a:buClr>
                <a:srgbClr val="FFFF00"/>
              </a:buClr>
              <a:buNone/>
            </a:pPr>
            <a:r>
              <a:rPr lang="en-GB" sz="2800" dirty="0">
                <a:solidFill>
                  <a:schemeClr val="bg1"/>
                </a:solidFill>
              </a:rPr>
              <a:t>(Numbers at start of 2019; seem to be included in some league tables)</a:t>
            </a:r>
          </a:p>
        </p:txBody>
      </p:sp>
    </p:spTree>
    <p:extLst>
      <p:ext uri="{BB962C8B-B14F-4D97-AF65-F5344CB8AC3E}">
        <p14:creationId xmlns:p14="http://schemas.microsoft.com/office/powerpoint/2010/main" val="3946037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3A4F-87D5-4AD5-8BF9-546298E8083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6773"/>
            <a:ext cx="9256707" cy="6918170"/>
          </a:xfrm>
          <a:prstGeom prst="rect">
            <a:avLst/>
          </a:prstGeom>
        </p:spPr>
      </p:pic>
    </p:spTree>
    <p:extLst>
      <p:ext uri="{BB962C8B-B14F-4D97-AF65-F5344CB8AC3E}">
        <p14:creationId xmlns:p14="http://schemas.microsoft.com/office/powerpoint/2010/main" val="126602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A close up of a flower garden&#10;&#10;Description automatically generated">
            <a:extLst>
              <a:ext uri="{FF2B5EF4-FFF2-40B4-BE49-F238E27FC236}">
                <a16:creationId xmlns:a16="http://schemas.microsoft.com/office/drawing/2014/main" id="{9F0E4F35-C91F-4033-8B2D-5DF74B5606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0695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DCC9C5-93D4-450D-9647-C7DC183A2A12}"/>
              </a:ext>
            </a:extLst>
          </p:cNvPr>
          <p:cNvSpPr/>
          <p:nvPr/>
        </p:nvSpPr>
        <p:spPr>
          <a:xfrm>
            <a:off x="713873" y="1560871"/>
            <a:ext cx="7716253" cy="426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F1AF7D0-07A1-4E32-9F1A-21CAAD5E1D9B}"/>
              </a:ext>
            </a:extLst>
          </p:cNvPr>
          <p:cNvCxnSpPr>
            <a:stCxn id="4" idx="0"/>
            <a:endCxn id="4" idx="2"/>
          </p:cNvCxnSpPr>
          <p:nvPr/>
        </p:nvCxnSpPr>
        <p:spPr>
          <a:xfrm>
            <a:off x="4572000" y="1560871"/>
            <a:ext cx="0" cy="4267200"/>
          </a:xfrm>
          <a:prstGeom prst="line">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46C20F98-8B8F-4ADC-8DE9-0DBE26EFD34C}"/>
              </a:ext>
            </a:extLst>
          </p:cNvPr>
          <p:cNvCxnSpPr>
            <a:cxnSpLocks/>
            <a:stCxn id="4" idx="1"/>
            <a:endCxn id="4" idx="3"/>
          </p:cNvCxnSpPr>
          <p:nvPr/>
        </p:nvCxnSpPr>
        <p:spPr>
          <a:xfrm>
            <a:off x="713873" y="3694471"/>
            <a:ext cx="7716253" cy="0"/>
          </a:xfrm>
          <a:prstGeom prst="straightConnector1">
            <a:avLst/>
          </a:prstGeom>
          <a:ln w="38100">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C7272A28-C1A6-4440-A386-C4C367804C0D}"/>
              </a:ext>
            </a:extLst>
          </p:cNvPr>
          <p:cNvSpPr/>
          <p:nvPr/>
        </p:nvSpPr>
        <p:spPr>
          <a:xfrm>
            <a:off x="1342137" y="1769807"/>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Urgent and important</a:t>
            </a:r>
          </a:p>
        </p:txBody>
      </p:sp>
      <p:sp>
        <p:nvSpPr>
          <p:cNvPr id="15" name="Rectangle 14">
            <a:extLst>
              <a:ext uri="{FF2B5EF4-FFF2-40B4-BE49-F238E27FC236}">
                <a16:creationId xmlns:a16="http://schemas.microsoft.com/office/drawing/2014/main" id="{B665D011-984B-423E-9325-03FD96FB7D3A}"/>
              </a:ext>
            </a:extLst>
          </p:cNvPr>
          <p:cNvSpPr/>
          <p:nvPr/>
        </p:nvSpPr>
        <p:spPr>
          <a:xfrm>
            <a:off x="5200264" y="1718198"/>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Urgent,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black"/>
                </a:solidFill>
                <a:latin typeface="Calibri" panose="020F0502020204030204"/>
              </a:rPr>
              <a:t>n</a:t>
            </a:r>
            <a:r>
              <a:rPr kumimoji="0" lang="en-GB" sz="2800" b="1" i="0" u="none" strike="noStrike" kern="1200" cap="none" spc="0" normalizeH="0" baseline="0" noProof="0" dirty="0" err="1">
                <a:ln>
                  <a:noFill/>
                </a:ln>
                <a:solidFill>
                  <a:prstClr val="black"/>
                </a:solidFill>
                <a:effectLst/>
                <a:uLnTx/>
                <a:uFillTx/>
                <a:latin typeface="Calibri" panose="020F0502020204030204"/>
                <a:ea typeface="+mn-ea"/>
                <a:cs typeface="+mn-cs"/>
              </a:rPr>
              <a:t>ot</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Important</a:t>
            </a:r>
          </a:p>
        </p:txBody>
      </p:sp>
      <p:sp>
        <p:nvSpPr>
          <p:cNvPr id="16" name="Rectangle 15">
            <a:extLst>
              <a:ext uri="{FF2B5EF4-FFF2-40B4-BE49-F238E27FC236}">
                <a16:creationId xmlns:a16="http://schemas.microsoft.com/office/drawing/2014/main" id="{42071504-9943-4188-8382-70F1CD721667}"/>
              </a:ext>
            </a:extLst>
          </p:cNvPr>
          <p:cNvSpPr/>
          <p:nvPr/>
        </p:nvSpPr>
        <p:spPr>
          <a:xfrm>
            <a:off x="5181105" y="3851798"/>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important</a:t>
            </a:r>
          </a:p>
        </p:txBody>
      </p:sp>
      <p:sp>
        <p:nvSpPr>
          <p:cNvPr id="17" name="Rectangle 16">
            <a:extLst>
              <a:ext uri="{FF2B5EF4-FFF2-40B4-BE49-F238E27FC236}">
                <a16:creationId xmlns:a16="http://schemas.microsoft.com/office/drawing/2014/main" id="{8CDA1202-1221-4FF7-A060-5C59E8C6619F}"/>
              </a:ext>
            </a:extLst>
          </p:cNvPr>
          <p:cNvSpPr/>
          <p:nvPr/>
        </p:nvSpPr>
        <p:spPr>
          <a:xfrm>
            <a:off x="1342137" y="3899741"/>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but important</a:t>
            </a:r>
          </a:p>
        </p:txBody>
      </p:sp>
      <p:sp>
        <p:nvSpPr>
          <p:cNvPr id="2" name="TextBox 1">
            <a:extLst>
              <a:ext uri="{FF2B5EF4-FFF2-40B4-BE49-F238E27FC236}">
                <a16:creationId xmlns:a16="http://schemas.microsoft.com/office/drawing/2014/main" id="{ED8091BB-22A1-4900-8540-AA77AA0013CC}"/>
              </a:ext>
            </a:extLst>
          </p:cNvPr>
          <p:cNvSpPr txBox="1"/>
          <p:nvPr/>
        </p:nvSpPr>
        <p:spPr>
          <a:xfrm>
            <a:off x="713873" y="625642"/>
            <a:ext cx="7716253" cy="646331"/>
          </a:xfrm>
          <a:prstGeom prst="rect">
            <a:avLst/>
          </a:prstGeom>
          <a:solidFill>
            <a:srgbClr val="FFFF00"/>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Setting your priorities?</a:t>
            </a:r>
          </a:p>
        </p:txBody>
      </p:sp>
      <p:sp>
        <p:nvSpPr>
          <p:cNvPr id="5" name="Oval 4">
            <a:extLst>
              <a:ext uri="{FF2B5EF4-FFF2-40B4-BE49-F238E27FC236}">
                <a16:creationId xmlns:a16="http://schemas.microsoft.com/office/drawing/2014/main" id="{33927145-0759-40FD-AF7D-122AB9D3CD8B}"/>
              </a:ext>
            </a:extLst>
          </p:cNvPr>
          <p:cNvSpPr/>
          <p:nvPr/>
        </p:nvSpPr>
        <p:spPr>
          <a:xfrm>
            <a:off x="1342137" y="3899741"/>
            <a:ext cx="2941816" cy="176156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150813C-E43F-4B6E-A373-C8D0FC7686A8}"/>
              </a:ext>
            </a:extLst>
          </p:cNvPr>
          <p:cNvSpPr/>
          <p:nvPr/>
        </p:nvSpPr>
        <p:spPr>
          <a:xfrm>
            <a:off x="5181105" y="3851798"/>
            <a:ext cx="2620744" cy="180948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10F4D53-1FDA-41D5-8293-0DEAED79BEB4}"/>
              </a:ext>
            </a:extLst>
          </p:cNvPr>
          <p:cNvSpPr/>
          <p:nvPr/>
        </p:nvSpPr>
        <p:spPr>
          <a:xfrm>
            <a:off x="4716019" y="3851797"/>
            <a:ext cx="3528487" cy="1734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35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5" grpId="0" animBg="1"/>
      <p:bldP spid="7" grpId="0"/>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Students as partners…</a:t>
            </a:r>
            <a:endParaRPr lang="en-US" sz="3600" dirty="0">
              <a:solidFill>
                <a:srgbClr val="0070C0"/>
              </a:solidFill>
            </a:endParaRPr>
          </a:p>
        </p:txBody>
      </p:sp>
      <p:sp>
        <p:nvSpPr>
          <p:cNvPr id="3" name="Content Placeholder 2"/>
          <p:cNvSpPr>
            <a:spLocks noGrp="1"/>
          </p:cNvSpPr>
          <p:nvPr>
            <p:ph idx="1"/>
          </p:nvPr>
        </p:nvSpPr>
        <p:spPr/>
        <p:txBody>
          <a:bodyPr/>
          <a:lstStyle/>
          <a:p>
            <a:pPr>
              <a:lnSpc>
                <a:spcPct val="100000"/>
              </a:lnSpc>
            </a:pPr>
            <a:r>
              <a:rPr lang="en-GB" sz="2800" dirty="0"/>
              <a:t>Students are partners in learning. </a:t>
            </a:r>
          </a:p>
          <a:p>
            <a:pPr>
              <a:lnSpc>
                <a:spcPct val="100000"/>
              </a:lnSpc>
            </a:pPr>
            <a:r>
              <a:rPr lang="en-GB" sz="2800" dirty="0"/>
              <a:t>They always have been. </a:t>
            </a:r>
          </a:p>
          <a:p>
            <a:pPr>
              <a:lnSpc>
                <a:spcPct val="100000"/>
              </a:lnSpc>
            </a:pPr>
            <a:r>
              <a:rPr lang="en-GB" sz="2800" dirty="0"/>
              <a:t>We can’t do their learning for them, or without them.</a:t>
            </a:r>
          </a:p>
          <a:p>
            <a:pPr>
              <a:lnSpc>
                <a:spcPct val="100000"/>
              </a:lnSpc>
            </a:pPr>
            <a:r>
              <a:rPr lang="en-GB" sz="2800" dirty="0"/>
              <a:t>We haven’t always made it an optimal partnership. </a:t>
            </a:r>
          </a:p>
          <a:p>
            <a:pPr>
              <a:lnSpc>
                <a:spcPct val="100000"/>
              </a:lnSpc>
            </a:pPr>
            <a:r>
              <a:rPr lang="en-GB" sz="2800" dirty="0"/>
              <a:t>We can.</a:t>
            </a:r>
          </a:p>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extLst>
      <p:ext uri="{BB962C8B-B14F-4D97-AF65-F5344CB8AC3E}">
        <p14:creationId xmlns:p14="http://schemas.microsoft.com/office/powerpoint/2010/main" val="420901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Teaching, learning and </a:t>
            </a:r>
            <a:r>
              <a:rPr lang="en-GB" sz="5400" dirty="0">
                <a:latin typeface="AR CARTER" panose="02000000000000000000" pitchFamily="2" charset="0"/>
              </a:rPr>
              <a:t>enthusiasm</a:t>
            </a:r>
            <a:endParaRPr lang="en-GB" sz="3600" dirty="0">
              <a:latin typeface="AR CARTER" panose="02000000000000000000" pitchFamily="2" charset="0"/>
            </a:endParaRP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teaching, assessment or feedback to </a:t>
            </a:r>
            <a:r>
              <a:rPr lang="en-GB" sz="4000" dirty="0">
                <a:solidFill>
                  <a:srgbClr val="FF0000"/>
                </a:solidFill>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297481553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7841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1839705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323754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2C5E80-A165-4B0A-BF39-58C913C2C851}"/>
              </a:ext>
            </a:extLst>
          </p:cNvPr>
          <p:cNvSpPr>
            <a:spLocks noGrp="1"/>
          </p:cNvSpPr>
          <p:nvPr>
            <p:ph type="title"/>
          </p:nvPr>
        </p:nvSpPr>
        <p:spPr>
          <a:xfrm>
            <a:off x="628650" y="130630"/>
            <a:ext cx="7886700" cy="947056"/>
          </a:xfrm>
        </p:spPr>
        <p:txBody>
          <a:bodyPr>
            <a:normAutofit/>
          </a:bodyPr>
          <a:lstStyle/>
          <a:p>
            <a:r>
              <a:rPr lang="en-GB" b="1" dirty="0">
                <a:solidFill>
                  <a:srgbClr val="0070C0"/>
                </a:solidFill>
              </a:rPr>
              <a:t>Numbers?</a:t>
            </a:r>
          </a:p>
        </p:txBody>
      </p:sp>
      <p:sp>
        <p:nvSpPr>
          <p:cNvPr id="5" name="Content Placeholder 4">
            <a:extLst>
              <a:ext uri="{FF2B5EF4-FFF2-40B4-BE49-F238E27FC236}">
                <a16:creationId xmlns:a16="http://schemas.microsoft.com/office/drawing/2014/main" id="{F00E1F7D-A5EA-4285-870C-299963A2E7B0}"/>
              </a:ext>
            </a:extLst>
          </p:cNvPr>
          <p:cNvSpPr>
            <a:spLocks noGrp="1"/>
          </p:cNvSpPr>
          <p:nvPr>
            <p:ph idx="1"/>
          </p:nvPr>
        </p:nvSpPr>
        <p:spPr>
          <a:xfrm>
            <a:off x="628650" y="1077686"/>
            <a:ext cx="7886700" cy="5421084"/>
          </a:xfrm>
        </p:spPr>
        <p:txBody>
          <a:bodyPr>
            <a:normAutofit/>
          </a:bodyPr>
          <a:lstStyle/>
          <a:p>
            <a:pPr marL="0" indent="0">
              <a:buNone/>
            </a:pPr>
            <a:r>
              <a:rPr lang="en-GB" sz="3600" b="1" dirty="0"/>
              <a:t>One for sorrow,</a:t>
            </a:r>
          </a:p>
          <a:p>
            <a:pPr marL="0" indent="0">
              <a:buNone/>
            </a:pPr>
            <a:r>
              <a:rPr lang="en-GB" sz="3600" b="1" dirty="0"/>
              <a:t>Two for joy,</a:t>
            </a:r>
          </a:p>
          <a:p>
            <a:pPr marL="0" indent="0">
              <a:buNone/>
            </a:pPr>
            <a:r>
              <a:rPr lang="en-GB" sz="3600" b="1" dirty="0"/>
              <a:t>Three for a girl,</a:t>
            </a:r>
          </a:p>
          <a:p>
            <a:pPr marL="0" indent="0">
              <a:buNone/>
            </a:pPr>
            <a:r>
              <a:rPr lang="en-GB" sz="3600" b="1" dirty="0"/>
              <a:t>Four for a boy,</a:t>
            </a:r>
          </a:p>
          <a:p>
            <a:pPr marL="0" indent="0">
              <a:buNone/>
            </a:pPr>
            <a:r>
              <a:rPr lang="en-GB" sz="3600" b="1" dirty="0"/>
              <a:t>Five for silver,</a:t>
            </a:r>
          </a:p>
          <a:p>
            <a:pPr marL="0" indent="0">
              <a:buNone/>
            </a:pPr>
            <a:r>
              <a:rPr lang="en-GB" sz="3600" b="1" dirty="0"/>
              <a:t>Six for gold,</a:t>
            </a:r>
          </a:p>
          <a:p>
            <a:pPr marL="0" indent="0">
              <a:buNone/>
            </a:pPr>
            <a:r>
              <a:rPr lang="en-GB" sz="3600" b="1" dirty="0"/>
              <a:t>Seven for Customer Service,</a:t>
            </a:r>
          </a:p>
          <a:p>
            <a:pPr marL="0" indent="0">
              <a:buNone/>
            </a:pPr>
            <a:r>
              <a:rPr lang="en-GB" sz="3600" b="1" dirty="0"/>
              <a:t>Eight to listen to these options again.</a:t>
            </a:r>
          </a:p>
          <a:p>
            <a:pPr marL="0" indent="0">
              <a:buNone/>
            </a:pPr>
            <a:endParaRPr lang="en-GB" sz="3600" b="1" dirty="0"/>
          </a:p>
        </p:txBody>
      </p:sp>
    </p:spTree>
    <p:extLst>
      <p:ext uri="{BB962C8B-B14F-4D97-AF65-F5344CB8AC3E}">
        <p14:creationId xmlns:p14="http://schemas.microsoft.com/office/powerpoint/2010/main" val="95607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1201"/>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2102"/>
                            </p:stCondLst>
                            <p:childTnLst>
                              <p:par>
                                <p:cTn id="11" presetID="1" presetClass="entr" presetSubtype="0" fill="hold" nodeType="afterEffect">
                                  <p:stCondLst>
                                    <p:cond delay="0"/>
                                  </p:stCondLst>
                                  <p:iterate type="lt">
                                    <p:tmAbs val="100"/>
                                  </p:iterate>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3403"/>
                            </p:stCondLst>
                            <p:childTnLst>
                              <p:par>
                                <p:cTn id="14" presetID="1" presetClass="entr" presetSubtype="0" fill="hold" nodeType="afterEffect">
                                  <p:stCondLst>
                                    <p:cond delay="0"/>
                                  </p:stCondLst>
                                  <p:iterate type="lt">
                                    <p:tmAbs val="100"/>
                                  </p:iterate>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4504"/>
                            </p:stCondLst>
                            <p:childTnLst>
                              <p:par>
                                <p:cTn id="17" presetID="1" presetClass="entr" presetSubtype="0" fill="hold" nodeType="afterEffect">
                                  <p:stCondLst>
                                    <p:cond delay="0"/>
                                  </p:stCondLst>
                                  <p:iterate type="lt">
                                    <p:tmAbs val="100"/>
                                  </p:iterate>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par>
                          <p:cTn id="19" fill="hold">
                            <p:stCondLst>
                              <p:cond delay="5805"/>
                            </p:stCondLst>
                            <p:childTnLst>
                              <p:par>
                                <p:cTn id="20" presetID="1" presetClass="entr" presetSubtype="0" fill="hold" nodeType="afterEffect">
                                  <p:stCondLst>
                                    <p:cond delay="0"/>
                                  </p:stCondLst>
                                  <p:iterate type="lt">
                                    <p:tmAbs val="100"/>
                                  </p:iterate>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par>
                          <p:cTn id="22" fill="hold">
                            <p:stCondLst>
                              <p:cond delay="6806"/>
                            </p:stCondLst>
                            <p:childTnLst>
                              <p:par>
                                <p:cTn id="23" presetID="1" presetClass="entr" presetSubtype="0" fill="hold" nodeType="afterEffect">
                                  <p:stCondLst>
                                    <p:cond delay="0"/>
                                  </p:stCondLst>
                                  <p:iterate type="lt">
                                    <p:tmAbs val="100"/>
                                  </p:iterate>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par>
                          <p:cTn id="25" fill="hold">
                            <p:stCondLst>
                              <p:cond delay="9107"/>
                            </p:stCondLst>
                            <p:childTnLst>
                              <p:par>
                                <p:cTn id="26" presetID="1" presetClass="entr" presetSubtype="0" fill="hold" nodeType="afterEffect">
                                  <p:stCondLst>
                                    <p:cond delay="0"/>
                                  </p:stCondLst>
                                  <p:iterate type="lt">
                                    <p:tmAbs val="100"/>
                                  </p:iterate>
                                  <p:childTnLst>
                                    <p:set>
                                      <p:cBhvr>
                                        <p:cTn id="2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3373B-2DED-40CB-83E7-ADC2C89A4320}"/>
              </a:ext>
            </a:extLst>
          </p:cNvPr>
          <p:cNvSpPr>
            <a:spLocks noGrp="1"/>
          </p:cNvSpPr>
          <p:nvPr>
            <p:ph type="title"/>
          </p:nvPr>
        </p:nvSpPr>
        <p:spPr>
          <a:xfrm>
            <a:off x="323410" y="500062"/>
            <a:ext cx="8606800" cy="1325563"/>
          </a:xfrm>
        </p:spPr>
        <p:txBody>
          <a:bodyPr>
            <a:noAutofit/>
          </a:bodyPr>
          <a:lstStyle/>
          <a:p>
            <a:r>
              <a:rPr lang="en-GB" sz="3200" b="1" dirty="0">
                <a:solidFill>
                  <a:srgbClr val="0070C0"/>
                </a:solidFill>
                <a:latin typeface="Calibri" panose="020F0502020204030204" pitchFamily="34" charset="0"/>
                <a:cs typeface="Calibri" panose="020F0502020204030204" pitchFamily="34" charset="0"/>
              </a:rPr>
              <a:t>A good reason to let students work from exemplars</a:t>
            </a:r>
            <a:br>
              <a:rPr lang="en-GB" sz="3200" b="1" dirty="0">
                <a:solidFill>
                  <a:srgbClr val="0070C0"/>
                </a:solidFill>
                <a:latin typeface="Calibri" panose="020F0502020204030204" pitchFamily="34" charset="0"/>
                <a:cs typeface="Calibri" panose="020F0502020204030204" pitchFamily="34" charset="0"/>
              </a:rPr>
            </a:br>
            <a:endParaRPr lang="en-GB" sz="3200" b="1"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8F4B63-7D34-46E1-976E-A49E8547ABE0}"/>
              </a:ext>
            </a:extLst>
          </p:cNvPr>
          <p:cNvSpPr>
            <a:spLocks noGrp="1"/>
          </p:cNvSpPr>
          <p:nvPr>
            <p:ph idx="1"/>
          </p:nvPr>
        </p:nvSpPr>
        <p:spPr/>
        <p:txBody>
          <a:bodyPr>
            <a:normAutofit/>
          </a:bodyPr>
          <a:lstStyle/>
          <a:p>
            <a:pPr marL="0" indent="0">
              <a:buNone/>
            </a:pPr>
            <a:r>
              <a:rPr lang="en-GB" sz="3200" b="1" dirty="0"/>
              <a:t>Emulation is an ancient and still almost universal learning method </a:t>
            </a:r>
          </a:p>
          <a:p>
            <a:pPr marL="0" indent="0">
              <a:buNone/>
            </a:pPr>
            <a:r>
              <a:rPr lang="en-GB" sz="3200" b="1" dirty="0"/>
              <a:t>(Sadler, 1989, p.128-9)</a:t>
            </a:r>
          </a:p>
        </p:txBody>
      </p:sp>
    </p:spTree>
    <p:extLst>
      <p:ext uri="{BB962C8B-B14F-4D97-AF65-F5344CB8AC3E}">
        <p14:creationId xmlns:p14="http://schemas.microsoft.com/office/powerpoint/2010/main" val="29391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Disengaged students</a:t>
            </a:r>
          </a:p>
        </p:txBody>
      </p:sp>
      <p:sp>
        <p:nvSpPr>
          <p:cNvPr id="3" name="Content Placeholder 2"/>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GB" dirty="0"/>
              <a:t>Don’t live up to their potential and fail to achieve their very best;</a:t>
            </a:r>
          </a:p>
          <a:p>
            <a:r>
              <a:rPr lang="en-GB" dirty="0"/>
              <a:t>Make life more difficult for the staff who teach and support them;</a:t>
            </a:r>
          </a:p>
          <a:p>
            <a:r>
              <a:rPr lang="en-GB" dirty="0"/>
              <a:t>Drop out of higher education, thereby damaging their own prospects and institutions’ performance indicators;</a:t>
            </a:r>
          </a:p>
          <a:p>
            <a:pPr>
              <a:buNone/>
            </a:pPr>
            <a:r>
              <a:rPr lang="en-GB" dirty="0"/>
              <a:t>Institutions suffer both financially and in terms of their status and reputation from high attrition rates. </a:t>
            </a:r>
          </a:p>
        </p:txBody>
      </p:sp>
    </p:spTree>
    <p:extLst>
      <p:ext uri="{BB962C8B-B14F-4D97-AF65-F5344CB8AC3E}">
        <p14:creationId xmlns:p14="http://schemas.microsoft.com/office/powerpoint/2010/main" val="40062775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What annoys students in class?</a:t>
            </a:r>
          </a:p>
        </p:txBody>
      </p:sp>
      <p:sp>
        <p:nvSpPr>
          <p:cNvPr id="3" name="Content Placeholder 2"/>
          <p:cNvSpPr>
            <a:spLocks noGrp="1"/>
          </p:cNvSpPr>
          <p:nvPr>
            <p:ph idx="1"/>
          </p:nvPr>
        </p:nvSpPr>
        <p:spPr>
          <a:xfrm>
            <a:off x="538162" y="1052736"/>
            <a:ext cx="8605838" cy="4238377"/>
          </a:xfrm>
        </p:spPr>
        <p:txBody>
          <a:bodyPr/>
          <a:lstStyle/>
          <a:p>
            <a:r>
              <a:rPr lang="en-GB" sz="2800" dirty="0"/>
              <a:t>Staff who don’t appear to have done </a:t>
            </a:r>
            <a:r>
              <a:rPr lang="en-GB" sz="2800" dirty="0">
                <a:solidFill>
                  <a:srgbClr val="7030A0"/>
                </a:solidFill>
              </a:rPr>
              <a:t>good preparation</a:t>
            </a:r>
            <a:r>
              <a:rPr lang="en-GB" sz="2800" dirty="0"/>
              <a:t> of content material;</a:t>
            </a:r>
          </a:p>
          <a:p>
            <a:r>
              <a:rPr lang="en-GB" sz="2800" dirty="0">
                <a:solidFill>
                  <a:srgbClr val="7030A0"/>
                </a:solidFill>
              </a:rPr>
              <a:t>Material at the wrong level</a:t>
            </a:r>
            <a:r>
              <a:rPr lang="en-GB" sz="2800" dirty="0"/>
              <a:t>, that is too easy or goes right over their heads;</a:t>
            </a:r>
          </a:p>
          <a:p>
            <a:r>
              <a:rPr lang="en-GB" sz="2800" dirty="0"/>
              <a:t>Lecturers who seem </a:t>
            </a:r>
            <a:r>
              <a:rPr lang="en-GB" sz="2800" dirty="0">
                <a:solidFill>
                  <a:srgbClr val="7030A0"/>
                </a:solidFill>
              </a:rPr>
              <a:t>jaded, unenthusiastic or uninterested </a:t>
            </a:r>
            <a:r>
              <a:rPr lang="en-GB" sz="2800" dirty="0"/>
              <a:t>in what they are teaching;</a:t>
            </a:r>
          </a:p>
          <a:p>
            <a:r>
              <a:rPr lang="en-GB" sz="2800" dirty="0"/>
              <a:t>Teaching formats that never change and over-use Power Point;</a:t>
            </a:r>
          </a:p>
          <a:p>
            <a:r>
              <a:rPr lang="en-GB" sz="2800" dirty="0">
                <a:solidFill>
                  <a:srgbClr val="7030A0"/>
                </a:solidFill>
              </a:rPr>
              <a:t>Lack of interaction </a:t>
            </a:r>
            <a:r>
              <a:rPr lang="en-GB" sz="2800" dirty="0"/>
              <a:t>between the lecturer and students;</a:t>
            </a:r>
          </a:p>
          <a:p>
            <a:r>
              <a:rPr lang="en-GB" sz="2800" dirty="0">
                <a:solidFill>
                  <a:srgbClr val="7030A0"/>
                </a:solidFill>
              </a:rPr>
              <a:t>Issues around timing</a:t>
            </a:r>
            <a:r>
              <a:rPr lang="en-GB" sz="2800" dirty="0"/>
              <a:t>, particularly over-running and rushing at the end.</a:t>
            </a:r>
          </a:p>
          <a:p>
            <a:endParaRPr lang="en-GB" sz="2800" dirty="0"/>
          </a:p>
        </p:txBody>
      </p:sp>
    </p:spTree>
    <p:extLst>
      <p:ext uri="{BB962C8B-B14F-4D97-AF65-F5344CB8AC3E}">
        <p14:creationId xmlns:p14="http://schemas.microsoft.com/office/powerpoint/2010/main" val="13308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70C0"/>
                </a:solidFill>
              </a:rPr>
              <a:t>You will be able to download my main slides</a:t>
            </a:r>
            <a:endParaRPr lang="en-US" sz="3600" b="1" dirty="0">
              <a:solidFill>
                <a:srgbClr val="0070C0"/>
              </a:solidFill>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a:t>
            </a:r>
            <a:r>
              <a:rPr lang="en-GB" dirty="0"/>
              <a:t> tonight </a:t>
            </a:r>
            <a:r>
              <a:rPr lang="en-GB" dirty="0">
                <a:solidFill>
                  <a:srgbClr val="008000"/>
                </a:solidFill>
                <a:latin typeface="Calibri" pitchFamily="34" charset="0"/>
              </a:rPr>
              <a:t>(http://phil-race.co.uk/)</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extLst>
      <p:ext uri="{BB962C8B-B14F-4D97-AF65-F5344CB8AC3E}">
        <p14:creationId xmlns:p14="http://schemas.microsoft.com/office/powerpoint/2010/main" val="107368883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1CE4B-8F6C-4DCF-8CE2-DD2C2B02E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70" y="404580"/>
            <a:ext cx="9073260" cy="6048840"/>
          </a:xfrm>
          <a:prstGeom prst="rect">
            <a:avLst/>
          </a:prstGeom>
        </p:spPr>
      </p:pic>
    </p:spTree>
    <p:extLst>
      <p:ext uri="{BB962C8B-B14F-4D97-AF65-F5344CB8AC3E}">
        <p14:creationId xmlns:p14="http://schemas.microsoft.com/office/powerpoint/2010/main" val="30370057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
        <p:nvSpPr>
          <p:cNvPr id="8" name="Title 1">
            <a:extLst>
              <a:ext uri="{FF2B5EF4-FFF2-40B4-BE49-F238E27FC236}">
                <a16:creationId xmlns:a16="http://schemas.microsoft.com/office/drawing/2014/main" id="{A746C1C0-B72C-4F77-AC5D-7A3DF8C4CAFA}"/>
              </a:ext>
            </a:extLst>
          </p:cNvPr>
          <p:cNvSpPr txBox="1">
            <a:spLocks/>
          </p:cNvSpPr>
          <p:nvPr/>
        </p:nvSpPr>
        <p:spPr>
          <a:xfrm>
            <a:off x="0" y="1"/>
            <a:ext cx="9144000" cy="1124679"/>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defPPr>
              <a:defRPr lang="en-GB"/>
            </a:defPPr>
            <a:lvl1pPr algn="ctr" defTabSz="914400" eaLnBrk="1" latinLnBrk="0" hangingPunct="1">
              <a:lnSpc>
                <a:spcPct val="85000"/>
              </a:lnSpc>
              <a:buNone/>
              <a:defRPr sz="3600" b="1">
                <a:solidFill>
                  <a:srgbClr val="0070C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Keeping students engaged:</a:t>
            </a:r>
          </a:p>
          <a:p>
            <a:r>
              <a:rPr lang="en-GB" dirty="0"/>
              <a:t>the ten most important words</a:t>
            </a:r>
          </a:p>
        </p:txBody>
      </p:sp>
    </p:spTree>
    <p:extLst>
      <p:ext uri="{BB962C8B-B14F-4D97-AF65-F5344CB8AC3E}">
        <p14:creationId xmlns:p14="http://schemas.microsoft.com/office/powerpoint/2010/main" val="343650549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‘what’ 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870296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p>
        </p:txBody>
      </p:sp>
      <p:sp>
        <p:nvSpPr>
          <p:cNvPr id="5" name="Title 1"/>
          <p:cNvSpPr txBox="1">
            <a:spLocks/>
          </p:cNvSpPr>
          <p:nvPr/>
        </p:nvSpPr>
        <p:spPr>
          <a:xfrm>
            <a:off x="0" y="1"/>
            <a:ext cx="9144000" cy="1124679"/>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lvl1pPr algn="ctr" defTabSz="914400" eaLnBrk="1" latinLnBrk="0" hangingPunct="1">
              <a:lnSpc>
                <a:spcPct val="85000"/>
              </a:lnSpc>
              <a:buNone/>
              <a:defRPr sz="3600" b="1">
                <a:solidFill>
                  <a:srgbClr val="0070C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Keeping students engaged:</a:t>
            </a:r>
          </a:p>
          <a:p>
            <a:r>
              <a:rPr lang="en-GB" dirty="0"/>
              <a:t>the ten most important words</a:t>
            </a:r>
          </a:p>
        </p:txBody>
      </p:sp>
    </p:spTree>
    <p:extLst>
      <p:ext uri="{BB962C8B-B14F-4D97-AF65-F5344CB8AC3E}">
        <p14:creationId xmlns:p14="http://schemas.microsoft.com/office/powerpoint/2010/main" val="1619896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B5396-4D86-4D95-9E26-08AFD36779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5" y="449943"/>
            <a:ext cx="9165607" cy="5098369"/>
          </a:xfrm>
          <a:prstGeom prst="rect">
            <a:avLst/>
          </a:prstGeom>
        </p:spPr>
      </p:pic>
    </p:spTree>
    <p:extLst>
      <p:ext uri="{BB962C8B-B14F-4D97-AF65-F5344CB8AC3E}">
        <p14:creationId xmlns:p14="http://schemas.microsoft.com/office/powerpoint/2010/main" val="3682127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everyone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A2A36-E2EA-4775-BF6E-A72DF6DCF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568" y="0"/>
            <a:ext cx="8880863" cy="6858000"/>
          </a:xfrm>
          <a:prstGeom prst="rect">
            <a:avLst/>
          </a:prstGeom>
        </p:spPr>
      </p:pic>
    </p:spTree>
    <p:extLst>
      <p:ext uri="{BB962C8B-B14F-4D97-AF65-F5344CB8AC3E}">
        <p14:creationId xmlns:p14="http://schemas.microsoft.com/office/powerpoint/2010/main" val="328481485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19582011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0887-8944-461D-9BDA-77CAB4A25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8337" y="857250"/>
            <a:ext cx="9272337" cy="5143500"/>
          </a:xfrm>
          <a:prstGeom prst="rect">
            <a:avLst/>
          </a:prstGeom>
        </p:spPr>
      </p:pic>
    </p:spTree>
    <p:extLst>
      <p:ext uri="{BB962C8B-B14F-4D97-AF65-F5344CB8AC3E}">
        <p14:creationId xmlns:p14="http://schemas.microsoft.com/office/powerpoint/2010/main" val="155528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370" y="-1"/>
            <a:ext cx="9193369" cy="6895027"/>
          </a:xfrm>
          <a:prstGeom prst="rect">
            <a:avLst/>
          </a:prstGeom>
        </p:spPr>
      </p:pic>
      <p:sp>
        <p:nvSpPr>
          <p:cNvPr id="5" name="TextBox 4">
            <a:extLst>
              <a:ext uri="{FF2B5EF4-FFF2-40B4-BE49-F238E27FC236}">
                <a16:creationId xmlns:a16="http://schemas.microsoft.com/office/drawing/2014/main" id="{DD51B762-1471-4081-9C7D-C5A091738290}"/>
              </a:ext>
            </a:extLst>
          </p:cNvPr>
          <p:cNvSpPr txBox="1"/>
          <p:nvPr/>
        </p:nvSpPr>
        <p:spPr>
          <a:xfrm>
            <a:off x="3959280" y="171668"/>
            <a:ext cx="5184720" cy="2062103"/>
          </a:xfrm>
          <a:prstGeom prst="rect">
            <a:avLst/>
          </a:prstGeom>
          <a:noFill/>
        </p:spPr>
        <p:txBody>
          <a:bodyPr wrap="square" rtlCol="0">
            <a:spAutoFit/>
          </a:bodyPr>
          <a:lstStyle/>
          <a:p>
            <a:r>
              <a:rPr lang="en-GB"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chairs are mobile, the students will have their mobiles, but the room layout is still historic?</a:t>
            </a:r>
          </a:p>
        </p:txBody>
      </p:sp>
    </p:spTree>
    <p:extLst>
      <p:ext uri="{BB962C8B-B14F-4D97-AF65-F5344CB8AC3E}">
        <p14:creationId xmlns:p14="http://schemas.microsoft.com/office/powerpoint/2010/main" val="107756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You can download free much of my published work</a:t>
            </a:r>
          </a:p>
        </p:txBody>
      </p:sp>
      <p:sp>
        <p:nvSpPr>
          <p:cNvPr id="3" name="Content Placeholder 2"/>
          <p:cNvSpPr>
            <a:spLocks noGrp="1"/>
          </p:cNvSpPr>
          <p:nvPr>
            <p:ph idx="1"/>
          </p:nvPr>
        </p:nvSpPr>
        <p:spPr>
          <a:xfrm>
            <a:off x="304800" y="854056"/>
            <a:ext cx="8605838" cy="4598701"/>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p>
          <a:p>
            <a:pPr>
              <a:buFont typeface="+mj-lt"/>
              <a:buAutoNum type="arabicPeriod"/>
            </a:pPr>
            <a:r>
              <a:rPr lang="en-GB" sz="2800" dirty="0">
                <a:hlinkClick r:id="rId6"/>
              </a:rPr>
              <a:t>http://phil-race.co.uk/2017/05/lectures-and-learning/</a:t>
            </a:r>
            <a:r>
              <a:rPr lang="en-GB" sz="2800" dirty="0"/>
              <a:t>  (extracts on lecturing)</a:t>
            </a:r>
          </a:p>
          <a:p>
            <a:pPr>
              <a:buFont typeface="+mj-lt"/>
              <a:buAutoNum type="arabicPeriod"/>
            </a:pPr>
            <a:endParaRPr lang="en-GB" sz="2800" u="sng" dirty="0">
              <a:hlinkClick r:id="rId7"/>
            </a:endParaRPr>
          </a:p>
          <a:p>
            <a:pPr>
              <a:buFont typeface="+mj-lt"/>
              <a:buAutoNum type="arabicPeriod"/>
            </a:pPr>
            <a:endParaRPr lang="en-GB" sz="2800" dirty="0"/>
          </a:p>
        </p:txBody>
      </p:sp>
    </p:spTree>
    <p:extLst>
      <p:ext uri="{BB962C8B-B14F-4D97-AF65-F5344CB8AC3E}">
        <p14:creationId xmlns:p14="http://schemas.microsoft.com/office/powerpoint/2010/main" val="25804623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39191017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540053"/>
            <a:ext cx="6444208" cy="6120680"/>
          </a:xfrm>
          <a:solidFill>
            <a:schemeClr val="bg1"/>
          </a:solidFill>
        </p:spPr>
        <p:txBody>
          <a:bodyPr>
            <a:noAutofit/>
          </a:bodyPr>
          <a:lstStyle/>
          <a:p>
            <a:pPr marL="273050" indent="-273050" eaLnBrk="1" hangingPunct="1">
              <a:spcBef>
                <a:spcPts val="1200"/>
              </a:spcBef>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400" b="1" dirty="0">
                <a:solidFill>
                  <a:srgbClr val="FF0000"/>
                </a:solidFill>
              </a:rPr>
              <a:t>Lewis Carroll, 1893</a:t>
            </a:r>
            <a:endParaRPr lang="en-AU" sz="4800" b="1" dirty="0">
              <a:solidFill>
                <a:srgbClr val="FF0000"/>
              </a:solidFill>
            </a:endParaRP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2" name="TextBox 1">
            <a:extLst>
              <a:ext uri="{FF2B5EF4-FFF2-40B4-BE49-F238E27FC236}">
                <a16:creationId xmlns:a16="http://schemas.microsoft.com/office/drawing/2014/main" id="{469270B6-009F-427D-95EF-29FEEEC7A401}"/>
              </a:ext>
            </a:extLst>
          </p:cNvPr>
          <p:cNvSpPr txBox="1"/>
          <p:nvPr/>
        </p:nvSpPr>
        <p:spPr>
          <a:xfrm>
            <a:off x="251399" y="40015"/>
            <a:ext cx="867720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Unless we do something </a:t>
            </a:r>
            <a:r>
              <a:rPr kumimoji="0" lang="en-GB" sz="3600" b="1" i="1" u="none" strike="noStrike" kern="1200" cap="none" spc="0" normalizeH="0" baseline="0" noProof="0" dirty="0">
                <a:ln>
                  <a:noFill/>
                </a:ln>
                <a:solidFill>
                  <a:srgbClr val="FF0000"/>
                </a:solidFill>
                <a:effectLst/>
                <a:highlight>
                  <a:srgbClr val="00FF00"/>
                </a:highlight>
                <a:uLnTx/>
                <a:uFillTx/>
                <a:latin typeface="Calibri" panose="020F0502020204030204" pitchFamily="34" charset="0"/>
                <a:ea typeface="+mn-ea"/>
                <a:cs typeface="Calibri" panose="020F0502020204030204" pitchFamily="34" charset="0"/>
              </a:rPr>
              <a:t>else</a:t>
            </a: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2207323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remove"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0"/>
                                        <p:tgtEl>
                                          <p:spTgt spid="4"/>
                                        </p:tgtEl>
                                      </p:cBhvr>
                                    </p:animEffect>
                                    <p:anim calcmode="lin" valueType="num">
                                      <p:cBhvr>
                                        <p:cTn id="24" dur="3000" fill="hold"/>
                                        <p:tgtEl>
                                          <p:spTgt spid="4"/>
                                        </p:tgtEl>
                                        <p:attrNameLst>
                                          <p:attrName>style.rotation</p:attrName>
                                        </p:attrNameLst>
                                      </p:cBhvr>
                                      <p:tavLst>
                                        <p:tav tm="0">
                                          <p:val>
                                            <p:fltVal val="720"/>
                                          </p:val>
                                        </p:tav>
                                        <p:tav tm="100000">
                                          <p:val>
                                            <p:fltVal val="0"/>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anim calcmode="lin" valueType="num">
                                      <p:cBhvr>
                                        <p:cTn id="26" dur="3000" fill="hold"/>
                                        <p:tgtEl>
                                          <p:spTgt spid="4"/>
                                        </p:tgtEl>
                                        <p:attrNameLst>
                                          <p:attrName>ppt_w</p:attrName>
                                        </p:attrNameLst>
                                      </p:cBhvr>
                                      <p:tavLst>
                                        <p:tav tm="0">
                                          <p:val>
                                            <p:fltVal val="0"/>
                                          </p:val>
                                        </p:tav>
                                        <p:tav tm="100000">
                                          <p:val>
                                            <p:strVal val="#ppt_w"/>
                                          </p:val>
                                        </p:tav>
                                      </p:tavLst>
                                    </p:anim>
                                  </p:childTnLst>
                                </p:cTn>
                              </p:par>
                              <p:par>
                                <p:cTn id="27" presetID="35" presetClass="entr" presetSubtype="0" fill="remove"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0"/>
                                        <p:tgtEl>
                                          <p:spTgt spid="5"/>
                                        </p:tgtEl>
                                      </p:cBhvr>
                                    </p:animEffect>
                                    <p:anim calcmode="lin" valueType="num">
                                      <p:cBhvr>
                                        <p:cTn id="30" dur="3000" fill="hold"/>
                                        <p:tgtEl>
                                          <p:spTgt spid="5"/>
                                        </p:tgtEl>
                                        <p:attrNameLst>
                                          <p:attrName>style.rotation</p:attrName>
                                        </p:attrNameLst>
                                      </p:cBhvr>
                                      <p:tavLst>
                                        <p:tav tm="0">
                                          <p:val>
                                            <p:fltVal val="720"/>
                                          </p:val>
                                        </p:tav>
                                        <p:tav tm="100000">
                                          <p:val>
                                            <p:fltVal val="0"/>
                                          </p:val>
                                        </p:tav>
                                      </p:tavLst>
                                    </p:anim>
                                    <p:anim calcmode="lin" valueType="num">
                                      <p:cBhvr>
                                        <p:cTn id="31" dur="3000" fill="hold"/>
                                        <p:tgtEl>
                                          <p:spTgt spid="5"/>
                                        </p:tgtEl>
                                        <p:attrNameLst>
                                          <p:attrName>ppt_h</p:attrName>
                                        </p:attrNameLst>
                                      </p:cBhvr>
                                      <p:tavLst>
                                        <p:tav tm="0">
                                          <p:val>
                                            <p:fltVal val="0"/>
                                          </p:val>
                                        </p:tav>
                                        <p:tav tm="100000">
                                          <p:val>
                                            <p:strVal val="#ppt_h"/>
                                          </p:val>
                                        </p:tav>
                                      </p:tavLst>
                                    </p:anim>
                                    <p:anim calcmode="lin" valueType="num">
                                      <p:cBhvr>
                                        <p:cTn id="32" dur="3000" fill="hold"/>
                                        <p:tgtEl>
                                          <p:spTgt spid="5"/>
                                        </p:tgtEl>
                                        <p:attrNameLst>
                                          <p:attrName>ppt_w</p:attrName>
                                        </p:attrNameLst>
                                      </p:cBhvr>
                                      <p:tavLst>
                                        <p:tav tm="0">
                                          <p:val>
                                            <p:fltVal val="0"/>
                                          </p:val>
                                        </p:tav>
                                        <p:tav tm="100000">
                                          <p:val>
                                            <p:strVal val="#ppt_w"/>
                                          </p:val>
                                        </p:tav>
                                      </p:tavLst>
                                    </p:anim>
                                  </p:childTnLst>
                                </p:cTn>
                              </p:par>
                              <p:par>
                                <p:cTn id="33" presetID="35" presetClass="entr" presetSubtype="0" fill="remove"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3000"/>
                                        <p:tgtEl>
                                          <p:spTgt spid="6"/>
                                        </p:tgtEl>
                                      </p:cBhvr>
                                    </p:animEffect>
                                    <p:anim calcmode="lin" valueType="num">
                                      <p:cBhvr>
                                        <p:cTn id="36" dur="3000" fill="hold"/>
                                        <p:tgtEl>
                                          <p:spTgt spid="6"/>
                                        </p:tgtEl>
                                        <p:attrNameLst>
                                          <p:attrName>style.rotation</p:attrName>
                                        </p:attrNameLst>
                                      </p:cBhvr>
                                      <p:tavLst>
                                        <p:tav tm="0">
                                          <p:val>
                                            <p:fltVal val="720"/>
                                          </p:val>
                                        </p:tav>
                                        <p:tav tm="100000">
                                          <p:val>
                                            <p:fltVal val="0"/>
                                          </p:val>
                                        </p:tav>
                                      </p:tavLst>
                                    </p:anim>
                                    <p:anim calcmode="lin" valueType="num">
                                      <p:cBhvr>
                                        <p:cTn id="37" dur="3000" fill="hold"/>
                                        <p:tgtEl>
                                          <p:spTgt spid="6"/>
                                        </p:tgtEl>
                                        <p:attrNameLst>
                                          <p:attrName>ppt_h</p:attrName>
                                        </p:attrNameLst>
                                      </p:cBhvr>
                                      <p:tavLst>
                                        <p:tav tm="0">
                                          <p:val>
                                            <p:fltVal val="0"/>
                                          </p:val>
                                        </p:tav>
                                        <p:tav tm="100000">
                                          <p:val>
                                            <p:strVal val="#ppt_h"/>
                                          </p:val>
                                        </p:tav>
                                      </p:tavLst>
                                    </p:anim>
                                    <p:anim calcmode="lin" valueType="num">
                                      <p:cBhvr>
                                        <p:cTn id="38" dur="3000" fill="hold"/>
                                        <p:tgtEl>
                                          <p:spTgt spid="6"/>
                                        </p:tgtEl>
                                        <p:attrNameLst>
                                          <p:attrName>ppt_w</p:attrName>
                                        </p:attrNameLst>
                                      </p:cBhvr>
                                      <p:tavLst>
                                        <p:tav tm="0">
                                          <p:val>
                                            <p:fltVal val="0"/>
                                          </p:val>
                                        </p:tav>
                                        <p:tav tm="100000">
                                          <p:val>
                                            <p:strVal val="#ppt_w"/>
                                          </p:val>
                                        </p:tav>
                                      </p:tavLst>
                                    </p:anim>
                                  </p:childTnLst>
                                </p:cTn>
                              </p:par>
                              <p:par>
                                <p:cTn id="39" presetID="35" presetClass="entr" presetSubtype="0" fill="remove"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0"/>
                                        <p:tgtEl>
                                          <p:spTgt spid="7"/>
                                        </p:tgtEl>
                                      </p:cBhvr>
                                    </p:animEffect>
                                    <p:anim calcmode="lin" valueType="num">
                                      <p:cBhvr>
                                        <p:cTn id="42" dur="3000" fill="hold"/>
                                        <p:tgtEl>
                                          <p:spTgt spid="7"/>
                                        </p:tgtEl>
                                        <p:attrNameLst>
                                          <p:attrName>style.rotation</p:attrName>
                                        </p:attrNameLst>
                                      </p:cBhvr>
                                      <p:tavLst>
                                        <p:tav tm="0">
                                          <p:val>
                                            <p:fltVal val="720"/>
                                          </p:val>
                                        </p:tav>
                                        <p:tav tm="100000">
                                          <p:val>
                                            <p:fltVal val="0"/>
                                          </p:val>
                                        </p:tav>
                                      </p:tavLst>
                                    </p:anim>
                                    <p:anim calcmode="lin" valueType="num">
                                      <p:cBhvr>
                                        <p:cTn id="43" dur="3000" fill="hold"/>
                                        <p:tgtEl>
                                          <p:spTgt spid="7"/>
                                        </p:tgtEl>
                                        <p:attrNameLst>
                                          <p:attrName>ppt_h</p:attrName>
                                        </p:attrNameLst>
                                      </p:cBhvr>
                                      <p:tavLst>
                                        <p:tav tm="0">
                                          <p:val>
                                            <p:fltVal val="0"/>
                                          </p:val>
                                        </p:tav>
                                        <p:tav tm="100000">
                                          <p:val>
                                            <p:strVal val="#ppt_h"/>
                                          </p:val>
                                        </p:tav>
                                      </p:tavLst>
                                    </p:anim>
                                    <p:anim calcmode="lin" valueType="num">
                                      <p:cBhvr>
                                        <p:cTn id="44" dur="3000" fill="hold"/>
                                        <p:tgtEl>
                                          <p:spTgt spid="7"/>
                                        </p:tgtEl>
                                        <p:attrNameLst>
                                          <p:attrName>ppt_w</p:attrName>
                                        </p:attrNameLst>
                                      </p:cBhvr>
                                      <p:tavLst>
                                        <p:tav tm="0">
                                          <p:val>
                                            <p:fltVal val="0"/>
                                          </p:val>
                                        </p:tav>
                                        <p:tav tm="100000">
                                          <p:val>
                                            <p:strVal val="#ppt_w"/>
                                          </p:val>
                                        </p:tav>
                                      </p:tavLst>
                                    </p:anim>
                                  </p:childTnLst>
                                </p:cTn>
                              </p:par>
                              <p:par>
                                <p:cTn id="45" presetID="35" presetClass="entr" presetSubtype="0" fill="remove"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3000"/>
                                        <p:tgtEl>
                                          <p:spTgt spid="8"/>
                                        </p:tgtEl>
                                      </p:cBhvr>
                                    </p:animEffect>
                                    <p:anim calcmode="lin" valueType="num">
                                      <p:cBhvr>
                                        <p:cTn id="48" dur="3000" fill="hold"/>
                                        <p:tgtEl>
                                          <p:spTgt spid="8"/>
                                        </p:tgtEl>
                                        <p:attrNameLst>
                                          <p:attrName>style.rotation</p:attrName>
                                        </p:attrNameLst>
                                      </p:cBhvr>
                                      <p:tavLst>
                                        <p:tav tm="0">
                                          <p:val>
                                            <p:fltVal val="720"/>
                                          </p:val>
                                        </p:tav>
                                        <p:tav tm="100000">
                                          <p:val>
                                            <p:fltVal val="0"/>
                                          </p:val>
                                        </p:tav>
                                      </p:tavLst>
                                    </p:anim>
                                    <p:anim calcmode="lin" valueType="num">
                                      <p:cBhvr>
                                        <p:cTn id="49" dur="3000" fill="hold"/>
                                        <p:tgtEl>
                                          <p:spTgt spid="8"/>
                                        </p:tgtEl>
                                        <p:attrNameLst>
                                          <p:attrName>ppt_h</p:attrName>
                                        </p:attrNameLst>
                                      </p:cBhvr>
                                      <p:tavLst>
                                        <p:tav tm="0">
                                          <p:val>
                                            <p:fltVal val="0"/>
                                          </p:val>
                                        </p:tav>
                                        <p:tav tm="100000">
                                          <p:val>
                                            <p:strVal val="#ppt_h"/>
                                          </p:val>
                                        </p:tav>
                                      </p:tavLst>
                                    </p:anim>
                                    <p:anim calcmode="lin" valueType="num">
                                      <p:cBhvr>
                                        <p:cTn id="50"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4" grpId="0" animBg="1"/>
      <p:bldP spid="5" grpId="0" animBg="1"/>
      <p:bldP spid="6" grpId="0" animBg="1"/>
      <p:bldP spid="7" grpId="0" animBg="1"/>
      <p:bldP spid="8" grpId="0" animBg="1"/>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Which wavelength should I teach on?</a:t>
            </a:r>
          </a:p>
        </p:txBody>
      </p:sp>
      <p:sp>
        <p:nvSpPr>
          <p:cNvPr id="259075" name="Rectangle 3"/>
          <p:cNvSpPr>
            <a:spLocks noGrp="1" noChangeArrowheads="1"/>
          </p:cNvSpPr>
          <p:nvPr>
            <p:ph idx="1"/>
          </p:nvPr>
        </p:nvSpPr>
        <p:spPr>
          <a:xfrm>
            <a:off x="358777" y="1123963"/>
            <a:ext cx="8605838" cy="4743440"/>
          </a:xfrm>
        </p:spPr>
        <p:txBody>
          <a:bodyPr/>
          <a:lstStyle/>
          <a:p>
            <a:pPr>
              <a:buNone/>
              <a:defRPr/>
            </a:pPr>
            <a:r>
              <a:rPr lang="en-GB" sz="2800" dirty="0"/>
              <a:t>The only one that works for today’s students is </a:t>
            </a:r>
            <a:r>
              <a:rPr lang="en-GB" sz="4400" dirty="0">
                <a:highlight>
                  <a:srgbClr val="FFFF00"/>
                </a:highlight>
                <a:latin typeface="Times New Roman" panose="02020603050405020304" pitchFamily="18" charset="0"/>
                <a:cs typeface="Times New Roman" panose="02020603050405020304" pitchFamily="18" charset="0"/>
              </a:rPr>
              <a:t>WIIFM</a:t>
            </a:r>
            <a:endParaRPr lang="en-GB" sz="3600" dirty="0">
              <a:highlight>
                <a:srgbClr val="FFFF00"/>
              </a:highlight>
              <a:latin typeface="Times New Roman" panose="02020603050405020304" pitchFamily="18" charset="0"/>
              <a:cs typeface="Times New Roman" panose="02020603050405020304" pitchFamily="18" charset="0"/>
            </a:endParaRPr>
          </a:p>
          <a:p>
            <a:pPr>
              <a:buNone/>
              <a:defRPr/>
            </a:pPr>
            <a:r>
              <a:rPr lang="en-GB" sz="3600" dirty="0">
                <a:solidFill>
                  <a:srgbClr val="9966FF"/>
                </a:solidFill>
              </a:rPr>
              <a:t>What’s in it for me?</a:t>
            </a:r>
          </a:p>
          <a:p>
            <a:pPr>
              <a:defRPr/>
            </a:pPr>
            <a:r>
              <a:rPr lang="en-GB" sz="2800" dirty="0"/>
              <a:t>Consciously address the </a:t>
            </a:r>
            <a:r>
              <a:rPr lang="en-GB" sz="2800" dirty="0">
                <a:solidFill>
                  <a:srgbClr val="FF0000"/>
                </a:solidFill>
              </a:rPr>
              <a:t>‘so what’ </a:t>
            </a:r>
            <a:r>
              <a:rPr lang="en-GB" sz="2800" dirty="0"/>
              <a:t>in students’ minds;</a:t>
            </a:r>
          </a:p>
          <a:p>
            <a:pPr>
              <a:defRPr/>
            </a:pPr>
            <a:r>
              <a:rPr lang="en-GB" sz="2800" dirty="0"/>
              <a:t>Warm up their </a:t>
            </a:r>
            <a:r>
              <a:rPr lang="en-GB" sz="2800" dirty="0">
                <a:solidFill>
                  <a:srgbClr val="FF0000"/>
                </a:solidFill>
              </a:rPr>
              <a:t>‘want’ </a:t>
            </a:r>
            <a:r>
              <a:rPr lang="en-GB" sz="2800" dirty="0"/>
              <a:t>to learn.</a:t>
            </a:r>
          </a:p>
          <a:p>
            <a:pPr>
              <a:defRPr/>
            </a:pPr>
            <a:r>
              <a:rPr lang="en-GB" sz="2800" dirty="0"/>
              <a:t>Clarify their </a:t>
            </a:r>
            <a:r>
              <a:rPr lang="en-GB" sz="2800" dirty="0">
                <a:solidFill>
                  <a:srgbClr val="FF0000"/>
                </a:solidFill>
              </a:rPr>
              <a:t>‘need’ </a:t>
            </a:r>
            <a:r>
              <a:rPr lang="en-GB" sz="2800" dirty="0"/>
              <a:t>to learn.</a:t>
            </a:r>
          </a:p>
          <a:p>
            <a:pPr>
              <a:defRPr/>
            </a:pPr>
            <a:r>
              <a:rPr lang="en-GB" sz="2800" dirty="0"/>
              <a:t>They learn far more readily if they are continuously aware of the benefits for them of putting energy into their learning.</a:t>
            </a:r>
          </a:p>
        </p:txBody>
      </p:sp>
    </p:spTree>
    <p:extLst>
      <p:ext uri="{BB962C8B-B14F-4D97-AF65-F5344CB8AC3E}">
        <p14:creationId xmlns:p14="http://schemas.microsoft.com/office/powerpoint/2010/main" val="311241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lnSpcReduction="10000"/>
          </a:bodyPr>
          <a:lstStyle>
            <a:lvl1pPr algn="ctr" defTabSz="914400" eaLnBrk="1" latinLnBrk="0" hangingPunct="1">
              <a:lnSpc>
                <a:spcPct val="85000"/>
              </a:lnSpc>
              <a:buNone/>
              <a:defRPr sz="3600" b="1">
                <a:solidFill>
                  <a:srgbClr val="0070C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learning by </a:t>
            </a: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doing</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learning from </a:t>
            </a: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feedback</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wanting</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to learn</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needing</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to learn</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making</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a:t>
            </a: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sense</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Tree>
    <p:extLst>
      <p:ext uri="{BB962C8B-B14F-4D97-AF65-F5344CB8AC3E}">
        <p14:creationId xmlns:p14="http://schemas.microsoft.com/office/powerpoint/2010/main" val="997713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324802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233704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What’s missing in this old cycle?</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mic Sans MS" pitchFamily="66" charset="0"/>
                <a:ea typeface="+mn-ea"/>
                <a:cs typeface="Arial" pitchFamily="34" charset="0"/>
              </a:rPr>
              <a:t>Conceptualisation</a:t>
            </a:r>
            <a:endPar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Inspiration?</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Enthusiasm?</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Engagement?</a:t>
            </a:r>
          </a:p>
        </p:txBody>
      </p:sp>
    </p:spTree>
    <p:extLst>
      <p:ext uri="{BB962C8B-B14F-4D97-AF65-F5344CB8AC3E}">
        <p14:creationId xmlns:p14="http://schemas.microsoft.com/office/powerpoint/2010/main" val="1292295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FFFF00"/>
                </a:solidFill>
                <a:latin typeface="Calibri" pitchFamily="34" charset="0"/>
              </a:rPr>
              <a:t>Another MCQ </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836641"/>
            <a:ext cx="8605838" cy="5030760"/>
          </a:xfrm>
        </p:spPr>
        <p:txBody>
          <a:bodyPr/>
          <a:lstStyle/>
          <a:p>
            <a:pPr marL="0" indent="0">
              <a:buNone/>
            </a:pPr>
            <a:r>
              <a:rPr lang="en-GB" dirty="0">
                <a:solidFill>
                  <a:schemeClr val="bg1"/>
                </a:solidFill>
                <a:latin typeface="Calibri" pitchFamily="34" charset="0"/>
              </a:rPr>
              <a:t>About learning styles,</a:t>
            </a:r>
          </a:p>
          <a:p>
            <a:pPr>
              <a:buClr>
                <a:srgbClr val="00B0F0"/>
              </a:buClr>
              <a:buFont typeface="+mj-lt"/>
              <a:buAutoNum type="alphaUcPeriod"/>
              <a:tabLst>
                <a:tab pos="6105525" algn="l"/>
              </a:tabLst>
            </a:pPr>
            <a:r>
              <a:rPr lang="en-GB" dirty="0">
                <a:solidFill>
                  <a:schemeClr val="bg1"/>
                </a:solidFill>
              </a:rPr>
              <a:t>I think they’re very important</a:t>
            </a:r>
          </a:p>
          <a:p>
            <a:pPr>
              <a:buClr>
                <a:srgbClr val="00B0F0"/>
              </a:buClr>
              <a:buFont typeface="+mj-lt"/>
              <a:buAutoNum type="alphaUcPeriod"/>
            </a:pPr>
            <a:r>
              <a:rPr lang="en-GB" dirty="0">
                <a:solidFill>
                  <a:schemeClr val="bg1"/>
                </a:solidFill>
              </a:rPr>
              <a:t>I think they’re a load of rubbish</a:t>
            </a:r>
          </a:p>
          <a:p>
            <a:pPr>
              <a:buClr>
                <a:srgbClr val="00B0F0"/>
              </a:buClr>
              <a:buFont typeface="+mj-lt"/>
              <a:buAutoNum type="alphaUcPeriod"/>
            </a:pPr>
            <a:r>
              <a:rPr lang="en-GB" dirty="0">
                <a:solidFill>
                  <a:schemeClr val="bg1"/>
                </a:solidFill>
                <a:latin typeface="Calibri" pitchFamily="34" charset="0"/>
              </a:rPr>
              <a:t>I know what mine is (or are)</a:t>
            </a:r>
          </a:p>
          <a:p>
            <a:pPr>
              <a:buClr>
                <a:srgbClr val="00B0F0"/>
              </a:buClr>
              <a:buFont typeface="+mj-lt"/>
              <a:buAutoNum type="alphaUcPeriod"/>
            </a:pPr>
            <a:r>
              <a:rPr lang="en-GB" dirty="0">
                <a:solidFill>
                  <a:schemeClr val="bg1"/>
                </a:solidFill>
              </a:rPr>
              <a:t>They can’t be changed</a:t>
            </a:r>
          </a:p>
          <a:p>
            <a:pPr>
              <a:buClr>
                <a:srgbClr val="00B0F0"/>
              </a:buClr>
              <a:buFont typeface="+mj-lt"/>
              <a:buAutoNum type="alphaUcPeriod"/>
            </a:pPr>
            <a:r>
              <a:rPr lang="en-GB" dirty="0">
                <a:solidFill>
                  <a:schemeClr val="bg1"/>
                </a:solidFill>
                <a:latin typeface="Calibri" pitchFamily="34" charset="0"/>
              </a:rPr>
              <a:t>They change over time</a:t>
            </a:r>
          </a:p>
          <a:p>
            <a:pPr marL="0" indent="0">
              <a:buNone/>
            </a:pPr>
            <a:r>
              <a:rPr lang="en-GB" sz="2400" dirty="0">
                <a:solidFill>
                  <a:srgbClr val="FFC000"/>
                </a:solidFill>
                <a:highlight>
                  <a:srgbClr val="000000"/>
                </a:highlight>
              </a:rPr>
              <a:t>Voting:</a:t>
            </a:r>
            <a:r>
              <a:rPr lang="en-GB" sz="2400" dirty="0">
                <a:highlight>
                  <a:srgbClr val="000000"/>
                </a:highlight>
              </a:rPr>
              <a:t> </a:t>
            </a:r>
            <a:r>
              <a:rPr lang="en-GB" sz="2400" dirty="0">
                <a:solidFill>
                  <a:srgbClr val="92D050"/>
                </a:solidFill>
                <a:highlight>
                  <a:srgbClr val="000000"/>
                </a:highlight>
              </a:rPr>
              <a:t>A = 2 hands</a:t>
            </a:r>
            <a:r>
              <a:rPr lang="en-GB" sz="2400" dirty="0">
                <a:highlight>
                  <a:srgbClr val="000000"/>
                </a:highlight>
              </a:rPr>
              <a:t>, 	</a:t>
            </a:r>
            <a:r>
              <a:rPr lang="en-GB" sz="2400" dirty="0">
                <a:solidFill>
                  <a:schemeClr val="accent1">
                    <a:lumMod val="60000"/>
                    <a:lumOff val="40000"/>
                  </a:schemeClr>
                </a:solidFill>
                <a:highlight>
                  <a:srgbClr val="000000"/>
                </a:highlight>
              </a:rPr>
              <a:t>B = 1 hand</a:t>
            </a:r>
          </a:p>
          <a:p>
            <a:pPr marL="0" indent="0">
              <a:buNone/>
            </a:pPr>
            <a:r>
              <a:rPr lang="en-GB" sz="2400" dirty="0">
                <a:solidFill>
                  <a:srgbClr val="33CC33"/>
                </a:solidFill>
                <a:highlight>
                  <a:srgbClr val="000000"/>
                </a:highlight>
              </a:rPr>
              <a:t>C = touch left ear</a:t>
            </a:r>
            <a:r>
              <a:rPr lang="en-GB" sz="2400" dirty="0">
                <a:highlight>
                  <a:srgbClr val="000000"/>
                </a:highlight>
              </a:rPr>
              <a:t>, 	</a:t>
            </a:r>
            <a:r>
              <a:rPr lang="en-GB" sz="2400" dirty="0">
                <a:solidFill>
                  <a:srgbClr val="FF6699"/>
                </a:solidFill>
                <a:highlight>
                  <a:srgbClr val="000000"/>
                </a:highlight>
              </a:rPr>
              <a:t>D = touch right ear  </a:t>
            </a:r>
          </a:p>
          <a:p>
            <a:pPr marL="0" indent="0">
              <a:buNone/>
            </a:pPr>
            <a:r>
              <a:rPr lang="en-GB" sz="2400" dirty="0">
                <a:solidFill>
                  <a:schemeClr val="accent6">
                    <a:lumMod val="60000"/>
                    <a:lumOff val="40000"/>
                  </a:schemeClr>
                </a:solidFill>
                <a:highlight>
                  <a:srgbClr val="000000"/>
                </a:highlight>
              </a:rPr>
              <a:t>E = scratch your head</a:t>
            </a:r>
          </a:p>
        </p:txBody>
      </p:sp>
    </p:spTree>
    <p:extLst>
      <p:ext uri="{BB962C8B-B14F-4D97-AF65-F5344CB8AC3E}">
        <p14:creationId xmlns:p14="http://schemas.microsoft.com/office/powerpoint/2010/main" val="583299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r>
              <a:rPr lang="en-GB" sz="3600" b="1" kern="1200" dirty="0">
                <a:solidFill>
                  <a:srgbClr val="0070C0"/>
                </a:solidFill>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410916574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E89EE-0041-48A0-B87A-7DDC546FF2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593" y="297102"/>
            <a:ext cx="8776027" cy="6156318"/>
          </a:xfrm>
          <a:prstGeom prst="rect">
            <a:avLst/>
          </a:prstGeom>
        </p:spPr>
      </p:pic>
    </p:spTree>
    <p:extLst>
      <p:ext uri="{BB962C8B-B14F-4D97-AF65-F5344CB8AC3E}">
        <p14:creationId xmlns:p14="http://schemas.microsoft.com/office/powerpoint/2010/main" val="2935392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laptops.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philatsussex19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(This week’s was on ‘The Hidden Curriculum’, and was a real belter!).</a:t>
            </a:r>
            <a:endParaRPr lang="en-GB" sz="3600" dirty="0">
              <a:solidFill>
                <a:srgbClr val="00206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algn="ctr">
              <a:lnSpc>
                <a:spcPct val="85000"/>
              </a:lnSpc>
            </a:pPr>
            <a:r>
              <a:rPr lang="en-US" sz="3600" b="1" dirty="0">
                <a:solidFill>
                  <a:srgbClr val="0070C0"/>
                </a:solidFill>
                <a:latin typeface="Calibri" panose="020F0502020204030204" pitchFamily="34" charset="0"/>
                <a:ea typeface="+mj-ea"/>
                <a:cs typeface="Calibri" panose="020F0502020204030204"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Tree>
    <p:extLst>
      <p:ext uri="{BB962C8B-B14F-4D97-AF65-F5344CB8AC3E}">
        <p14:creationId xmlns:p14="http://schemas.microsoft.com/office/powerpoint/2010/main" val="237679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8000"/>
                </a:solidFill>
                <a:effectLst/>
                <a:uLnTx/>
                <a:uFillTx/>
                <a:latin typeface="Calibri" pitchFamily="34" charset="0"/>
                <a:ea typeface="+mn-ea"/>
                <a:cs typeface="+mn-cs"/>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86028" name="Text Box 12"/>
          <p:cNvSpPr txBox="1">
            <a:spLocks noChangeArrowheads="1"/>
          </p:cNvSpPr>
          <p:nvPr/>
        </p:nvSpPr>
        <p:spPr bwMode="auto">
          <a:xfrm>
            <a:off x="714348" y="260648"/>
            <a:ext cx="7494671" cy="52322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Verbalising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Tree>
    <p:extLst>
      <p:ext uri="{BB962C8B-B14F-4D97-AF65-F5344CB8AC3E}">
        <p14:creationId xmlns:p14="http://schemas.microsoft.com/office/powerpoint/2010/main" val="4119014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omic Sans MS" pitchFamily="66" charset="0"/>
                <a:ea typeface="+mn-ea"/>
                <a:cs typeface="+mn-cs"/>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Tree>
    <p:extLst>
      <p:ext uri="{BB962C8B-B14F-4D97-AF65-F5344CB8AC3E}">
        <p14:creationId xmlns:p14="http://schemas.microsoft.com/office/powerpoint/2010/main" val="2457951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711136033"/>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145252050"/>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37026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6943439"/>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Enhancing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r>
              <a:rPr lang="en-GB" sz="2800" b="1" dirty="0">
                <a:solidFill>
                  <a:srgbClr val="59178A"/>
                </a:solidFill>
                <a:latin typeface="Calibri"/>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Keeping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Ensuring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Getting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Allowing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lang="en-GB" sz="2800" b="1" dirty="0">
                <a:solidFill>
                  <a:srgbClr val="59178A"/>
                </a:solidFill>
                <a:latin typeface="Calibri"/>
              </a:rPr>
              <a:t>.</a:t>
            </a: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algn="ctr">
              <a:lnSpc>
                <a:spcPct val="85000"/>
              </a:lnSpc>
            </a:pPr>
            <a:r>
              <a:rPr lang="en-US" sz="3600" b="1" dirty="0">
                <a:solidFill>
                  <a:srgbClr val="0070C0"/>
                </a:solidFill>
                <a:latin typeface="Calibri" panose="020F0502020204030204" pitchFamily="34" charset="0"/>
                <a:ea typeface="+mj-ea"/>
                <a:cs typeface="Calibri" panose="020F0502020204030204" pitchFamily="34" charset="0"/>
              </a:rPr>
              <a:t>We can enhance students engagement by: </a:t>
            </a:r>
          </a:p>
        </p:txBody>
      </p:sp>
    </p:spTree>
    <p:extLst>
      <p:ext uri="{BB962C8B-B14F-4D97-AF65-F5344CB8AC3E}">
        <p14:creationId xmlns:p14="http://schemas.microsoft.com/office/powerpoint/2010/main" val="2852086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C1242-81C8-417A-8781-FFF6A3B58D3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72716"/>
            <a:ext cx="9105132" cy="6031831"/>
          </a:xfrm>
          <a:prstGeom prst="rect">
            <a:avLst/>
          </a:prstGeom>
        </p:spPr>
      </p:pic>
      <p:sp>
        <p:nvSpPr>
          <p:cNvPr id="6" name="TextBox 5">
            <a:extLst>
              <a:ext uri="{FF2B5EF4-FFF2-40B4-BE49-F238E27FC236}">
                <a16:creationId xmlns:a16="http://schemas.microsoft.com/office/drawing/2014/main" id="{6DD79C21-2438-4C3C-8807-DC998C20BD90}"/>
              </a:ext>
            </a:extLst>
          </p:cNvPr>
          <p:cNvSpPr txBox="1"/>
          <p:nvPr/>
        </p:nvSpPr>
        <p:spPr>
          <a:xfrm>
            <a:off x="1860885" y="6123619"/>
            <a:ext cx="599632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Adapted from Kruger, J. and Dunning, D. 2009</a:t>
            </a:r>
          </a:p>
        </p:txBody>
      </p:sp>
    </p:spTree>
    <p:extLst>
      <p:ext uri="{BB962C8B-B14F-4D97-AF65-F5344CB8AC3E}">
        <p14:creationId xmlns:p14="http://schemas.microsoft.com/office/powerpoint/2010/main" val="9862824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le:Bright green tree - Waikato.jpg - Wikipedi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ontent Placeholder 4"/>
          <p:cNvSpPr>
            <a:spLocks noGrp="1"/>
          </p:cNvSpPr>
          <p:nvPr>
            <p:ph idx="1"/>
          </p:nvPr>
        </p:nvSpPr>
        <p:spPr>
          <a:xfrm>
            <a:off x="0" y="1"/>
            <a:ext cx="9144000" cy="6453420"/>
          </a:xfrm>
        </p:spPr>
        <p:txBody>
          <a:bodyPr>
            <a:normAutofit fontScale="92500" lnSpcReduction="20000"/>
          </a:bodyPr>
          <a:lstStyle/>
          <a:p>
            <a:pPr marL="0" indent="0">
              <a:buNone/>
            </a:pPr>
            <a:r>
              <a:rPr lang="en-GB" sz="2400" b="1" i="1" dirty="0"/>
              <a:t>What does the concept of “resilience” mean to you? How can resilience help us to understand “productive failure”?</a:t>
            </a:r>
          </a:p>
          <a:p>
            <a:pPr marL="0" indent="0">
              <a:buNone/>
            </a:pPr>
            <a:endParaRPr lang="en-GB" b="1" i="1" dirty="0"/>
          </a:p>
          <a:p>
            <a:pPr marL="0" indent="0">
              <a:buNone/>
            </a:pPr>
            <a:endParaRPr lang="en-GB" b="1" i="1" dirty="0"/>
          </a:p>
          <a:p>
            <a:pPr marL="0" indent="0">
              <a:buNone/>
            </a:pPr>
            <a:endParaRPr lang="en-GB" b="1" i="1" dirty="0"/>
          </a:p>
          <a:p>
            <a:pPr marL="0" indent="0">
              <a:buNone/>
            </a:pPr>
            <a:endParaRPr lang="en-GB" b="1" i="1" dirty="0"/>
          </a:p>
          <a:p>
            <a:pPr marL="0" indent="0">
              <a:buNone/>
            </a:pPr>
            <a:endParaRPr lang="en-GB" b="1" i="1"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b="1" dirty="0">
                <a:solidFill>
                  <a:schemeClr val="bg1"/>
                </a:solidFill>
              </a:rPr>
              <a:t>I always think of trees. To withstand the storm they need deep roots and a healthy support system. They bend and perhaps lose the odd branch...but they don’t break and continue to grow. (Paul Kleiman)</a:t>
            </a:r>
            <a:endParaRPr lang="en-GB" dirty="0">
              <a:solidFill>
                <a:schemeClr val="bg1"/>
              </a:solidFill>
            </a:endParaRPr>
          </a:p>
        </p:txBody>
      </p:sp>
    </p:spTree>
    <p:extLst>
      <p:ext uri="{BB962C8B-B14F-4D97-AF65-F5344CB8AC3E}">
        <p14:creationId xmlns:p14="http://schemas.microsoft.com/office/powerpoint/2010/main" val="38594244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506C-4F2B-4920-ADA4-AF8BAADDFDA7}"/>
              </a:ext>
            </a:extLst>
          </p:cNvPr>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Experience of Royce Sadler on standards, assessment and feedback</a:t>
            </a:r>
          </a:p>
        </p:txBody>
      </p:sp>
      <p:sp>
        <p:nvSpPr>
          <p:cNvPr id="4" name="Rectangle 1">
            <a:extLst>
              <a:ext uri="{FF2B5EF4-FFF2-40B4-BE49-F238E27FC236}">
                <a16:creationId xmlns:a16="http://schemas.microsoft.com/office/drawing/2014/main" id="{A70A018E-E158-435F-AFBD-826EA5819C04}"/>
              </a:ext>
            </a:extLst>
          </p:cNvPr>
          <p:cNvSpPr>
            <a:spLocks noGrp="1" noChangeArrowheads="1"/>
          </p:cNvSpPr>
          <p:nvPr>
            <p:ph idx="1"/>
          </p:nvPr>
        </p:nvSpPr>
        <p:spPr bwMode="auto">
          <a:xfrm>
            <a:off x="376826" y="1400009"/>
            <a:ext cx="8605838"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002060"/>
                </a:solidFill>
                <a:latin typeface="Calibri" panose="020F0502020204030204" pitchFamily="34" charset="0"/>
                <a:cs typeface="Calibri" panose="020F0502020204030204" pitchFamily="34" charset="0"/>
              </a:rPr>
              <a:t>Well worth looking at this clip from a MOOC on Coursera from Royce Sadler, who’s work informs much of the modern thinking on assessment and feedback…</a:t>
            </a:r>
          </a:p>
        </p:txBody>
      </p:sp>
      <p:sp>
        <p:nvSpPr>
          <p:cNvPr id="3" name="Action Button: Video 2">
            <a:hlinkClick r:id="rId2" highlightClick="1"/>
            <a:extLst>
              <a:ext uri="{FF2B5EF4-FFF2-40B4-BE49-F238E27FC236}">
                <a16:creationId xmlns:a16="http://schemas.microsoft.com/office/drawing/2014/main" id="{E00B4A93-9BF2-4F94-B579-AA999288D87D}"/>
              </a:ext>
            </a:extLst>
          </p:cNvPr>
          <p:cNvSpPr/>
          <p:nvPr/>
        </p:nvSpPr>
        <p:spPr bwMode="auto">
          <a:xfrm>
            <a:off x="3275820" y="3717040"/>
            <a:ext cx="1042416" cy="1042416"/>
          </a:xfrm>
          <a:prstGeom prst="actionButtonMovie">
            <a:avLst/>
          </a:prstGeom>
          <a:solidFill>
            <a:srgbClr val="00CCFF"/>
          </a:solidFill>
          <a:ln w="9525" cap="flat" cmpd="sng" algn="ctr">
            <a:solidFill>
              <a:srgbClr val="C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240270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1328"/>
            <a:ext cx="7886700" cy="1538925"/>
          </a:xfrm>
          <a:solidFill>
            <a:srgbClr val="FFFF00"/>
          </a:solidFill>
        </p:spPr>
        <p:txBody>
          <a:bodyPr>
            <a:noAutofit/>
          </a:bodyPr>
          <a:lstStyle/>
          <a:p>
            <a:r>
              <a:rPr lang="en-GB" sz="4000" b="1" dirty="0">
                <a:latin typeface="+mn-lt"/>
              </a:rPr>
              <a:t>#</a:t>
            </a:r>
            <a:r>
              <a:rPr lang="en-GB" sz="4000" b="1" dirty="0" err="1">
                <a:latin typeface="+mn-lt"/>
              </a:rPr>
              <a:t>LTHEchat</a:t>
            </a:r>
            <a:r>
              <a:rPr lang="en-GB" sz="4000" b="1" dirty="0">
                <a:latin typeface="+mn-lt"/>
              </a:rPr>
              <a:t> </a:t>
            </a:r>
            <a:r>
              <a:rPr lang="en-GB" sz="2800" b="1" dirty="0">
                <a:latin typeface="+mn-lt"/>
              </a:rPr>
              <a:t>is held on Wednesdays, term-time, </a:t>
            </a:r>
            <a:br>
              <a:rPr lang="en-GB" sz="2800" b="1" dirty="0">
                <a:latin typeface="+mn-lt"/>
              </a:rPr>
            </a:br>
            <a:r>
              <a:rPr lang="en-GB" sz="2800" b="1" dirty="0">
                <a:latin typeface="+mn-lt"/>
              </a:rPr>
              <a:t>8-9 pm:, one hour, one or two  convenors, </a:t>
            </a:r>
            <a:br>
              <a:rPr lang="en-GB" sz="2800" b="1" dirty="0">
                <a:latin typeface="+mn-lt"/>
              </a:rPr>
            </a:br>
            <a:r>
              <a:rPr lang="en-GB" sz="2800" b="1" dirty="0">
                <a:latin typeface="+mn-lt"/>
              </a:rPr>
              <a:t>6 questions, c.200 international participants.</a:t>
            </a:r>
            <a:endParaRPr lang="en-GB" sz="2800" dirty="0">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8132" y="1915083"/>
            <a:ext cx="4179754" cy="4861589"/>
          </a:xfrm>
          <a:prstGeom prst="rect">
            <a:avLst/>
          </a:prstGeom>
        </p:spPr>
      </p:pic>
    </p:spTree>
    <p:extLst>
      <p:ext uri="{BB962C8B-B14F-4D97-AF65-F5344CB8AC3E}">
        <p14:creationId xmlns:p14="http://schemas.microsoft.com/office/powerpoint/2010/main" val="11030537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Back to our intended learning outcomes</a:t>
            </a:r>
          </a:p>
        </p:txBody>
      </p:sp>
      <p:sp>
        <p:nvSpPr>
          <p:cNvPr id="110595" name="Rectangle 3"/>
          <p:cNvSpPr>
            <a:spLocks noGrp="1" noChangeArrowheads="1"/>
          </p:cNvSpPr>
          <p:nvPr>
            <p:ph idx="1"/>
          </p:nvPr>
        </p:nvSpPr>
        <p:spPr>
          <a:xfrm>
            <a:off x="430212" y="764634"/>
            <a:ext cx="8390378" cy="6093367"/>
          </a:xfrm>
        </p:spPr>
        <p:txBody>
          <a:bodyPr/>
          <a:lstStyle/>
          <a:p>
            <a:pPr marL="0" indent="0">
              <a:buNone/>
            </a:pPr>
            <a:r>
              <a:rPr lang="en-GB" dirty="0"/>
              <a:t>Do you now feel better-able to:</a:t>
            </a:r>
          </a:p>
          <a:p>
            <a:pPr marL="0" indent="0">
              <a:buNone/>
            </a:pPr>
            <a:r>
              <a:rPr lang="en-GB" dirty="0">
                <a:solidFill>
                  <a:srgbClr val="00B050"/>
                </a:solidFill>
              </a:rPr>
              <a:t>(raise two hands = very much better, </a:t>
            </a:r>
          </a:p>
          <a:p>
            <a:pPr marL="0" indent="0">
              <a:buNone/>
            </a:pPr>
            <a:r>
              <a:rPr lang="en-GB" dirty="0">
                <a:solidFill>
                  <a:srgbClr val="00B050"/>
                </a:solidFill>
              </a:rPr>
              <a:t>Raise one hand = somewhat better</a:t>
            </a:r>
          </a:p>
          <a:p>
            <a:pPr marL="0" indent="0">
              <a:buNone/>
            </a:pPr>
            <a:r>
              <a:rPr lang="en-GB" dirty="0">
                <a:solidFill>
                  <a:srgbClr val="00B050"/>
                </a:solidFill>
              </a:rPr>
              <a:t>Scratch left ear = no better)</a:t>
            </a:r>
          </a:p>
          <a:p>
            <a:pPr lvl="0">
              <a:buFont typeface="+mj-lt"/>
              <a:buAutoNum type="arabicPeriod"/>
            </a:pPr>
            <a:r>
              <a:rPr lang="en-GB" dirty="0"/>
              <a:t>Choose assessment methods which are reliable, and avoid contract cheating?</a:t>
            </a:r>
          </a:p>
          <a:p>
            <a:pPr lvl="0">
              <a:buFont typeface="+mj-lt"/>
              <a:buAutoNum type="arabicPeriod"/>
            </a:pPr>
            <a:r>
              <a:rPr lang="en-GB" dirty="0"/>
              <a:t>Help more students to get better feedback in less time?</a:t>
            </a:r>
          </a:p>
        </p:txBody>
      </p:sp>
    </p:spTree>
    <p:extLst>
      <p:ext uri="{BB962C8B-B14F-4D97-AF65-F5344CB8AC3E}">
        <p14:creationId xmlns:p14="http://schemas.microsoft.com/office/powerpoint/2010/main" val="3550107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4000"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a:solidFill>
            <a:schemeClr val="bg1"/>
          </a:solidFill>
        </p:spPr>
      </p:pic>
    </p:spTree>
    <p:extLst>
      <p:ext uri="{BB962C8B-B14F-4D97-AF65-F5344CB8AC3E}">
        <p14:creationId xmlns:p14="http://schemas.microsoft.com/office/powerpoint/2010/main" val="24901526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eaLnBrk="1" hangingPunct="1">
              <a:lnSpc>
                <a:spcPct val="85000"/>
              </a:lnSpc>
            </a:pPr>
            <a:r>
              <a:rPr lang="en-GB" sz="3600" kern="1200" dirty="0">
                <a:solidFill>
                  <a:srgbClr val="0070C0"/>
                </a:solidFill>
                <a:latin typeface="Calibri" panose="020F0502020204030204" pitchFamily="34" charset="0"/>
                <a:cs typeface="Calibri" panose="020F0502020204030204" pitchFamily="34" charset="0"/>
              </a:rPr>
              <a:t>Useful references and further reading (1)</a:t>
            </a:r>
          </a:p>
        </p:txBody>
      </p:sp>
      <p:sp>
        <p:nvSpPr>
          <p:cNvPr id="207875" name="Rectangle 3"/>
          <p:cNvSpPr>
            <a:spLocks noGrp="1" noChangeArrowheads="1"/>
          </p:cNvSpPr>
          <p:nvPr>
            <p:ph type="body" idx="1"/>
          </p:nvPr>
        </p:nvSpPr>
        <p:spPr>
          <a:xfrm>
            <a:off x="179390" y="922338"/>
            <a:ext cx="9001227" cy="5615905"/>
          </a:xfrm>
        </p:spPr>
        <p:txBody>
          <a:bodyPr/>
          <a:lstStyle/>
          <a:p>
            <a:pPr marL="609600" indent="-609600" eaLnBrk="1" hangingPunct="1">
              <a:buNone/>
              <a:defRPr/>
            </a:pPr>
            <a:r>
              <a:rPr lang="en-GB" sz="1800" dirty="0"/>
              <a:t>Bain, K. (2004) </a:t>
            </a:r>
            <a:r>
              <a:rPr lang="en-GB" sz="1800" i="1" dirty="0"/>
              <a:t>What the best College Teachers do</a:t>
            </a:r>
            <a:r>
              <a:rPr lang="en-GB" sz="1800" dirty="0"/>
              <a:t>, Cambridge: Harvard University Press.</a:t>
            </a:r>
          </a:p>
          <a:p>
            <a:pPr marL="609600" indent="-609600" eaLnBrk="1" hangingPunct="1">
              <a:buFont typeface="Wingdings" pitchFamily="2" charset="2"/>
              <a:buNone/>
              <a:defRPr/>
            </a:pPr>
            <a:r>
              <a:rPr lang="en-GB" sz="1800" dirty="0">
                <a:cs typeface="Times New Roman" pitchFamily="18" charset="0"/>
              </a:rPr>
              <a:t>Biggs, J. and Tang, C. (2011) </a:t>
            </a:r>
            <a:r>
              <a:rPr lang="en-GB" sz="1800" i="1" dirty="0">
                <a:cs typeface="Times New Roman" pitchFamily="18" charset="0"/>
              </a:rPr>
              <a:t>Teaching for Quality Learning at University, </a:t>
            </a:r>
            <a:r>
              <a:rPr lang="en-GB" sz="1800" dirty="0">
                <a:cs typeface="Times New Roman" pitchFamily="18" charset="0"/>
              </a:rPr>
              <a:t>Maidenhead: Open University Press.</a:t>
            </a:r>
          </a:p>
          <a:p>
            <a:pPr marL="609600" indent="-609600" eaLnBrk="1" hangingPunct="1">
              <a:buFont typeface="Wingdings" pitchFamily="2" charset="2"/>
              <a:buNone/>
              <a:defRPr/>
            </a:pPr>
            <a:r>
              <a:rPr lang="en-GB" sz="1800" dirty="0">
                <a:cs typeface="Times New Roman" pitchFamily="18" charset="0"/>
              </a:rPr>
              <a:t>Bloxham, S. and Boyd, P. (2007) </a:t>
            </a:r>
            <a:r>
              <a:rPr lang="en-GB" sz="1800" i="1" dirty="0">
                <a:cs typeface="Times New Roman" pitchFamily="18" charset="0"/>
              </a:rPr>
              <a:t>Developing effective assessment in higher education: a practical guide</a:t>
            </a:r>
            <a:r>
              <a:rPr lang="en-GB" sz="1800" dirty="0">
                <a:cs typeface="Times New Roman" pitchFamily="18" charset="0"/>
              </a:rPr>
              <a:t>, Maidenhead, Open University Press.</a:t>
            </a:r>
          </a:p>
          <a:p>
            <a:pPr marL="609600" indent="-609600" eaLnBrk="1" hangingPunct="1">
              <a:buFont typeface="Wingdings" pitchFamily="2" charset="2"/>
              <a:buNone/>
              <a:defRPr/>
            </a:pPr>
            <a:r>
              <a:rPr lang="en-GB" sz="1800" dirty="0" err="1"/>
              <a:t>Boud</a:t>
            </a:r>
            <a:r>
              <a:rPr lang="en-GB" sz="1800" dirty="0"/>
              <a:t>, D. (1995) </a:t>
            </a:r>
            <a:r>
              <a:rPr lang="en-GB" sz="1800" i="1" dirty="0"/>
              <a:t>Enhancing learning through self-assessment,</a:t>
            </a:r>
            <a:r>
              <a:rPr lang="en-GB" sz="1800" dirty="0"/>
              <a:t> London: Routledge.</a:t>
            </a:r>
          </a:p>
          <a:p>
            <a:pPr marL="609600" indent="-609600" eaLnBrk="1" hangingPunct="1">
              <a:buFont typeface="Wingdings" pitchFamily="2" charset="2"/>
              <a:buNone/>
              <a:defRPr/>
            </a:pPr>
            <a:r>
              <a:rPr lang="en-GB" sz="1800" dirty="0"/>
              <a:t>Brown, S. and </a:t>
            </a:r>
            <a:r>
              <a:rPr lang="en-GB" sz="1800" dirty="0" err="1"/>
              <a:t>Glasner</a:t>
            </a:r>
            <a:r>
              <a:rPr lang="en-GB" sz="1800" dirty="0"/>
              <a:t>, A. (eds.) (1999) </a:t>
            </a:r>
            <a:r>
              <a:rPr lang="en-GB" sz="1800" i="1" dirty="0"/>
              <a:t>Assessment Matters in Higher Education, Choosing and Using Diverse Approaches</a:t>
            </a:r>
            <a:r>
              <a:rPr lang="en-GB" sz="1800" dirty="0"/>
              <a:t>, Maidenhead: Open University Press.</a:t>
            </a:r>
          </a:p>
          <a:p>
            <a:pPr marL="609600" indent="-609600" eaLnBrk="1" hangingPunct="1">
              <a:buNone/>
              <a:defRPr/>
            </a:pPr>
            <a:r>
              <a:rPr lang="en-US" sz="1800" dirty="0"/>
              <a:t>Brown, S. and Race, P. (2012) </a:t>
            </a:r>
            <a:r>
              <a:rPr lang="en-GB" sz="1800" i="1" dirty="0"/>
              <a:t>Using effective assessment to promote learning </a:t>
            </a:r>
            <a:r>
              <a:rPr lang="en-GB" sz="1800" dirty="0"/>
              <a:t>in Hunt, L. and Chambers, D. (2012) </a:t>
            </a:r>
            <a:r>
              <a:rPr lang="en-GB" sz="1800" i="1" dirty="0"/>
              <a:t>University Teaching in Focus, Victoria, Australia, Acer Press. P74-91.</a:t>
            </a:r>
          </a:p>
          <a:p>
            <a:pPr marL="609600" indent="-609600" eaLnBrk="1" hangingPunct="1">
              <a:buNone/>
              <a:defRPr/>
            </a:pPr>
            <a:r>
              <a:rPr lang="en-GB" sz="1800" dirty="0"/>
              <a:t>Brown, S. (2015) </a:t>
            </a:r>
            <a:r>
              <a:rPr lang="en-GB" sz="1800" i="1" dirty="0"/>
              <a:t>Learning , Teaching and Assessment in Higher Education: Global perspectives, </a:t>
            </a:r>
            <a:r>
              <a:rPr lang="en-GB" sz="1800" dirty="0"/>
              <a:t>London, Palgrave.</a:t>
            </a:r>
          </a:p>
          <a:p>
            <a:pPr eaLnBrk="1" hangingPunct="1">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endParaRPr lang="en-GB" sz="1800" dirty="0"/>
          </a:p>
          <a:p>
            <a:pPr eaLnBrk="1" hangingPunct="1">
              <a:buNone/>
              <a:defRPr/>
            </a:pPr>
            <a:r>
              <a:rPr lang="en-GB" sz="1800" dirty="0"/>
              <a:t>Carless, D. and Boud, D. (2018): The development of student feedback literacy: enabling uptake of feedback, Assessment &amp; Evaluation in Higher Education, </a:t>
            </a:r>
            <a:r>
              <a:rPr lang="en-GB" sz="1800" dirty="0">
                <a:hlinkClick r:id="rId3"/>
              </a:rPr>
              <a:t>https://doi.org/10.1080/02602938.2018.1463354</a:t>
            </a:r>
            <a:r>
              <a:rPr lang="en-GB" sz="1800" dirty="0"/>
              <a:t> </a:t>
            </a:r>
            <a:endParaRPr lang="en-US" sz="1800" dirty="0"/>
          </a:p>
          <a:p>
            <a:pPr marL="609600" indent="-609600" eaLnBrk="1" hangingPunct="1">
              <a:buNone/>
              <a:defRPr/>
            </a:pPr>
            <a:endParaRPr lang="en-GB" sz="1800" dirty="0"/>
          </a:p>
          <a:p>
            <a:pPr marL="609600" indent="-609600" eaLnBrk="1" hangingPunct="1">
              <a:defRPr/>
            </a:pPr>
            <a:endParaRPr lang="en-GB" sz="1800" dirty="0"/>
          </a:p>
          <a:p>
            <a:pPr eaLnBrk="1" hangingPunct="1">
              <a:lnSpc>
                <a:spcPct val="90000"/>
              </a:lnSpc>
              <a:buNone/>
              <a:defRPr/>
            </a:pPr>
            <a:endParaRPr lang="en-GB" sz="1800" dirty="0"/>
          </a:p>
        </p:txBody>
      </p:sp>
    </p:spTree>
    <p:extLst>
      <p:ext uri="{BB962C8B-B14F-4D97-AF65-F5344CB8AC3E}">
        <p14:creationId xmlns:p14="http://schemas.microsoft.com/office/powerpoint/2010/main" val="33767542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eaLnBrk="1" hangingPunct="1">
              <a:lnSpc>
                <a:spcPct val="85000"/>
              </a:lnSpc>
            </a:pPr>
            <a:r>
              <a:rPr lang="en-GB" sz="3600" kern="1200" dirty="0">
                <a:solidFill>
                  <a:srgbClr val="0070C0"/>
                </a:solidFill>
                <a:latin typeface="Calibri" panose="020F0502020204030204" pitchFamily="34" charset="0"/>
                <a:cs typeface="Calibri" panose="020F0502020204030204" pitchFamily="34" charset="0"/>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29022531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eaLnBrk="1" hangingPunct="1">
              <a:lnSpc>
                <a:spcPct val="85000"/>
              </a:lnSpc>
            </a:pPr>
            <a:r>
              <a:rPr lang="en-GB" sz="3600" kern="1200" dirty="0">
                <a:solidFill>
                  <a:srgbClr val="0070C0"/>
                </a:solidFill>
                <a:latin typeface="Calibri" panose="020F0502020204030204" pitchFamily="34" charset="0"/>
                <a:cs typeface="Calibri" panose="020F0502020204030204" pitchFamily="34" charset="0"/>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800" dirty="0" err="1"/>
              <a:t>Hawe</a:t>
            </a:r>
            <a:r>
              <a:rPr lang="en-GB" sz="1800" dirty="0"/>
              <a:t>, E., Lightfoot, U., &amp; Dixon, H. (2017). First-year students working with exemplars: Promoting self-efficacy, self-monitoring and self-regulation. Journal of Further and Higher Education, 1-15. </a:t>
            </a:r>
          </a:p>
          <a:p>
            <a:pPr eaLnBrk="1" hangingPunct="1">
              <a:buNone/>
              <a:defRPr/>
            </a:pPr>
            <a:r>
              <a:rPr lang="en-GB" sz="1800" dirty="0"/>
              <a:t>Hendry, G. D., White, P., &amp; Herbert, C. (2016). Providing Exemplar-Based “Feedforward” before an Assessment: The Role of Teacher Explanation. Active Learning in Higher Education, 17(2), 99-109. </a:t>
            </a:r>
          </a:p>
          <a:p>
            <a:pPr eaLnBrk="1" hangingPunct="1">
              <a:buNone/>
              <a:defRPr/>
            </a:pPr>
            <a:r>
              <a:rPr lang="en-GB" sz="1800" dirty="0"/>
              <a:t>Hounsell, D., McCune, V., Hounsell, J. and </a:t>
            </a:r>
            <a:r>
              <a:rPr lang="en-GB" sz="1800" dirty="0" err="1"/>
              <a:t>Litjens</a:t>
            </a:r>
            <a:r>
              <a:rPr lang="en-GB" sz="1800" dirty="0"/>
              <a:t>, J., (2008). The quality of guidance and feedback to students. </a:t>
            </a:r>
            <a:r>
              <a:rPr lang="en-GB" sz="1800" i="1" dirty="0"/>
              <a:t>Higher Education Research &amp; Development</a:t>
            </a:r>
            <a:r>
              <a:rPr lang="en-GB" sz="1800" dirty="0"/>
              <a:t>, </a:t>
            </a:r>
            <a:r>
              <a:rPr lang="en-GB" sz="1800" i="1" dirty="0"/>
              <a:t>27</a:t>
            </a:r>
            <a:r>
              <a:rPr lang="en-GB" sz="1800" dirty="0"/>
              <a:t>(1), pp.55-67. </a:t>
            </a:r>
          </a:p>
          <a:p>
            <a:pPr eaLnBrk="1" hangingPunct="1">
              <a:buNone/>
              <a:defRPr/>
            </a:pPr>
            <a:r>
              <a:rPr lang="en-GB" sz="1800" dirty="0"/>
              <a:t>Newton, P. M. (2018) How Common Is Commercial Contract Cheating in Higher Education and Is It Increasing? A Systematic Review </a:t>
            </a:r>
            <a:r>
              <a:rPr lang="en-GB" sz="1800" dirty="0">
                <a:hlinkClick r:id="rId3"/>
              </a:rPr>
              <a:t>https://www.frontiersin.org/articles/10.3389/feduc.2018.00067/full</a:t>
            </a:r>
            <a:r>
              <a:rPr lang="en-GB" sz="1800" dirty="0"/>
              <a:t> </a:t>
            </a:r>
          </a:p>
          <a:p>
            <a:pPr eaLnBrk="1" hangingPunct="1">
              <a:buFont typeface="Wingdings" pitchFamily="2" charset="2"/>
              <a:buNone/>
              <a:defRPr/>
            </a:pPr>
            <a:r>
              <a:rPr lang="en-GB" sz="1800" dirty="0"/>
              <a:t>Nicol, D. J. and Macfarlane-Dick, D. (2006) Formative assessment and self-regulated learning: A model and seven principles of good feedback practice, </a:t>
            </a:r>
            <a:r>
              <a:rPr lang="en-GB" sz="1800" i="1" dirty="0"/>
              <a:t>Studies in Higher Education </a:t>
            </a:r>
            <a:r>
              <a:rPr lang="en-GB" sz="1800" i="1" dirty="0" err="1"/>
              <a:t>Vol</a:t>
            </a:r>
            <a:r>
              <a:rPr lang="en-GB" sz="1800" i="1" dirty="0"/>
              <a:t> 31(2), 199-218.</a:t>
            </a:r>
          </a:p>
          <a:p>
            <a:pPr eaLnBrk="1" hangingPunct="1">
              <a:buNone/>
              <a:defRPr/>
            </a:pPr>
            <a:r>
              <a:rPr lang="en-GB" sz="1800" dirty="0"/>
              <a:t>PASS project Bradford </a:t>
            </a:r>
            <a:r>
              <a:rPr lang="en-GB" sz="1800" dirty="0">
                <a:hlinkClick r:id="rId4"/>
              </a:rPr>
              <a:t>http://www.pass.brad.ac.uk/</a:t>
            </a:r>
            <a:r>
              <a:rPr lang="en-GB" sz="1800" dirty="0"/>
              <a:t> Accessed January 2019.</a:t>
            </a:r>
          </a:p>
          <a:p>
            <a:pPr eaLnBrk="1" hangingPunct="1">
              <a:buNone/>
              <a:defRPr/>
            </a:pPr>
            <a:r>
              <a:rPr lang="en-GB" sz="1800" dirty="0"/>
              <a:t>Pickford, R. and Brown, S. (2006) </a:t>
            </a:r>
            <a:r>
              <a:rPr lang="en-GB" sz="1800" i="1" dirty="0"/>
              <a:t>Assessing skills and practice,</a:t>
            </a:r>
            <a:r>
              <a:rPr lang="en-GB" sz="1800" dirty="0"/>
              <a:t> London: Routledge. </a:t>
            </a:r>
          </a:p>
          <a:p>
            <a:pPr eaLnBrk="1" hangingPunct="1">
              <a:buNone/>
              <a:defRPr/>
            </a:pPr>
            <a:r>
              <a:rPr lang="en-GB" sz="1800" dirty="0" err="1"/>
              <a:t>Rotheram</a:t>
            </a:r>
            <a:r>
              <a:rPr lang="en-GB" sz="1800" dirty="0"/>
              <a:t>, B. (2009) </a:t>
            </a:r>
            <a:r>
              <a:rPr lang="en-GB" sz="1800" i="1" dirty="0"/>
              <a:t>Sounds Good,</a:t>
            </a:r>
            <a:r>
              <a:rPr lang="en-GB" sz="1800" dirty="0"/>
              <a:t> JISC project </a:t>
            </a:r>
            <a:r>
              <a:rPr lang="en-GB" sz="1800" dirty="0">
                <a:hlinkClick r:id="rId5"/>
              </a:rPr>
              <a:t>http://www.jisc.ac.uk/whatwedo/programmes/usersandinnovation/soundsgood.aspx</a:t>
            </a:r>
            <a:r>
              <a:rPr lang="en-GB" sz="1800" dirty="0"/>
              <a:t> </a:t>
            </a:r>
          </a:p>
          <a:p>
            <a:pPr eaLnBrk="1" hangingPunct="1">
              <a:buNone/>
              <a:defRPr/>
            </a:pPr>
            <a:endParaRPr lang="en-GB" sz="1800" dirty="0"/>
          </a:p>
          <a:p>
            <a:pPr eaLnBrk="1" hangingPunct="1">
              <a:lnSpc>
                <a:spcPct val="90000"/>
              </a:lnSpc>
              <a:buFont typeface="Wingdings" pitchFamily="2" charset="2"/>
              <a:buNone/>
              <a:defRPr/>
            </a:pPr>
            <a:endParaRPr lang="en-GB" sz="1800" dirty="0"/>
          </a:p>
        </p:txBody>
      </p:sp>
    </p:spTree>
    <p:extLst>
      <p:ext uri="{BB962C8B-B14F-4D97-AF65-F5344CB8AC3E}">
        <p14:creationId xmlns:p14="http://schemas.microsoft.com/office/powerpoint/2010/main" val="34480400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533398"/>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eaLnBrk="1" hangingPunct="1">
              <a:lnSpc>
                <a:spcPct val="85000"/>
              </a:lnSpc>
            </a:pPr>
            <a:r>
              <a:rPr lang="en-GB" sz="3600" kern="1200" dirty="0">
                <a:solidFill>
                  <a:srgbClr val="0070C0"/>
                </a:solidFill>
                <a:latin typeface="Calibri" panose="020F0502020204030204" pitchFamily="34" charset="0"/>
                <a:cs typeface="Calibri" panose="020F0502020204030204" pitchFamily="34" charset="0"/>
              </a:rPr>
              <a:t>Useful references and further reading (4)</a:t>
            </a:r>
          </a:p>
        </p:txBody>
      </p:sp>
      <p:sp>
        <p:nvSpPr>
          <p:cNvPr id="48131" name="Content Placeholder 2"/>
          <p:cNvSpPr>
            <a:spLocks noGrp="1"/>
          </p:cNvSpPr>
          <p:nvPr>
            <p:ph idx="1"/>
          </p:nvPr>
        </p:nvSpPr>
        <p:spPr>
          <a:xfrm>
            <a:off x="179390" y="655638"/>
            <a:ext cx="8518523" cy="6202362"/>
          </a:xfrm>
        </p:spPr>
        <p:txBody>
          <a:bodyPr/>
          <a:lstStyle/>
          <a:p>
            <a:pPr eaLnBrk="1" hangingPunct="1">
              <a:buNone/>
            </a:pPr>
            <a:r>
              <a:rPr lang="en-GB" sz="2000" dirty="0"/>
              <a:t>Race, P. (2001) </a:t>
            </a:r>
            <a:r>
              <a:rPr lang="en-GB" sz="2000" i="1" dirty="0"/>
              <a:t>A Briefing on Self, Peer &amp; Group Assessment</a:t>
            </a:r>
            <a:r>
              <a:rPr lang="en-GB" sz="2000" dirty="0"/>
              <a:t> </a:t>
            </a:r>
            <a:r>
              <a:rPr lang="en-GB" sz="2000" dirty="0">
                <a:hlinkClick r:id="rId3"/>
              </a:rPr>
              <a:t>https://phil-race.co.uk/archive-of-downloads-from-previous-website/</a:t>
            </a:r>
            <a:r>
              <a:rPr lang="en-GB" sz="2000" dirty="0"/>
              <a:t> </a:t>
            </a:r>
          </a:p>
          <a:p>
            <a:pPr eaLnBrk="1" hangingPunct="1">
              <a:buFont typeface="Wingdings" pitchFamily="2" charset="2"/>
              <a:buNone/>
            </a:pPr>
            <a:r>
              <a:rPr lang="en-GB" sz="2000" dirty="0"/>
              <a:t>Race, P. (2014) </a:t>
            </a:r>
            <a:r>
              <a:rPr lang="en-GB" sz="2000" i="1" dirty="0"/>
              <a:t>Making Learning Happen (3</a:t>
            </a:r>
            <a:r>
              <a:rPr lang="en-GB" sz="2000" i="1" baseline="30000" dirty="0"/>
              <a:t>rd</a:t>
            </a:r>
            <a:r>
              <a:rPr lang="en-GB" sz="2000" i="1" dirty="0"/>
              <a:t> edition), </a:t>
            </a:r>
            <a:r>
              <a:rPr lang="en-GB" sz="2000" dirty="0"/>
              <a:t>London: Sage.</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Race, P. (2017) Fifteen ideas for making assessment and feedback more effective, efficient and manageable for us, and for students: SEDA Developments </a:t>
            </a:r>
            <a:r>
              <a:rPr lang="en-GB" sz="2000" dirty="0">
                <a:hlinkClick r:id="rId4"/>
              </a:rPr>
              <a:t>https://www.seda.ac.uk/resources/files/publications_214_Educational%20Developments%2018.2.pdf</a:t>
            </a:r>
            <a:r>
              <a:rPr lang="en-GB" sz="2000" dirty="0"/>
              <a:t>  (accessed January 2019)</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McArthur,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Sadler, D. Royce (2010) Beyond feedback: developing student capability in complex appraisal, </a:t>
            </a:r>
            <a:r>
              <a:rPr lang="en-GB" sz="2000" i="1" dirty="0"/>
              <a:t>Assessment &amp; Evaluation in Higher Education, 35: 5, 535-550.</a:t>
            </a:r>
            <a:endParaRPr lang="en-GB" sz="2000" dirty="0"/>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1671821008"/>
      </p:ext>
    </p:extLst>
  </p:cSld>
  <p:clrMapOvr>
    <a:masterClrMapping/>
  </p:clrMapOvr>
</p:sld>
</file>

<file path=ppt/theme/theme1.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4737</Words>
  <Application>Microsoft Office PowerPoint</Application>
  <PresentationFormat>On-screen Show (4:3)</PresentationFormat>
  <Paragraphs>660</Paragraphs>
  <Slides>95</Slides>
  <Notes>50</Notes>
  <HiddenSlides>0</HiddenSlides>
  <MMClips>0</MMClips>
  <ScaleCrop>false</ScaleCrop>
  <HeadingPairs>
    <vt:vector size="6" baseType="variant">
      <vt:variant>
        <vt:lpstr>Fonts Used</vt:lpstr>
      </vt:variant>
      <vt:variant>
        <vt:i4>15</vt:i4>
      </vt:variant>
      <vt:variant>
        <vt:lpstr>Theme</vt:lpstr>
      </vt:variant>
      <vt:variant>
        <vt:i4>34</vt:i4>
      </vt:variant>
      <vt:variant>
        <vt:lpstr>Slide Titles</vt:lpstr>
      </vt:variant>
      <vt:variant>
        <vt:i4>95</vt:i4>
      </vt:variant>
    </vt:vector>
  </HeadingPairs>
  <TitlesOfParts>
    <vt:vector size="144" baseType="lpstr">
      <vt:lpstr>AR CARTER</vt:lpstr>
      <vt:lpstr>Arial</vt:lpstr>
      <vt:lpstr>Arial Rounded MT Bold</vt:lpstr>
      <vt:lpstr>Calibri</vt:lpstr>
      <vt:lpstr>Calibri Light</vt:lpstr>
      <vt:lpstr>Comic Sans MS</vt:lpstr>
      <vt:lpstr>Creepy</vt:lpstr>
      <vt:lpstr>Curlz MT</vt:lpstr>
      <vt:lpstr>Helvetica</vt:lpstr>
      <vt:lpstr>Monotype Sorts</vt:lpstr>
      <vt:lpstr>Old English Text MT</vt:lpstr>
      <vt:lpstr>Tahoma</vt:lpstr>
      <vt:lpstr>Times New Roman</vt:lpstr>
      <vt:lpstr>Trebuchet MS</vt:lpstr>
      <vt:lpstr>Wingdings</vt:lpstr>
      <vt:lpstr>5_Custom Design</vt:lpstr>
      <vt:lpstr>83_Custom Design</vt:lpstr>
      <vt:lpstr>79_Custom Design</vt:lpstr>
      <vt:lpstr>96_Custom Design</vt:lpstr>
      <vt:lpstr>9_Custom Design</vt:lpstr>
      <vt:lpstr>2_LeedsMet template</vt:lpstr>
      <vt:lpstr>4_Professional</vt:lpstr>
      <vt:lpstr>81_Custom Design</vt:lpstr>
      <vt:lpstr>11_Custom Design</vt:lpstr>
      <vt:lpstr>105_Custom Design</vt:lpstr>
      <vt:lpstr>91_Custom Design</vt:lpstr>
      <vt:lpstr>4_LeedsMet template</vt:lpstr>
      <vt:lpstr>70_Custom Design</vt:lpstr>
      <vt:lpstr>71_Custom Design</vt:lpstr>
      <vt:lpstr>72_Custom Design</vt:lpstr>
      <vt:lpstr>Office Theme</vt:lpstr>
      <vt:lpstr>108_Custom Design</vt:lpstr>
      <vt:lpstr>1_Office Theme</vt:lpstr>
      <vt:lpstr>8_Office Theme</vt:lpstr>
      <vt:lpstr>63_Custom Design</vt:lpstr>
      <vt:lpstr>84_Custom Design</vt:lpstr>
      <vt:lpstr>44_Custom Design</vt:lpstr>
      <vt:lpstr>5_LeedsMet template</vt:lpstr>
      <vt:lpstr>2_Office Theme</vt:lpstr>
      <vt:lpstr>5_Office Theme</vt:lpstr>
      <vt:lpstr>6_Office Theme</vt:lpstr>
      <vt:lpstr>4_Office Theme</vt:lpstr>
      <vt:lpstr>3_Theme1</vt:lpstr>
      <vt:lpstr>11_Office Theme</vt:lpstr>
      <vt:lpstr>53_Custom Design</vt:lpstr>
      <vt:lpstr>110_Custom Design</vt:lpstr>
      <vt:lpstr>75_Custom Design</vt:lpstr>
      <vt:lpstr>LeedsMet template</vt:lpstr>
      <vt:lpstr>3_Custom Design</vt:lpstr>
      <vt:lpstr> Beyond the essay:  innovative use of existing assessment modes to develop students’ assessment literacy – and save you hours writing feedback that isn’t used!</vt:lpstr>
      <vt:lpstr>PowerPoint Presentation</vt:lpstr>
      <vt:lpstr>PowerPoint Presentation</vt:lpstr>
      <vt:lpstr> About Phil…</vt:lpstr>
      <vt:lpstr>PowerPoint Presentation</vt:lpstr>
      <vt:lpstr>You will be able to download my main slides</vt:lpstr>
      <vt:lpstr>You can download free much of my published work</vt:lpstr>
      <vt:lpstr>Mobile phones and laptops...</vt:lpstr>
      <vt:lpstr>#LTHEchat is held on Wednesdays, term-time,  8-9 pm:, one hour, one or two  convenors,  6 questions, c.200 international participants.</vt:lpstr>
      <vt:lpstr>Name labels…</vt:lpstr>
      <vt:lpstr>Getting to know each other:  a face-to-face thing…</vt:lpstr>
      <vt:lpstr>Time-constrained written post-it exercise</vt:lpstr>
      <vt:lpstr>Thought for the day: Einstein</vt:lpstr>
      <vt:lpstr>Rationale</vt:lpstr>
      <vt:lpstr>Intended learning outcomes</vt:lpstr>
      <vt:lpstr>Beyond the tyranny of intended learning outcomes? </vt:lpstr>
      <vt:lpstr>VASCULAR learning outcomes (after Brown, 2019)</vt:lpstr>
      <vt:lpstr>PowerPoint Presentation</vt:lpstr>
      <vt:lpstr>Do we spend too much of our time trying to teach our students?</vt:lpstr>
      <vt:lpstr>Reality Check</vt:lpstr>
      <vt:lpstr>Addressing the 2020s: Eight concurrent, related paradigm shifts</vt:lpstr>
      <vt:lpstr>Now is the decade of  Universities’ dis-content!</vt:lpstr>
      <vt:lpstr>Teaching in modern institutions is moving away from providing subject content, (where everything was about ‘delivery’), towards foregrounding two major functions: </vt:lpstr>
      <vt:lpstr>Finding out more about you…</vt:lpstr>
      <vt:lpstr>PowerPoint Presentation</vt:lpstr>
      <vt:lpstr>PowerPoint Presentation</vt:lpstr>
      <vt:lpstr>PowerPoint Presentation</vt:lpstr>
      <vt:lpstr>Fishing for feedback?</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Use link below to download the materials on feedback and assessment produced in 2017-18 by Kay Sambell, Sally Brown and Phil Race for Edinburgh Napier University.</vt:lpstr>
      <vt:lpstr>PowerPoint Presentation</vt:lpstr>
      <vt:lpstr>The present NSS statements (2017)</vt:lpstr>
      <vt:lpstr>My main worries about assessment...</vt:lpstr>
      <vt:lpstr>PowerPoint Presentation</vt:lpstr>
      <vt:lpstr>Five main problems with assessed essays</vt:lpstr>
      <vt:lpstr>Marking exercise...</vt:lpstr>
      <vt:lpstr>PowerPoint Presentation</vt:lpstr>
      <vt:lpstr>We can’t carry on trying to use traditional assessment and feedback processes</vt:lpstr>
      <vt:lpstr>Developing students’ feedback literacy</vt:lpstr>
      <vt:lpstr>Factors underpinning feedback literacy</vt:lpstr>
      <vt:lpstr>Coming out shortly…</vt:lpstr>
      <vt:lpstr>The three questions always in each student’s mind…</vt:lpstr>
      <vt:lpstr>HEA Fellowships? (Professional development relating to teaching, learning and assessment)</vt:lpstr>
      <vt:lpstr>PowerPoint Presentation</vt:lpstr>
      <vt:lpstr>PowerPoint Presentation</vt:lpstr>
      <vt:lpstr>Students as partners…</vt:lpstr>
      <vt:lpstr>Teaching, learning and enthusiasm</vt:lpstr>
      <vt:lpstr>PowerPoint Presentation</vt:lpstr>
      <vt:lpstr>PowerPoint Presentation</vt:lpstr>
      <vt:lpstr>PowerPoint Presentation</vt:lpstr>
      <vt:lpstr>Numbers?</vt:lpstr>
      <vt:lpstr>A good reason to let students work from exemplars </vt:lpstr>
      <vt:lpstr>Disengaged students</vt:lpstr>
      <vt:lpstr>What annoys students in class?</vt:lpstr>
      <vt:lpstr>PowerPoint Presentation</vt:lpstr>
      <vt:lpstr>PowerPoint Presentation</vt:lpstr>
      <vt:lpstr>‘what’ is getting ever less important</vt:lpstr>
      <vt:lpstr>PowerPoint Presentation</vt:lpstr>
      <vt:lpstr>PowerPoint Presentation</vt:lpstr>
      <vt:lpstr> How students really learn </vt:lpstr>
      <vt:lpstr>PowerPoint Presentation</vt:lpstr>
      <vt:lpstr>PowerPoint Presentation</vt:lpstr>
      <vt:lpstr>PowerPoint Presentation</vt:lpstr>
      <vt:lpstr>PowerPoint Presentation</vt:lpstr>
      <vt:lpstr>PowerPoint Presentation</vt:lpstr>
      <vt:lpstr>PowerPoint Presentation</vt:lpstr>
      <vt:lpstr>Which wavelength should I teach on?</vt:lpstr>
      <vt:lpstr>PowerPoint Presentation</vt:lpstr>
      <vt:lpstr>Traditional views...</vt:lpstr>
      <vt:lpstr>PowerPoint Presentation</vt:lpstr>
      <vt:lpstr>PowerPoint Presentation</vt:lpstr>
      <vt:lpstr>Another MCQ </vt:lpstr>
      <vt:lpstr>But what about learning styles?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Experience of Royce Sadler on standards, assessment and feedback</vt:lpstr>
      <vt:lpstr>Back to our intended learning outcomes</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2019-05-24T16:38:11Z</dcterms:modified>
</cp:coreProperties>
</file>