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695" r:id="rId1"/>
    <p:sldMasterId id="2147484703" r:id="rId2"/>
    <p:sldMasterId id="2147484719" r:id="rId3"/>
    <p:sldMasterId id="2147484723" r:id="rId4"/>
    <p:sldMasterId id="2147484758" r:id="rId5"/>
    <p:sldMasterId id="2147484760" r:id="rId6"/>
    <p:sldMasterId id="2147484762" r:id="rId7"/>
    <p:sldMasterId id="2147484766" r:id="rId8"/>
    <p:sldMasterId id="2147484949" r:id="rId9"/>
    <p:sldMasterId id="2147485042" r:id="rId10"/>
    <p:sldMasterId id="2147485044" r:id="rId11"/>
    <p:sldMasterId id="2147485067" r:id="rId12"/>
    <p:sldMasterId id="2147485208" r:id="rId13"/>
    <p:sldMasterId id="2147485255" r:id="rId14"/>
    <p:sldMasterId id="2147485259" r:id="rId15"/>
    <p:sldMasterId id="2147485267" r:id="rId16"/>
    <p:sldMasterId id="2147485284" r:id="rId17"/>
    <p:sldMasterId id="2147485286" r:id="rId18"/>
  </p:sldMasterIdLst>
  <p:notesMasterIdLst>
    <p:notesMasterId r:id="rId50"/>
  </p:notesMasterIdLst>
  <p:sldIdLst>
    <p:sldId id="428" r:id="rId19"/>
    <p:sldId id="528" r:id="rId20"/>
    <p:sldId id="267" r:id="rId21"/>
    <p:sldId id="271" r:id="rId22"/>
    <p:sldId id="1676" r:id="rId23"/>
    <p:sldId id="1686" r:id="rId24"/>
    <p:sldId id="1702" r:id="rId25"/>
    <p:sldId id="1682" r:id="rId26"/>
    <p:sldId id="1700" r:id="rId27"/>
    <p:sldId id="1677" r:id="rId28"/>
    <p:sldId id="273" r:id="rId29"/>
    <p:sldId id="531" r:id="rId30"/>
    <p:sldId id="261" r:id="rId31"/>
    <p:sldId id="895" r:id="rId32"/>
    <p:sldId id="1237" r:id="rId33"/>
    <p:sldId id="1143" r:id="rId34"/>
    <p:sldId id="1680" r:id="rId35"/>
    <p:sldId id="1681" r:id="rId36"/>
    <p:sldId id="896" r:id="rId37"/>
    <p:sldId id="1473" r:id="rId38"/>
    <p:sldId id="1474" r:id="rId39"/>
    <p:sldId id="1222" r:id="rId40"/>
    <p:sldId id="257" r:id="rId41"/>
    <p:sldId id="1694" r:id="rId42"/>
    <p:sldId id="1701" r:id="rId43"/>
    <p:sldId id="266" r:id="rId44"/>
    <p:sldId id="1698" r:id="rId45"/>
    <p:sldId id="1699" r:id="rId46"/>
    <p:sldId id="1679" r:id="rId47"/>
    <p:sldId id="1671" r:id="rId48"/>
    <p:sldId id="1666" r:id="rId4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FFFF"/>
    <a:srgbClr val="CCFFCC"/>
    <a:srgbClr val="99FFCC"/>
    <a:srgbClr val="FFFF00"/>
    <a:srgbClr val="660066"/>
    <a:srgbClr val="CC0000"/>
    <a:srgbClr val="00800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038" autoAdjust="0"/>
  </p:normalViewPr>
  <p:slideViewPr>
    <p:cSldViewPr>
      <p:cViewPr varScale="1">
        <p:scale>
          <a:sx n="69" d="100"/>
          <a:sy n="69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231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59C6ADD-A24A-48B6-8863-0B0401F9CA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8A32-C884-4DD0-97E7-301B1D069677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1</a:t>
            </a:fld>
            <a:endParaRPr lang="en-GB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23D98E-C04C-4AA4-A211-4ABB68A5FC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4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1C7F5-B5FB-403A-9831-632E0DA287B6}" type="slidenum">
              <a:rPr lang="en-GB" smtClean="0">
                <a:solidFill>
                  <a:srgbClr val="000000"/>
                </a:solidFill>
              </a:rPr>
              <a:pPr/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GB" sz="1000" i="1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GB" sz="1000" i="1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67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468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38D311-8C02-431B-86BD-364C9B366D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31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C95F2-0D8D-4B98-8C69-7F85BD686F2C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en-GB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2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79573F-6D8D-465D-A168-3A3B72D4BF9C}" type="slidenum">
              <a:rPr lang="en-GB" smtClean="0">
                <a:solidFill>
                  <a:srgbClr val="000000"/>
                </a:solidFill>
              </a:rPr>
              <a:pPr/>
              <a:t>14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651B0-F35B-40BD-89E9-C49B81D58407}" type="slidenum">
              <a:rPr lang="en-GB">
                <a:solidFill>
                  <a:srgbClr val="000000"/>
                </a:solidFill>
              </a:rPr>
              <a:pPr/>
              <a:t>19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E9BB56-B69A-4A19-A3F7-497798BDC6B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E9BB56-B69A-4A19-A3F7-497798BDC6B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8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0C95F2-0D8D-4B98-8C69-7F85BD686F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5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20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20" y="1885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99" y="1885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78" y="1885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20" y="2064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99" y="2064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78" y="2064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57" y="2064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20" y="2243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99" y="2243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78" y="2243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57" y="2243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36" y="2243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20" y="2421"/>
              <a:ext cx="127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99" y="2421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78" y="2421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57" y="2421"/>
              <a:ext cx="127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20" y="2600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99" y="2600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78" y="2600"/>
              <a:ext cx="127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57" y="2600"/>
              <a:ext cx="127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36" y="2600"/>
              <a:ext cx="127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20" y="2779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99" y="2779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78" y="2779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57" y="2779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20" y="2958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99" y="2958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78" y="2958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57" y="2958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99" y="3137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57" y="3137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8" name="Oval 4"/>
          <p:cNvSpPr>
            <a:spLocks noChangeArrowheads="1"/>
          </p:cNvSpPr>
          <p:nvPr/>
        </p:nvSpPr>
        <p:spPr bwMode="auto">
          <a:xfrm>
            <a:off x="7686675" y="1041400"/>
            <a:ext cx="1071563" cy="1071563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7770813" y="112871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0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858125" y="1214438"/>
            <a:ext cx="728663" cy="731837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Oval 7"/>
          <p:cNvSpPr>
            <a:spLocks noChangeArrowheads="1"/>
          </p:cNvSpPr>
          <p:nvPr/>
        </p:nvSpPr>
        <p:spPr bwMode="auto">
          <a:xfrm>
            <a:off x="7947025" y="130651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8035925" y="1393825"/>
            <a:ext cx="403225" cy="412750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>
            <a:off x="8121650" y="1476375"/>
            <a:ext cx="230188" cy="231775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0438" y="6550025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www.phil-race.co.uk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  <a:endParaRPr lang="en-GB" altLang="en-US"/>
          </a:p>
        </p:txBody>
      </p:sp>
      <p:pic>
        <p:nvPicPr>
          <p:cNvPr id="45" name="Picture 7" descr="Leeds Met 06" hidden="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C8AE-B192-402A-B14F-F0E519CCB1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AEE5-C1FE-4140-965B-64058E2C0C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858C-209A-40F9-B44B-0BA64B6DE654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26C4-43AB-4A75-8A85-98DD701B4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945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3D06FE-CF0F-4DFD-8581-12B13FB433F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D532-4ADA-440E-877B-02062E7AF36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6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6DB75-0499-49DE-A5F6-2F76A0DD07EC}" type="datetime2"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05 June 2019</a:t>
            </a:fld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1552" y="6330962"/>
            <a:ext cx="2882900" cy="4429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(Phil Race)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D808E0-68C8-4DE2-8472-D3274C1776DA}" type="slidenum"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902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E112A-5C9E-4342-9B59-91E28FBAC56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DDD7F-40BB-4F23-AFB9-1998A9E853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74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F5B881-D2CE-4503-89B4-2CDA1A64AE5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8A156-5663-47DF-B34D-BAEF2E2B72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853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EE98E-EEF4-426E-B6D9-27F31B19545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26C9C-0984-4692-94B9-C42C36E0D4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242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EE98E-EEF4-426E-B6D9-27F31B19545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26C9C-0984-4692-94B9-C42C36E0D4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68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0840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B7E3-1916-4463-A636-4859332BA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BB917-6DEA-4308-A395-C6E1DA02B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AC60A-D42B-4E1F-9E41-AC17B154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B4BE70-6258-4BF9-AD91-2D46E14B93B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70F0-9556-4AC4-8CA5-EEC15458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D3827-1C5E-4570-8BBF-B249A016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052C0-E2FB-478C-B39A-97ADB390EA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31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4000" b="0" dirty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6" y="2992438"/>
            <a:ext cx="1338263" cy="2189162"/>
            <a:chOff x="4720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20" y="1885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99" y="1885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78" y="1885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20" y="2064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99" y="2064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78" y="2064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57" y="2064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20" y="2243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99" y="2243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78" y="2243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57" y="2243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36" y="2243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20" y="2421"/>
              <a:ext cx="127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99" y="2421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78" y="2421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57" y="2421"/>
              <a:ext cx="127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20" y="2600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99" y="2600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78" y="2600"/>
              <a:ext cx="127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57" y="2600"/>
              <a:ext cx="127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36" y="2600"/>
              <a:ext cx="127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20" y="2779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99" y="2779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78" y="2779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57" y="2779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20" y="2958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99" y="2958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78" y="2958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57" y="2958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99" y="3137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57" y="3137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23528" y="34290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4000" b="0" dirty="0">
              <a:solidFill>
                <a:srgbClr val="000000"/>
              </a:solidFill>
            </a:endParaRPr>
          </a:p>
        </p:txBody>
      </p:sp>
      <p:sp>
        <p:nvSpPr>
          <p:cNvPr id="38" name="Oval 4"/>
          <p:cNvSpPr>
            <a:spLocks noChangeArrowheads="1"/>
          </p:cNvSpPr>
          <p:nvPr/>
        </p:nvSpPr>
        <p:spPr bwMode="auto">
          <a:xfrm>
            <a:off x="7686681" y="1041412"/>
            <a:ext cx="1071563" cy="1071563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endParaRPr lang="en-US" sz="4000" b="0" dirty="0">
              <a:solidFill>
                <a:srgbClr val="000000"/>
              </a:solidFill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7770813" y="112871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0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858131" y="1214450"/>
            <a:ext cx="728663" cy="731837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4000" b="0" dirty="0">
              <a:solidFill>
                <a:srgbClr val="000000"/>
              </a:solidFill>
            </a:endParaRPr>
          </a:p>
        </p:txBody>
      </p:sp>
      <p:sp>
        <p:nvSpPr>
          <p:cNvPr id="41" name="Oval 7"/>
          <p:cNvSpPr>
            <a:spLocks noChangeArrowheads="1"/>
          </p:cNvSpPr>
          <p:nvPr/>
        </p:nvSpPr>
        <p:spPr bwMode="auto">
          <a:xfrm>
            <a:off x="7947031" y="130651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4000" b="0" dirty="0">
              <a:solidFill>
                <a:srgbClr val="000000"/>
              </a:solidFill>
            </a:endParaRP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8035931" y="1393825"/>
            <a:ext cx="403225" cy="412750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4000" b="0" dirty="0">
              <a:solidFill>
                <a:srgbClr val="000000"/>
              </a:solidFill>
            </a:endParaRPr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>
            <a:off x="8121651" y="1476387"/>
            <a:ext cx="230188" cy="231775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0444" y="6550025"/>
            <a:ext cx="2643187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http://phil-race.co.uk</a:t>
            </a:r>
            <a:r>
              <a:rPr lang="en-GB" sz="1400" dirty="0">
                <a:solidFill>
                  <a:srgbClr val="FF0000"/>
                </a:solidFill>
                <a:latin typeface="Calibri" pitchFamily="34" charset="0"/>
              </a:rPr>
              <a:t>/</a:t>
            </a:r>
          </a:p>
          <a:p>
            <a:pPr eaLnBrk="1" hangingPunct="1">
              <a:defRPr/>
            </a:pPr>
            <a:endParaRPr lang="en-GB" sz="1400" dirty="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  <a:endParaRPr lang="en-GB" altLang="en-US"/>
          </a:p>
        </p:txBody>
      </p:sp>
      <p:pic>
        <p:nvPicPr>
          <p:cNvPr id="45" name="Picture 7" descr="Leeds Met 06" hidden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7" descr="Leeds Met 06" hidden="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551" y="1758950"/>
            <a:ext cx="3803650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8950"/>
            <a:ext cx="3803650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600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E98E-EEF4-426E-B6D9-27F31B195454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26C9C-0984-4692-94B9-C42C36E0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93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3471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../Organising%20your%20studies/organising%20choices.ppt" TargetMode="External"/><Relationship Id="rId5" Type="http://schemas.openxmlformats.org/officeDocument/2006/relationships/hyperlink" Target="Choices&#8230;.ppt" TargetMode="External"/><Relationship Id="rId4" Type="http://schemas.openxmlformats.org/officeDocument/2006/relationships/hyperlink" Target="coffee.ppt" TargetMode="Externa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Relationship Id="rId6" Type="http://schemas.openxmlformats.org/officeDocument/2006/relationships/hyperlink" Target="../Organising%20your%20studies/organising%20choices.ppt" TargetMode="External"/><Relationship Id="rId5" Type="http://schemas.openxmlformats.org/officeDocument/2006/relationships/hyperlink" Target="Choices&#8230;.ppt" TargetMode="External"/><Relationship Id="rId4" Type="http://schemas.openxmlformats.org/officeDocument/2006/relationships/hyperlink" Target="coffee.ppt" TargetMode="Externa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0.xml"/><Relationship Id="rId6" Type="http://schemas.openxmlformats.org/officeDocument/2006/relationships/hyperlink" Target="../Organising%20your%20studies/organising%20choices.ppt" TargetMode="External"/><Relationship Id="rId5" Type="http://schemas.openxmlformats.org/officeDocument/2006/relationships/hyperlink" Target="Choices&#8230;.ppt" TargetMode="External"/><Relationship Id="rId4" Type="http://schemas.openxmlformats.org/officeDocument/2006/relationships/hyperlink" Target="coffee.ppt" TargetMode="Externa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hyperlink" Target="00%20main%20menu.ppt" TargetMode="External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Organising%20your%20studies/organising%20choices.ppt" TargetMode="External"/><Relationship Id="rId5" Type="http://schemas.openxmlformats.org/officeDocument/2006/relationships/hyperlink" Target="Choices&#8230;.ppt" TargetMode="External"/><Relationship Id="rId4" Type="http://schemas.openxmlformats.org/officeDocument/2006/relationships/hyperlink" Target="coffee.ppt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Organising%20your%20studies/organising%20choices.ppt" TargetMode="External"/><Relationship Id="rId5" Type="http://schemas.openxmlformats.org/officeDocument/2006/relationships/hyperlink" Target="Choices&#8230;.ppt" TargetMode="External"/><Relationship Id="rId4" Type="http://schemas.openxmlformats.org/officeDocument/2006/relationships/hyperlink" Target="coffee.ppt" TargetMode="Externa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6" Type="http://schemas.openxmlformats.org/officeDocument/2006/relationships/hyperlink" Target="../Organising%20your%20studies/organising%20choices.ppt" TargetMode="External"/><Relationship Id="rId5" Type="http://schemas.openxmlformats.org/officeDocument/2006/relationships/hyperlink" Target="Choices&#8230;.ppt" TargetMode="External"/><Relationship Id="rId4" Type="http://schemas.openxmlformats.org/officeDocument/2006/relationships/hyperlink" Target="coffee.ppt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</a:t>
            </a:r>
          </a:p>
        </p:txBody>
      </p:sp>
      <p:sp>
        <p:nvSpPr>
          <p:cNvPr id="13" name="AutoShape 38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685801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AutoShape 39">
            <a:hlinkClick r:id="rId5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001001" y="57150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utoShape 40">
            <a:hlinkClick r:id="rId6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0"/>
            <a:ext cx="1042987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AutoShape 41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5815025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H="1">
            <a:off x="7956550" y="152400"/>
            <a:ext cx="6350" cy="1189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2296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03463" y="6272213"/>
            <a:ext cx="45370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eaLnBrk="0" hangingPunc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Leeds Metropolitan University</a:t>
            </a:r>
          </a:p>
          <a:p>
            <a:pPr eaLnBrk="0" hangingPunc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Innovation North – Faculty Of Information And Technology</a:t>
            </a:r>
          </a:p>
        </p:txBody>
      </p:sp>
      <p:pic>
        <p:nvPicPr>
          <p:cNvPr id="3078" name="Picture 8" descr="LeedsMetRose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6280150"/>
            <a:ext cx="27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101013" y="188913"/>
            <a:ext cx="574675" cy="1081087"/>
            <a:chOff x="4720" y="1885"/>
            <a:chExt cx="843" cy="1379"/>
          </a:xfrm>
        </p:grpSpPr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4720" y="1885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4899" y="1885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079" y="1885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4720" y="2063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4899" y="206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079" y="206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258" y="206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4720" y="2243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4899" y="224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079" y="224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258" y="224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435" y="2243"/>
              <a:ext cx="128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4720" y="2422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4899" y="2422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079" y="2422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258" y="2422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4720" y="2600"/>
              <a:ext cx="128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4899" y="2600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079" y="2600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258" y="2600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435" y="2600"/>
              <a:ext cx="128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4720" y="2778"/>
              <a:ext cx="128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4899" y="277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079" y="277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258" y="277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4720" y="2958"/>
              <a:ext cx="128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4899" y="295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079" y="295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58" y="295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4899" y="3136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auto">
            <a:xfrm>
              <a:off x="5258" y="3136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rgbClr val="339966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Calibri" pitchFamily="34" charset="0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rgbClr val="8A00C0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Calibri" pitchFamily="34" charset="0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rgbClr val="A0C6A0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3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96975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8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8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88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88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25" y="6221413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8" y="6550025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Calibri" pitchFamily="34" charset="0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Calibri" pitchFamily="34" charset="0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Calibri" pitchFamily="34" charset="0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1DC8AE-B192-402A-B14F-F0E519CCB1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6/5/2019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EBAEE5-C1FE-4140-965B-64058E2C0C8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8" r:id="rId1"/>
    <p:sldLayoutId id="214748528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06FE-CF0F-4DFD-8581-12B13FB433FF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6D532-4ADA-440E-877B-02062E7AF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81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</a:t>
            </a:r>
          </a:p>
        </p:txBody>
      </p:sp>
      <p:sp>
        <p:nvSpPr>
          <p:cNvPr id="13" name="AutoShape 38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685801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39">
            <a:hlinkClick r:id="rId5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001001" y="57150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40">
            <a:hlinkClick r:id="rId6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0"/>
            <a:ext cx="1042987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AutoShape 41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5815025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0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21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56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112A-5C9E-4342-9B59-91E28FBAC56D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DD7F-40BB-4F23-AFB9-1998A9E85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22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0" r:id="rId1"/>
    <p:sldLayoutId id="21474852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EE98E-EEF4-426E-B6D9-27F31B195454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26C9C-0984-4692-94B9-C42C36E0D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7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8" r:id="rId1"/>
    <p:sldLayoutId id="21474852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3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96975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8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8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88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88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25" y="6221413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8" y="6550025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FF0000"/>
                </a:solidFill>
                <a:latin typeface="Arial Rounded MT Bold"/>
              </a:rPr>
              <a:t>www.phil-race.co.uk</a:t>
            </a:r>
          </a:p>
        </p:txBody>
      </p:sp>
      <p:sp>
        <p:nvSpPr>
          <p:cNvPr id="13" name="AutoShape 38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685800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0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39">
            <a:hlinkClick r:id="rId5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001000" y="57150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0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40">
            <a:hlinkClick r:id="rId6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3" y="0"/>
            <a:ext cx="1042987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0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AutoShape 41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0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8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5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5712D-E0D6-4754-A442-F037A70C2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DD39A-BBD0-4930-90C8-FEF3E9575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E819F-8499-401C-9EE8-26C5DE8FB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4BE70-6258-4BF9-AD91-2D46E14B93B5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D015B-7E85-411C-8681-EEBA9503F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6C38A-959D-4C65-AB62-9A1A6603D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52C0-E2FB-478C-B39A-97ADB390E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66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400" dirty="0">
                <a:solidFill>
                  <a:srgbClr val="FF0000"/>
                </a:solidFill>
                <a:latin typeface="Arial Rounded MT Bold"/>
              </a:rPr>
              <a:t>http://phil-race.co.uk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presetID="59" presetClass="entr"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presetID="59" presetClass="entr"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FFFF66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1" dirty="0">
              <a:solidFill>
                <a:srgbClr val="FFFF66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FFFF66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FFFF66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FFFF66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b="1" dirty="0">
              <a:solidFill>
                <a:srgbClr val="FFFF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</a:t>
            </a:r>
          </a:p>
        </p:txBody>
      </p:sp>
      <p:sp>
        <p:nvSpPr>
          <p:cNvPr id="13" name="AutoShape 38">
            <a:hlinkClick r:id="rId4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685801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4" name="AutoShape 39">
            <a:hlinkClick r:id="rId5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8001001" y="57150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5" name="AutoShape 40">
            <a:hlinkClick r:id="rId6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8101019" y="0"/>
            <a:ext cx="1042987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6" name="AutoShape 41">
            <a:hlinkClick r:id="rId3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8101019" y="5815025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H="1">
            <a:off x="7956550" y="152400"/>
            <a:ext cx="6350" cy="1189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4000" b="0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50"/>
            <a:ext cx="75438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2296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03469" y="6272213"/>
            <a:ext cx="45370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GB" altLang="en-US"/>
              <a:t>Leeds Metropolitan University</a:t>
            </a:r>
          </a:p>
          <a:p>
            <a:pPr>
              <a:defRPr/>
            </a:pPr>
            <a:r>
              <a:rPr lang="en-GB" altLang="en-US"/>
              <a:t>Innovation North – Faculty Of Information And Technology</a:t>
            </a:r>
          </a:p>
        </p:txBody>
      </p:sp>
      <p:pic>
        <p:nvPicPr>
          <p:cNvPr id="3078" name="Picture 8" descr="LeedsMetRose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6280150"/>
            <a:ext cx="27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101019" y="188925"/>
            <a:ext cx="574675" cy="1081087"/>
            <a:chOff x="4720" y="1885"/>
            <a:chExt cx="843" cy="1379"/>
          </a:xfrm>
        </p:grpSpPr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4720" y="1885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4899" y="1885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079" y="1885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4720" y="2063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4899" y="206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079" y="206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258" y="206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4720" y="2243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4899" y="224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079" y="224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258" y="224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435" y="2243"/>
              <a:ext cx="128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4720" y="2422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4899" y="2422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079" y="2422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258" y="2422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4720" y="2600"/>
              <a:ext cx="128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4899" y="2600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079" y="2600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258" y="2600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435" y="2600"/>
              <a:ext cx="128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4720" y="2778"/>
              <a:ext cx="128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4899" y="277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079" y="277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258" y="277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4720" y="2958"/>
              <a:ext cx="128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4899" y="295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079" y="295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58" y="295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4899" y="3136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auto">
            <a:xfrm>
              <a:off x="5258" y="3136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5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rgbClr val="339966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Calibri" pitchFamily="34" charset="0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rgbClr val="8A00C0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Calibri" pitchFamily="34" charset="0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rgbClr val="A0C6A0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44552" y="349250"/>
            <a:ext cx="7759700" cy="109220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52" y="1758950"/>
            <a:ext cx="7759700" cy="4102100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endParaRPr lang="en-US" dirty="0">
              <a:solidFill>
                <a:srgbClr val="6600FF"/>
              </a:solidFill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1552" y="6330962"/>
            <a:ext cx="28829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75000"/>
              </a:lnSpc>
              <a:defRPr sz="1600" b="1">
                <a:solidFill>
                  <a:srgbClr val="0033CC"/>
                </a:solidFill>
                <a:latin typeface="+mn-lt"/>
              </a:defRPr>
            </a:lvl1pPr>
          </a:lstStyle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5274" r:id="rId2"/>
  </p:sldLayoutIdLst>
  <p:txStyles>
    <p:titleStyle>
      <a:lvl1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4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1" dirty="0">
              <a:solidFill>
                <a:srgbClr val="FFFF66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b="1" dirty="0">
              <a:solidFill>
                <a:srgbClr val="FFFF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http://phil-race.co.uk/</a:t>
            </a:r>
          </a:p>
        </p:txBody>
      </p:sp>
      <p:sp>
        <p:nvSpPr>
          <p:cNvPr id="13" name="AutoShape 38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685801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dirty="0">
              <a:solidFill>
                <a:srgbClr val="FFFF66"/>
              </a:solidFill>
            </a:endParaRPr>
          </a:p>
        </p:txBody>
      </p:sp>
      <p:sp>
        <p:nvSpPr>
          <p:cNvPr id="14" name="AutoShape 39">
            <a:hlinkClick r:id="rId5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001001" y="57150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dirty="0">
              <a:solidFill>
                <a:srgbClr val="FFFF66"/>
              </a:solidFill>
            </a:endParaRPr>
          </a:p>
        </p:txBody>
      </p:sp>
      <p:sp>
        <p:nvSpPr>
          <p:cNvPr id="15" name="AutoShape 40">
            <a:hlinkClick r:id="rId6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0"/>
            <a:ext cx="1042987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dirty="0">
              <a:solidFill>
                <a:srgbClr val="FFFF66"/>
              </a:solidFill>
            </a:endParaRPr>
          </a:p>
        </p:txBody>
      </p:sp>
      <p:sp>
        <p:nvSpPr>
          <p:cNvPr id="16" name="AutoShape 41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5815025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dirty="0">
              <a:solidFill>
                <a:srgbClr val="FFFF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fontAlgn="base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Calibri" pitchFamily="34" charset="0"/>
          <a:ea typeface="+mn-ea"/>
          <a:cs typeface="+mn-cs"/>
        </a:defRPr>
      </a:lvl1pPr>
      <a:lvl2pPr marL="998538" indent="-285750" algn="l" rtl="0" fontAlgn="base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Calibri" pitchFamily="34" charset="0"/>
        </a:defRPr>
      </a:lvl2pPr>
      <a:lvl3pPr marL="1406525" indent="-228600" algn="l" rtl="0" fontAlgn="base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Calibri" pitchFamily="34" charset="0"/>
        </a:defRPr>
      </a:lvl3pPr>
      <a:lvl4pPr marL="1814513" indent="-228600" algn="l" rtl="0" fontAlgn="base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4pPr>
      <a:lvl5pPr marL="2222500" indent="-228600" algn="l" rtl="0" fontAlgn="base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presetID="59" presetClass="entr"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Calibri" pitchFamily="34" charset="0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Calibri" pitchFamily="34" charset="0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Calibri" pitchFamily="34" charset="0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</a:t>
            </a:r>
          </a:p>
        </p:txBody>
      </p:sp>
      <p:sp>
        <p:nvSpPr>
          <p:cNvPr id="13" name="AutoShape 38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685801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AutoShape 39">
            <a:hlinkClick r:id="rId5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001001" y="57150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AutoShape 40">
            <a:hlinkClick r:id="rId6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0"/>
            <a:ext cx="1042987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AutoShape 41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5815025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6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Calibri" pitchFamily="34" charset="0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Calibri" pitchFamily="34" charset="0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Calibri" pitchFamily="34" charset="0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%20phil%202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file:///C:\Users\Phil\Desktop\current%20stuff\brunel%20pieces%203\Newcastle.pptx#-1,1,Slide 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hil%20Race/Desktop/brunel%20pieces%203/Choices&#8230;.pp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phil-race.co.uk/2016/04/updated-powerpoint-ripples-mode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york.bm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hil%20Race/Desktop/brunel%20pieces%203/Choices&#8230;.pp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hil%20Race/Desktop/brunel%20pieces%203/Choices&#8230;.pp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8866061/css-background-image-using-an-imag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hil-ra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-race.co.uk/2016/10/lthe-tweetchat-lthechat-wed-oct-19-8-00-9-00-pm/" TargetMode="External"/><Relationship Id="rId7" Type="http://schemas.openxmlformats.org/officeDocument/2006/relationships/hyperlink" Target="http://phil-race.co.uk/ripples-model-seven-factors-underpinning-successful-learning-update-july-2015/" TargetMode="External"/><Relationship Id="rId2" Type="http://schemas.openxmlformats.org/officeDocument/2006/relationships/hyperlink" Target="http://phil-race.co.uk/2016/04/updated-powerpoint-ripples-mode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il-race.co.uk/2017/05/lectures-and-learning/" TargetMode="External"/><Relationship Id="rId5" Type="http://schemas.openxmlformats.org/officeDocument/2006/relationships/hyperlink" Target="http://phil-race.co.uk/2015/01/assessment-bits-new-editions/" TargetMode="External"/><Relationship Id="rId4" Type="http://schemas.openxmlformats.org/officeDocument/2006/relationships/hyperlink" Target="https://phil-race.co.uk/2018/02/feedback-feedforward-just-tips-including-student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00" y="538757"/>
            <a:ext cx="7056980" cy="2736380"/>
          </a:xfrm>
          <a:noFill/>
        </p:spPr>
        <p:txBody>
          <a:bodyPr/>
          <a:lstStyle/>
          <a:p>
            <a:pPr algn="ctr">
              <a:defRPr/>
            </a:pPr>
            <a:r>
              <a:rPr lang="en-GB" sz="4000" dirty="0">
                <a:solidFill>
                  <a:srgbClr val="FFFF00"/>
                </a:solidFill>
              </a:rPr>
              <a:t> </a:t>
            </a:r>
            <a:r>
              <a:rPr lang="en-GB" sz="5400" dirty="0">
                <a:solidFill>
                  <a:srgbClr val="FFFF00"/>
                </a:solidFill>
              </a:rPr>
              <a:t>Helping students to take charge of their learning processes</a:t>
            </a:r>
            <a:endParaRPr lang="en-GB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Rectangle 8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51400" y="4687516"/>
            <a:ext cx="7056980" cy="187219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723900" indent="-723900" algn="ctr" eaLnBrk="0" hangingPunct="0">
              <a:spcBef>
                <a:spcPct val="20000"/>
              </a:spcBef>
              <a:buClr>
                <a:srgbClr val="7E9CE8"/>
              </a:buClr>
              <a:buFont typeface="Wingdings" pitchFamily="2" charset="2"/>
              <a:buNone/>
            </a:pPr>
            <a:r>
              <a:rPr lang="en-GB" sz="2800" b="1" dirty="0">
                <a:solidFill>
                  <a:srgbClr val="000000"/>
                </a:solidFill>
                <a:latin typeface="Arial" pitchFamily="34" charset="0"/>
              </a:rPr>
              <a:t>Phil Race</a:t>
            </a:r>
          </a:p>
          <a:p>
            <a:pPr marL="723900" indent="-723900" algn="ctr" eaLnBrk="0" hangingPunct="0">
              <a:spcBef>
                <a:spcPct val="20000"/>
              </a:spcBef>
              <a:buClr>
                <a:srgbClr val="7E9CE8"/>
              </a:buClr>
              <a:buFont typeface="Wingdings" pitchFamily="2" charset="2"/>
              <a:buNone/>
            </a:pPr>
            <a:r>
              <a:rPr lang="en-GB" sz="1800" b="1" dirty="0">
                <a:solidFill>
                  <a:srgbClr val="008000"/>
                </a:solidFill>
                <a:latin typeface="Arial" pitchFamily="34" charset="0"/>
              </a:rPr>
              <a:t>(from Newcastle-upon-Tyne)</a:t>
            </a:r>
          </a:p>
          <a:p>
            <a:pPr marL="723900" indent="-723900" algn="ctr" eaLnBrk="0" hangingPunct="0">
              <a:spcBef>
                <a:spcPct val="20000"/>
              </a:spcBef>
              <a:buClr>
                <a:srgbClr val="7E9CE8"/>
              </a:buClr>
              <a:buFont typeface="Wingdings" pitchFamily="2" charset="2"/>
              <a:buNone/>
            </a:pPr>
            <a:r>
              <a:rPr lang="en-GB" sz="1400" b="1" dirty="0">
                <a:solidFill>
                  <a:srgbClr val="000000"/>
                </a:solidFill>
                <a:latin typeface="Arial" pitchFamily="34" charset="0"/>
              </a:rPr>
              <a:t>BSc  PhD  PGCE  FCIPD  PFHEA   NTF </a:t>
            </a:r>
          </a:p>
          <a:p>
            <a:pPr algn="ctr" eaLnBrk="0" hangingPunct="0">
              <a:lnSpc>
                <a:spcPct val="90000"/>
              </a:lnSpc>
              <a:buClr>
                <a:srgbClr val="FF3399"/>
              </a:buClr>
              <a:buSzPct val="75000"/>
              <a:buFont typeface="Monotype Sorts" pitchFamily="2" charset="2"/>
              <a:buNone/>
            </a:pPr>
            <a:r>
              <a:rPr lang="en-GB" sz="1800" b="1" dirty="0">
                <a:solidFill>
                  <a:srgbClr val="4F81BD"/>
                </a:solidFill>
                <a:latin typeface="Arial" charset="0"/>
              </a:rPr>
              <a:t>Follow Phil on Twitter:         @RacePhil </a:t>
            </a:r>
            <a:endParaRPr lang="en-GB" sz="1800" b="1" dirty="0">
              <a:solidFill>
                <a:srgbClr val="4F81BD"/>
              </a:solidFill>
              <a:latin typeface="Arial" pitchFamily="34" charset="0"/>
            </a:endParaRPr>
          </a:p>
          <a:p>
            <a:pPr marL="723900" indent="-723900" algn="ctr" eaLnBrk="0" hangingPunct="0">
              <a:spcBef>
                <a:spcPct val="20000"/>
              </a:spcBef>
              <a:buClr>
                <a:srgbClr val="7E9CE8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</a:rPr>
              <a:t>Visiting Professor: Edge Hill University and University of Plymouth </a:t>
            </a:r>
          </a:p>
          <a:p>
            <a:pPr marL="723900" indent="-723900" algn="ctr" eaLnBrk="0" hangingPunct="0">
              <a:spcBef>
                <a:spcPct val="20000"/>
              </a:spcBef>
              <a:buClr>
                <a:srgbClr val="7E9CE8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</a:rPr>
              <a:t>Emeritus Professor Leeds Beckett University</a:t>
            </a:r>
          </a:p>
        </p:txBody>
      </p:sp>
      <p:sp>
        <p:nvSpPr>
          <p:cNvPr id="6" name="Action Button: Custom 5">
            <a:hlinkClick r:id="rId4" action="ppaction://hlinkpres?slideindex=1&amp;slidetitle=Slide 1" highlightClick="1"/>
          </p:cNvPr>
          <p:cNvSpPr/>
          <p:nvPr/>
        </p:nvSpPr>
        <p:spPr>
          <a:xfrm>
            <a:off x="7308380" y="2924930"/>
            <a:ext cx="1042416" cy="1042416"/>
          </a:xfrm>
          <a:prstGeom prst="actionButtonBlank">
            <a:avLst/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618" y="3645030"/>
            <a:ext cx="658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</a:rPr>
              <a:t> 5</a:t>
            </a:r>
            <a:r>
              <a:rPr lang="en-GB" sz="2800" b="1" baseline="30000" dirty="0">
                <a:latin typeface="Calibri" panose="020F0502020204030204" pitchFamily="34" charset="0"/>
              </a:rPr>
              <a:t>th</a:t>
            </a:r>
            <a:r>
              <a:rPr lang="en-GB" sz="2800" b="1" dirty="0">
                <a:latin typeface="Calibri" panose="020F0502020204030204" pitchFamily="34" charset="0"/>
              </a:rPr>
              <a:t> June 2019</a:t>
            </a:r>
          </a:p>
          <a:p>
            <a:pPr algn="ctr">
              <a:tabLst>
                <a:tab pos="1427163" algn="l"/>
              </a:tabLst>
            </a:pPr>
            <a:r>
              <a:rPr lang="en-GB" sz="2800" b="1" dirty="0">
                <a:solidFill>
                  <a:srgbClr val="92D050"/>
                </a:solidFill>
                <a:latin typeface="Calibri" panose="020F0502020204030204" pitchFamily="34" charset="0"/>
              </a:rPr>
              <a:t>Solstice 2019: Edge Hill University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47C26-5A00-4A92-98A2-DACEA2ACA0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30" y="5733320"/>
            <a:ext cx="608735" cy="33486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ACA2-A42A-4E4E-B20B-68B35FFEAB9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three questions always in each student’s mind…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4C01E-7BA4-44EA-9946-7851259B91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8775" y="1196975"/>
            <a:ext cx="8605838" cy="467042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noAutofit/>
          </a:bodyPr>
          <a:lstStyle/>
          <a:p>
            <a:pPr eaLnBrk="0" hangingPunct="0">
              <a:buFont typeface="+mj-lt"/>
              <a:buAutoNum type="arabicPeriod"/>
            </a:pPr>
            <a:r>
              <a:rPr lang="en-GB" sz="4000" b="1" dirty="0">
                <a:solidFill>
                  <a:srgbClr val="000000"/>
                </a:solidFill>
              </a:rPr>
              <a:t>What will I be expected to show for this?</a:t>
            </a:r>
          </a:p>
          <a:p>
            <a:pPr eaLnBrk="0" hangingPunct="0">
              <a:buFont typeface="+mj-lt"/>
              <a:buAutoNum type="arabicPeriod"/>
            </a:pPr>
            <a:r>
              <a:rPr lang="en-GB" sz="4000" b="1" dirty="0">
                <a:solidFill>
                  <a:srgbClr val="000000"/>
                </a:solidFill>
              </a:rPr>
              <a:t>What does a good one look like and a bad one?</a:t>
            </a:r>
          </a:p>
          <a:p>
            <a:pPr eaLnBrk="0" hangingPunct="0">
              <a:buFont typeface="+mj-lt"/>
              <a:buAutoNum type="arabicPeriod"/>
            </a:pPr>
            <a:r>
              <a:rPr lang="en-GB" sz="4000" b="1" dirty="0">
                <a:solidFill>
                  <a:srgbClr val="000000"/>
                </a:solidFill>
              </a:rPr>
              <a:t>Where does this fit into the big picture?</a:t>
            </a:r>
          </a:p>
        </p:txBody>
      </p:sp>
    </p:spTree>
    <p:extLst>
      <p:ext uri="{BB962C8B-B14F-4D97-AF65-F5344CB8AC3E}">
        <p14:creationId xmlns:p14="http://schemas.microsoft.com/office/powerpoint/2010/main" val="308109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D2DE-D4E2-4A6D-B3DB-A38E0468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8" y="101376"/>
            <a:ext cx="2880522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  <a:latin typeface="+mn-lt"/>
              </a:rPr>
              <a:t>Coming out shortly…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615AEB-4B47-4C32-ACE8-6850F224E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51" y="21997"/>
            <a:ext cx="5395249" cy="68360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E7CA7-14AB-4AAD-AC63-346B558670DB}"/>
              </a:ext>
            </a:extLst>
          </p:cNvPr>
          <p:cNvSpPr txBox="1"/>
          <p:nvPr/>
        </p:nvSpPr>
        <p:spPr>
          <a:xfrm>
            <a:off x="251277" y="2079172"/>
            <a:ext cx="30579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Naomi Winstone and David Carless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Designing effective feedback processes in higher education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Routledge 2019</a:t>
            </a:r>
          </a:p>
        </p:txBody>
      </p:sp>
    </p:spTree>
    <p:extLst>
      <p:ext uri="{BB962C8B-B14F-4D97-AF65-F5344CB8AC3E}">
        <p14:creationId xmlns:p14="http://schemas.microsoft.com/office/powerpoint/2010/main" val="250139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Mobile phones and laptops...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777" y="1196983"/>
            <a:ext cx="8605838" cy="5661025"/>
          </a:xfrm>
        </p:spPr>
        <p:txBody>
          <a:bodyPr/>
          <a:lstStyle/>
          <a:p>
            <a:r>
              <a:rPr lang="en-GB" sz="3600" i="1" dirty="0">
                <a:latin typeface="Calibri" pitchFamily="34" charset="0"/>
              </a:rPr>
              <a:t>Please turn </a:t>
            </a:r>
            <a:r>
              <a:rPr lang="en-GB" sz="4400" i="1" dirty="0">
                <a:solidFill>
                  <a:srgbClr val="FF0000"/>
                </a:solidFill>
                <a:latin typeface="Calibri" pitchFamily="34" charset="0"/>
              </a:rPr>
              <a:t>on</a:t>
            </a:r>
            <a:r>
              <a:rPr lang="en-GB" sz="4400" i="1" dirty="0">
                <a:latin typeface="Calibri" pitchFamily="34" charset="0"/>
              </a:rPr>
              <a:t> </a:t>
            </a:r>
            <a:r>
              <a:rPr lang="en-GB" sz="3600" i="1" dirty="0">
                <a:latin typeface="Calibri" pitchFamily="34" charset="0"/>
              </a:rPr>
              <a:t>your ‘phones tablets and laptops.</a:t>
            </a:r>
            <a:endParaRPr lang="en-GB" sz="3600" dirty="0">
              <a:latin typeface="Calibri" pitchFamily="34" charset="0"/>
            </a:endParaRPr>
          </a:p>
          <a:p>
            <a:r>
              <a:rPr lang="en-GB" sz="3600" i="1" dirty="0">
                <a:latin typeface="Calibri" pitchFamily="34" charset="0"/>
              </a:rPr>
              <a:t>Please post your thoughts questions comments and ideas during this session to the hashtag </a:t>
            </a:r>
            <a:r>
              <a:rPr lang="en-GB" sz="3600" i="1" dirty="0">
                <a:solidFill>
                  <a:srgbClr val="00B050"/>
                </a:solidFill>
                <a:latin typeface="Calibri" pitchFamily="34" charset="0"/>
              </a:rPr>
              <a:t>#</a:t>
            </a:r>
            <a:r>
              <a:rPr lang="en-GB" sz="3600" i="1" dirty="0">
                <a:solidFill>
                  <a:srgbClr val="00B050"/>
                </a:solidFill>
              </a:rPr>
              <a:t>philatsolstice19 </a:t>
            </a:r>
            <a:r>
              <a:rPr lang="en-GB" sz="3600" i="1" dirty="0">
                <a:latin typeface="Calibri" pitchFamily="34" charset="0"/>
              </a:rPr>
              <a:t>Thanks</a:t>
            </a:r>
            <a:r>
              <a:rPr lang="en-GB" sz="3600" dirty="0">
                <a:latin typeface="Calibri" pitchFamily="34" charset="0"/>
              </a:rPr>
              <a:t>!</a:t>
            </a:r>
          </a:p>
          <a:p>
            <a:r>
              <a:rPr lang="en-GB" sz="3600" dirty="0">
                <a:solidFill>
                  <a:srgbClr val="00B050"/>
                </a:solidFill>
              </a:rPr>
              <a:t>Try </a:t>
            </a:r>
            <a:r>
              <a:rPr lang="en-GB" sz="3600" dirty="0">
                <a:solidFill>
                  <a:srgbClr val="C00000"/>
                </a:solidFill>
              </a:rPr>
              <a:t>#</a:t>
            </a:r>
            <a:r>
              <a:rPr lang="en-GB" sz="3600" dirty="0" err="1">
                <a:solidFill>
                  <a:srgbClr val="C00000"/>
                </a:solidFill>
              </a:rPr>
              <a:t>LTHEchat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>
                <a:solidFill>
                  <a:srgbClr val="00B050"/>
                </a:solidFill>
              </a:rPr>
              <a:t>on Wednesday evenings from 20.00-21.00.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1328"/>
            <a:ext cx="7886700" cy="153892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4000" b="1" dirty="0">
                <a:latin typeface="+mn-lt"/>
              </a:rPr>
              <a:t>#</a:t>
            </a:r>
            <a:r>
              <a:rPr lang="en-GB" sz="4000" b="1" dirty="0" err="1">
                <a:latin typeface="+mn-lt"/>
              </a:rPr>
              <a:t>LTHEchat</a:t>
            </a:r>
            <a:r>
              <a:rPr lang="en-GB" sz="4000" b="1" dirty="0">
                <a:latin typeface="+mn-lt"/>
              </a:rPr>
              <a:t> </a:t>
            </a:r>
            <a:r>
              <a:rPr lang="en-GB" sz="2800" b="1" dirty="0">
                <a:latin typeface="+mn-lt"/>
              </a:rPr>
              <a:t>is held on Wednesdays term-time </a:t>
            </a:r>
            <a:br>
              <a:rPr lang="en-GB" sz="2800" b="1" dirty="0">
                <a:latin typeface="+mn-lt"/>
              </a:rPr>
            </a:br>
            <a:r>
              <a:rPr lang="en-GB" sz="2800" b="1" dirty="0">
                <a:latin typeface="+mn-lt"/>
              </a:rPr>
              <a:t>8-9 pm: one hour one or two  convenors </a:t>
            </a:r>
            <a:br>
              <a:rPr lang="en-GB" sz="2800" b="1" dirty="0">
                <a:latin typeface="+mn-lt"/>
              </a:rPr>
            </a:br>
            <a:r>
              <a:rPr lang="en-GB" sz="2800" b="1" dirty="0">
                <a:latin typeface="+mn-lt"/>
              </a:rPr>
              <a:t>6 questions c.200 international participants.</a:t>
            </a:r>
            <a:endParaRPr lang="en-GB" sz="2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32" y="1915083"/>
            <a:ext cx="4179754" cy="48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53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Time-constrained written post-it exercise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358777" y="908651"/>
            <a:ext cx="8605838" cy="49587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On a post-it </a:t>
            </a:r>
            <a:r>
              <a:rPr lang="en-GB" sz="2800" dirty="0">
                <a:solidFill>
                  <a:srgbClr val="FF0000"/>
                </a:solidFill>
              </a:rPr>
              <a:t>in your best handwriting</a:t>
            </a:r>
            <a:r>
              <a:rPr lang="en-GB" sz="2800" dirty="0"/>
              <a:t> please write your own completion of the starter:</a:t>
            </a:r>
          </a:p>
          <a:p>
            <a:pPr marL="273050" indent="-273050">
              <a:lnSpc>
                <a:spcPct val="100000"/>
              </a:lnSpc>
              <a:buNone/>
            </a:pPr>
            <a:r>
              <a:rPr lang="en-GB" sz="2800" dirty="0"/>
              <a:t>	</a:t>
            </a:r>
            <a:r>
              <a:rPr lang="en-GB" dirty="0">
                <a:solidFill>
                  <a:srgbClr val="0070C0"/>
                </a:solidFill>
              </a:rPr>
              <a:t>“Helping students to take charge of their learning would be much better for me if only…”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Please swap post-its so that you’ve no idea who has yours.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If chosen please read out with </a:t>
            </a:r>
            <a:r>
              <a:rPr lang="en-GB" sz="2800" dirty="0">
                <a:solidFill>
                  <a:srgbClr val="FF0000"/>
                </a:solidFill>
              </a:rPr>
              <a:t>passion and drama </a:t>
            </a:r>
            <a:r>
              <a:rPr lang="en-GB" sz="2800" dirty="0"/>
              <a:t>the post-it you now have.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Please place them all on the chart as directed.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D1CD2-098C-457A-8ABD-5289863960C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Thought for the day: Einstein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79034-A1A8-42A9-9232-C5B4C8758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497" y="1412720"/>
            <a:ext cx="7201005" cy="1975926"/>
          </a:xfrm>
          <a:ln w="76200">
            <a:solidFill>
              <a:srgbClr val="FF66FF"/>
            </a:solidFill>
          </a:ln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FFFF00"/>
                </a:solidFill>
              </a:rPr>
              <a:t>It is simply madness 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FFFF00"/>
                </a:solidFill>
              </a:rPr>
              <a:t>to keep doing the same things 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FFFF00"/>
                </a:solidFill>
              </a:rPr>
              <a:t>and expect different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4E33C-4FD1-4825-AC84-A1CEEE5AC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00" y="3656174"/>
            <a:ext cx="3816530" cy="2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6187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F9DD-0FD1-45FB-8E74-8D23A2DA0FD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Teaching learning and </a:t>
            </a:r>
            <a:r>
              <a:rPr lang="en-GB" sz="5400" dirty="0">
                <a:latin typeface="AR CARTER" panose="02000000000000000000" pitchFamily="2" charset="0"/>
              </a:rPr>
              <a:t>enthusiasm</a:t>
            </a:r>
            <a:endParaRPr lang="en-GB" sz="3600" dirty="0">
              <a:latin typeface="AR CARTER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D1718-AB2B-4B1D-95A5-5B86A2066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Knowledge isn’t infectious (unfortunately)   but </a:t>
            </a:r>
            <a:r>
              <a:rPr lang="en-GB" dirty="0">
                <a:solidFill>
                  <a:srgbClr val="9966FF"/>
                </a:solidFill>
              </a:rPr>
              <a:t>enthusiasm</a:t>
            </a:r>
            <a:r>
              <a:rPr lang="en-GB" dirty="0"/>
              <a:t> is and we need to help our students to catch enthusiasm.</a:t>
            </a:r>
          </a:p>
          <a:p>
            <a:r>
              <a:rPr lang="en-GB" dirty="0"/>
              <a:t>We certainly don’t want teaching assessment or feedback to </a:t>
            </a:r>
            <a:r>
              <a:rPr lang="en-GB" sz="4000" dirty="0">
                <a:solidFill>
                  <a:srgbClr val="FF0000"/>
                </a:solidFill>
                <a:latin typeface="Curlz MT" panose="04040404050702020202" pitchFamily="82" charset="0"/>
              </a:rPr>
              <a:t>damage</a:t>
            </a:r>
            <a:r>
              <a:rPr lang="en-GB" dirty="0"/>
              <a:t> that enthusiasm.</a:t>
            </a:r>
          </a:p>
        </p:txBody>
      </p:sp>
    </p:spTree>
    <p:extLst>
      <p:ext uri="{BB962C8B-B14F-4D97-AF65-F5344CB8AC3E}">
        <p14:creationId xmlns:p14="http://schemas.microsoft.com/office/powerpoint/2010/main" val="29748155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DB5396-4D86-4D95-9E26-08AFD367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" y="449943"/>
            <a:ext cx="9165607" cy="50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27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2C5E80-A165-4B0A-BF39-58C913C2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0630"/>
            <a:ext cx="7886700" cy="94705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Numbers?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0E1F7D-A5EA-4285-870C-299963A2E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7686"/>
            <a:ext cx="7886700" cy="5421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/>
              <a:t>One for sorrow</a:t>
            </a:r>
          </a:p>
          <a:p>
            <a:pPr marL="0" indent="0">
              <a:buNone/>
            </a:pPr>
            <a:r>
              <a:rPr lang="en-GB" sz="3600" b="1" dirty="0"/>
              <a:t>Two for joy</a:t>
            </a:r>
          </a:p>
          <a:p>
            <a:pPr marL="0" indent="0">
              <a:buNone/>
            </a:pPr>
            <a:r>
              <a:rPr lang="en-GB" sz="3600" b="1" dirty="0"/>
              <a:t>Three for a girl</a:t>
            </a:r>
          </a:p>
          <a:p>
            <a:pPr marL="0" indent="0">
              <a:buNone/>
            </a:pPr>
            <a:r>
              <a:rPr lang="en-GB" sz="3600" b="1" dirty="0"/>
              <a:t>Four for a boy</a:t>
            </a:r>
          </a:p>
          <a:p>
            <a:pPr marL="0" indent="0">
              <a:buNone/>
            </a:pPr>
            <a:r>
              <a:rPr lang="en-GB" sz="3600" b="1" dirty="0"/>
              <a:t>Five for silver</a:t>
            </a:r>
          </a:p>
          <a:p>
            <a:pPr marL="0" indent="0">
              <a:buNone/>
            </a:pPr>
            <a:r>
              <a:rPr lang="en-GB" sz="3600" b="1" dirty="0"/>
              <a:t>Six for gold</a:t>
            </a:r>
          </a:p>
          <a:p>
            <a:pPr marL="0" indent="0">
              <a:buNone/>
            </a:pPr>
            <a:r>
              <a:rPr lang="en-GB" sz="3600" b="1" dirty="0"/>
              <a:t>Seven for Customer Service</a:t>
            </a:r>
          </a:p>
          <a:p>
            <a:pPr marL="0" indent="0">
              <a:buNone/>
            </a:pPr>
            <a:r>
              <a:rPr lang="en-GB" sz="3600" b="1" dirty="0"/>
              <a:t>Eight to listen to these options again.</a:t>
            </a:r>
          </a:p>
          <a:p>
            <a:pPr marL="0" indent="0">
              <a:buNone/>
            </a:pP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95607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06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407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842963" y="539750"/>
            <a:ext cx="6515119" cy="2389184"/>
          </a:xfrm>
          <a:noFill/>
        </p:spPr>
        <p:txBody>
          <a:bodyPr lIns="92075" tIns="46038" rIns="92075" bIns="46038"/>
          <a:lstStyle/>
          <a:p>
            <a:pPr algn="ctr" eaLnBrk="1" hangingPunct="1"/>
            <a:br>
              <a:rPr lang="en-GB" dirty="0">
                <a:latin typeface="Tahoma" pitchFamily="34" charset="0"/>
              </a:rPr>
            </a:br>
            <a:r>
              <a:rPr lang="en-GB" b="1" dirty="0">
                <a:solidFill>
                  <a:srgbClr val="FFFF00"/>
                </a:solidFill>
                <a:latin typeface="Tahoma" pitchFamily="34" charset="0"/>
              </a:rPr>
              <a:t>How students </a:t>
            </a:r>
            <a:r>
              <a:rPr lang="en-GB" b="1" i="1" dirty="0">
                <a:solidFill>
                  <a:srgbClr val="FFFF00"/>
                </a:solidFill>
                <a:latin typeface="Tahoma" pitchFamily="34" charset="0"/>
              </a:rPr>
              <a:t>really</a:t>
            </a:r>
            <a:r>
              <a:rPr lang="en-GB" b="1" dirty="0">
                <a:solidFill>
                  <a:srgbClr val="FFFF00"/>
                </a:solidFill>
                <a:latin typeface="Tahoma" pitchFamily="34" charset="0"/>
              </a:rPr>
              <a:t> learn</a:t>
            </a:r>
            <a:br>
              <a:rPr lang="en-GB" b="1" dirty="0">
                <a:latin typeface="Tahoma" pitchFamily="34" charset="0"/>
              </a:rPr>
            </a:br>
            <a:endParaRPr lang="en-GB" sz="4400" b="1" dirty="0">
              <a:latin typeface="Tahoma" pitchFamily="34" charset="0"/>
            </a:endParaRPr>
          </a:p>
        </p:txBody>
      </p:sp>
      <p:sp>
        <p:nvSpPr>
          <p:cNvPr id="44036" name="AutoShape 4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3" y="5821363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801622-D481-4F40-999C-9845BB4CFA53}"/>
              </a:ext>
            </a:extLst>
          </p:cNvPr>
          <p:cNvSpPr txBox="1"/>
          <p:nvPr/>
        </p:nvSpPr>
        <p:spPr>
          <a:xfrm>
            <a:off x="611450" y="3140960"/>
            <a:ext cx="6120850" cy="34778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http://phil-race.co.uk/2016/04/updated-powerpoint-ripples-model/</a:t>
            </a:r>
            <a:r>
              <a:rPr lang="en-GB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(Chapter 1 from ‘The Lecturer’s Toolkit 2015)</a:t>
            </a:r>
            <a:endParaRPr lang="en-GB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1" y="0"/>
            <a:ext cx="7759700" cy="10922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en-GB" sz="5400" b="0" dirty="0">
                <a:solidFill>
                  <a:srgbClr val="FFFF00"/>
                </a:solidFill>
                <a:latin typeface="Trebuchet MS" pitchFamily="34" charset="0"/>
              </a:rPr>
              <a:t> About Phil…</a:t>
            </a: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14400"/>
            <a:ext cx="4462462" cy="5943600"/>
          </a:xfr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First a musician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Then a writer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Then a scientist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Then a researcher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Then a lecturer and warden at what is now USW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Got interested in how students learn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And the effects assessment and feedback have on them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And how we teach them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Gradually became an educational developer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endParaRPr lang="en-GB" sz="2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990600"/>
            <a:ext cx="4716462" cy="5867400"/>
          </a:xfr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And retiring next week!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endParaRPr lang="en-GB" sz="2400" dirty="0">
              <a:solidFill>
                <a:srgbClr val="66FF33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None/>
            </a:pPr>
            <a:r>
              <a:rPr lang="en-GB" sz="2400" dirty="0">
                <a:solidFill>
                  <a:srgbClr val="FFCCFF"/>
                </a:solidFill>
                <a:latin typeface="Calibri" pitchFamily="34" charset="0"/>
              </a:rPr>
              <a:t>Currently…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rgbClr val="FFCCFF"/>
                </a:solidFill>
                <a:latin typeface="Calibri" pitchFamily="34" charset="0"/>
              </a:rPr>
              <a:t>Visiting Prof: Plymouth &amp; Edge Hill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rgbClr val="FFCCFF"/>
                </a:solidFill>
                <a:latin typeface="Calibri" pitchFamily="34" charset="0"/>
              </a:rPr>
              <a:t>Emeritus Prof: Leeds Beckett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rgbClr val="FFCCFF"/>
                </a:solidFill>
                <a:latin typeface="Calibri" pitchFamily="34" charset="0"/>
              </a:rPr>
              <a:t>Based at Newcastle UK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None/>
            </a:pPr>
            <a:r>
              <a:rPr lang="en-GB" sz="2400" dirty="0">
                <a:solidFill>
                  <a:srgbClr val="FFCCFF"/>
                </a:solidFill>
                <a:latin typeface="Calibri" pitchFamily="34" charset="0"/>
              </a:rPr>
              <a:t>	And on trains</a:t>
            </a:r>
          </a:p>
        </p:txBody>
      </p:sp>
      <p:sp>
        <p:nvSpPr>
          <p:cNvPr id="6151" name="AutoShape 11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105401" y="6096000"/>
            <a:ext cx="1804988" cy="762000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1619250" y="5949950"/>
            <a:ext cx="61928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3923916" y="5733268"/>
            <a:ext cx="4536349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400" b="1" dirty="0">
                <a:solidFill>
                  <a:srgbClr val="FFFF00"/>
                </a:solidFill>
                <a:latin typeface="Calibri" pitchFamily="34" charset="0"/>
              </a:rPr>
              <a:t>And an expert…</a:t>
            </a:r>
          </a:p>
          <a:p>
            <a:pPr algn="ctr" eaLnBrk="0" hangingPunct="0"/>
            <a:r>
              <a:rPr lang="en-GB" sz="2400" b="1" dirty="0">
                <a:solidFill>
                  <a:srgbClr val="FFFF00"/>
                </a:solidFill>
                <a:latin typeface="Calibri" pitchFamily="34" charset="0"/>
              </a:rPr>
              <a:t>on train routes and timetables!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28600" y="-228600"/>
            <a:ext cx="8305800" cy="79248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762000" y="228600"/>
            <a:ext cx="7162800" cy="6934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58" name="Oval 1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295400" y="762000"/>
            <a:ext cx="6096000" cy="594360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5" name="Oval 11"/>
          <p:cNvSpPr>
            <a:spLocks noChangeArrowheads="1"/>
          </p:cNvSpPr>
          <p:nvPr/>
        </p:nvSpPr>
        <p:spPr bwMode="auto">
          <a:xfrm>
            <a:off x="2006600" y="1549400"/>
            <a:ext cx="4749800" cy="4445000"/>
          </a:xfrm>
          <a:prstGeom prst="ellipse">
            <a:avLst/>
          </a:prstGeom>
          <a:solidFill>
            <a:srgbClr val="FF99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7" name="Oval 12"/>
          <p:cNvSpPr>
            <a:spLocks noChangeArrowheads="1"/>
          </p:cNvSpPr>
          <p:nvPr/>
        </p:nvSpPr>
        <p:spPr bwMode="auto">
          <a:xfrm>
            <a:off x="2692400" y="2082800"/>
            <a:ext cx="3378200" cy="3302000"/>
          </a:xfrm>
          <a:prstGeom prst="ellipse">
            <a:avLst/>
          </a:prstGeom>
          <a:solidFill>
            <a:srgbClr val="FF33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8" name="Oval 13"/>
          <p:cNvSpPr>
            <a:spLocks noChangeArrowheads="1"/>
          </p:cNvSpPr>
          <p:nvPr/>
        </p:nvSpPr>
        <p:spPr bwMode="auto">
          <a:xfrm>
            <a:off x="3378200" y="2844800"/>
            <a:ext cx="1930400" cy="1778000"/>
          </a:xfrm>
          <a:prstGeom prst="ellipse">
            <a:avLst/>
          </a:prstGeom>
          <a:solidFill>
            <a:srgbClr val="FFFF66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9" name="AutoShape 16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3" y="5821363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03350" y="2852738"/>
            <a:ext cx="5832946" cy="162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723900" marR="0" lvl="0" indent="-723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Wanting/</a:t>
            </a:r>
          </a:p>
          <a:p>
            <a:pPr marL="723900" marR="0" lvl="0" indent="-723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Needing</a:t>
            </a:r>
          </a:p>
        </p:txBody>
      </p:sp>
      <p:cxnSp>
        <p:nvCxnSpPr>
          <p:cNvPr id="12" name="Elbow Connector 11"/>
          <p:cNvCxnSpPr/>
          <p:nvPr/>
        </p:nvCxnSpPr>
        <p:spPr bwMode="auto">
          <a:xfrm>
            <a:off x="500034" y="5572140"/>
            <a:ext cx="914400" cy="914400"/>
          </a:xfrm>
          <a:prstGeom prst="bentConnector3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2D9DA09-A2B5-4929-B48A-01B6C1657399}"/>
              </a:ext>
            </a:extLst>
          </p:cNvPr>
          <p:cNvSpPr txBox="1"/>
          <p:nvPr/>
        </p:nvSpPr>
        <p:spPr>
          <a:xfrm>
            <a:off x="3378200" y="1675001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Making sense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A17167-8AAA-44FD-9624-EBDAD8E62D86}"/>
              </a:ext>
            </a:extLst>
          </p:cNvPr>
          <p:cNvSpPr txBox="1"/>
          <p:nvPr/>
        </p:nvSpPr>
        <p:spPr>
          <a:xfrm>
            <a:off x="3854753" y="2235200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81FDE8-AC22-4A8A-A999-DB873BE92B5C}"/>
              </a:ext>
            </a:extLst>
          </p:cNvPr>
          <p:cNvSpPr txBox="1"/>
          <p:nvPr/>
        </p:nvSpPr>
        <p:spPr>
          <a:xfrm>
            <a:off x="3546771" y="956191"/>
            <a:ext cx="1593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Feedback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36BDD8-5CD3-4322-A649-8C9450FD392A}"/>
              </a:ext>
            </a:extLst>
          </p:cNvPr>
          <p:cNvSpPr txBox="1"/>
          <p:nvPr/>
        </p:nvSpPr>
        <p:spPr>
          <a:xfrm>
            <a:off x="3429911" y="264180"/>
            <a:ext cx="1826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Verbalising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91024B-88C6-495E-87CA-E2956E055341}"/>
              </a:ext>
            </a:extLst>
          </p:cNvPr>
          <p:cNvSpPr txBox="1"/>
          <p:nvPr/>
        </p:nvSpPr>
        <p:spPr>
          <a:xfrm>
            <a:off x="6310023" y="455940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Assessing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E4421D-B344-4601-B615-9E2093ADD146}"/>
              </a:ext>
            </a:extLst>
          </p:cNvPr>
          <p:cNvSpPr txBox="1"/>
          <p:nvPr/>
        </p:nvSpPr>
        <p:spPr>
          <a:xfrm>
            <a:off x="0" y="-66432"/>
            <a:ext cx="22551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What’s wrong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this?</a:t>
            </a:r>
          </a:p>
        </p:txBody>
      </p:sp>
    </p:spTree>
    <p:extLst>
      <p:ext uri="{BB962C8B-B14F-4D97-AF65-F5344CB8AC3E}">
        <p14:creationId xmlns:p14="http://schemas.microsoft.com/office/powerpoint/2010/main" val="71113603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28600" y="-228600"/>
            <a:ext cx="8305800" cy="7924800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762000" y="228600"/>
            <a:ext cx="7162800" cy="6934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58" name="Oval 1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295400" y="762000"/>
            <a:ext cx="6096000" cy="594360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5" name="Oval 11"/>
          <p:cNvSpPr>
            <a:spLocks noChangeArrowheads="1"/>
          </p:cNvSpPr>
          <p:nvPr/>
        </p:nvSpPr>
        <p:spPr bwMode="auto">
          <a:xfrm>
            <a:off x="2006600" y="1549400"/>
            <a:ext cx="4749800" cy="444500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7" name="Oval 12"/>
          <p:cNvSpPr>
            <a:spLocks noChangeArrowheads="1"/>
          </p:cNvSpPr>
          <p:nvPr/>
        </p:nvSpPr>
        <p:spPr bwMode="auto">
          <a:xfrm>
            <a:off x="2692400" y="2082800"/>
            <a:ext cx="3378200" cy="3302000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8" name="Oval 13"/>
          <p:cNvSpPr>
            <a:spLocks noChangeArrowheads="1"/>
          </p:cNvSpPr>
          <p:nvPr/>
        </p:nvSpPr>
        <p:spPr bwMode="auto">
          <a:xfrm>
            <a:off x="3378200" y="2844800"/>
            <a:ext cx="1930400" cy="1778000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9" name="AutoShape 16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3" y="5821363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03350" y="2852738"/>
            <a:ext cx="5832946" cy="162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723900" marR="0" lvl="0" indent="-723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Wanting/</a:t>
            </a:r>
          </a:p>
          <a:p>
            <a:pPr marL="723900" marR="0" lvl="0" indent="-723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Needing</a:t>
            </a:r>
          </a:p>
        </p:txBody>
      </p:sp>
      <p:cxnSp>
        <p:nvCxnSpPr>
          <p:cNvPr id="12" name="Elbow Connector 11"/>
          <p:cNvCxnSpPr/>
          <p:nvPr/>
        </p:nvCxnSpPr>
        <p:spPr bwMode="auto">
          <a:xfrm>
            <a:off x="500034" y="5572140"/>
            <a:ext cx="914400" cy="914400"/>
          </a:xfrm>
          <a:prstGeom prst="bentConnector3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2D9DA09-A2B5-4929-B48A-01B6C1657399}"/>
              </a:ext>
            </a:extLst>
          </p:cNvPr>
          <p:cNvSpPr txBox="1"/>
          <p:nvPr/>
        </p:nvSpPr>
        <p:spPr>
          <a:xfrm>
            <a:off x="3378200" y="1675001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Making sense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A17167-8AAA-44FD-9624-EBDAD8E62D86}"/>
              </a:ext>
            </a:extLst>
          </p:cNvPr>
          <p:cNvSpPr txBox="1"/>
          <p:nvPr/>
        </p:nvSpPr>
        <p:spPr>
          <a:xfrm>
            <a:off x="3854753" y="2235200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81FDE8-AC22-4A8A-A999-DB873BE92B5C}"/>
              </a:ext>
            </a:extLst>
          </p:cNvPr>
          <p:cNvSpPr txBox="1"/>
          <p:nvPr/>
        </p:nvSpPr>
        <p:spPr>
          <a:xfrm>
            <a:off x="3546771" y="956191"/>
            <a:ext cx="1593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Feedback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36BDD8-5CD3-4322-A649-8C9450FD392A}"/>
              </a:ext>
            </a:extLst>
          </p:cNvPr>
          <p:cNvSpPr txBox="1"/>
          <p:nvPr/>
        </p:nvSpPr>
        <p:spPr>
          <a:xfrm>
            <a:off x="3429911" y="264180"/>
            <a:ext cx="1826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Verbalising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91024B-88C6-495E-87CA-E2956E055341}"/>
              </a:ext>
            </a:extLst>
          </p:cNvPr>
          <p:cNvSpPr txBox="1"/>
          <p:nvPr/>
        </p:nvSpPr>
        <p:spPr>
          <a:xfrm>
            <a:off x="6310023" y="455940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Assessing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E4421D-B344-4601-B615-9E2093ADD146}"/>
              </a:ext>
            </a:extLst>
          </p:cNvPr>
          <p:cNvSpPr txBox="1"/>
          <p:nvPr/>
        </p:nvSpPr>
        <p:spPr>
          <a:xfrm>
            <a:off x="0" y="-66432"/>
            <a:ext cx="22551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What’s wrong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this?</a:t>
            </a:r>
          </a:p>
        </p:txBody>
      </p:sp>
    </p:spTree>
    <p:extLst>
      <p:ext uri="{BB962C8B-B14F-4D97-AF65-F5344CB8AC3E}">
        <p14:creationId xmlns:p14="http://schemas.microsoft.com/office/powerpoint/2010/main" val="114525205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A4334-784C-4E23-BDF3-8FD55D365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5"/>
            <a:ext cx="9144000" cy="7025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31B799-203D-4F99-A46F-C7EA4E1CD936}"/>
              </a:ext>
            </a:extLst>
          </p:cNvPr>
          <p:cNvSpPr txBox="1"/>
          <p:nvPr/>
        </p:nvSpPr>
        <p:spPr>
          <a:xfrm>
            <a:off x="5148080" y="404580"/>
            <a:ext cx="3687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Thanks Dr Paul Kleiman</a:t>
            </a:r>
          </a:p>
        </p:txBody>
      </p:sp>
    </p:spTree>
    <p:extLst>
      <p:ext uri="{BB962C8B-B14F-4D97-AF65-F5344CB8AC3E}">
        <p14:creationId xmlns:p14="http://schemas.microsoft.com/office/powerpoint/2010/main" val="37026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ll, curtain, indoor&#10;&#10;Description automatically generated">
            <a:extLst>
              <a:ext uri="{FF2B5EF4-FFF2-40B4-BE49-F238E27FC236}">
                <a16:creationId xmlns:a16="http://schemas.microsoft.com/office/drawing/2014/main" id="{44282FAA-888A-42B3-A094-6494571A4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"/>
            <a:ext cx="9144000" cy="6978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77281B-ED27-4706-A97A-E6ECF9DDA116}"/>
              </a:ext>
            </a:extLst>
          </p:cNvPr>
          <p:cNvSpPr txBox="1"/>
          <p:nvPr/>
        </p:nvSpPr>
        <p:spPr>
          <a:xfrm>
            <a:off x="745067" y="5588000"/>
            <a:ext cx="797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Safety Curtain</a:t>
            </a:r>
          </a:p>
        </p:txBody>
      </p:sp>
    </p:spTree>
    <p:extLst>
      <p:ext uri="{BB962C8B-B14F-4D97-AF65-F5344CB8AC3E}">
        <p14:creationId xmlns:p14="http://schemas.microsoft.com/office/powerpoint/2010/main" val="30650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d"/>
      </p:transition>
    </mc:Choice>
    <mc:Fallback xmlns="">
      <p:transition spd="slow">
        <p:push dir="d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79FF27-855A-4E9D-A0C2-6D10434EB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31219"/>
              </p:ext>
            </p:extLst>
          </p:nvPr>
        </p:nvGraphicFramePr>
        <p:xfrm>
          <a:off x="0" y="188550"/>
          <a:ext cx="9036617" cy="6669438"/>
        </p:xfrm>
        <a:graphic>
          <a:graphicData uri="http://schemas.openxmlformats.org/drawingml/2006/table">
            <a:tbl>
              <a:tblPr firstRow="1" firstCol="1" bandRow="1"/>
              <a:tblGrid>
                <a:gridCol w="254187">
                  <a:extLst>
                    <a:ext uri="{9D8B030D-6E8A-4147-A177-3AD203B41FA5}">
                      <a16:colId xmlns:a16="http://schemas.microsoft.com/office/drawing/2014/main" val="546476467"/>
                    </a:ext>
                  </a:extLst>
                </a:gridCol>
                <a:gridCol w="4278916">
                  <a:extLst>
                    <a:ext uri="{9D8B030D-6E8A-4147-A177-3AD203B41FA5}">
                      <a16:colId xmlns:a16="http://schemas.microsoft.com/office/drawing/2014/main" val="474254764"/>
                    </a:ext>
                  </a:extLst>
                </a:gridCol>
                <a:gridCol w="1112747">
                  <a:extLst>
                    <a:ext uri="{9D8B030D-6E8A-4147-A177-3AD203B41FA5}">
                      <a16:colId xmlns:a16="http://schemas.microsoft.com/office/drawing/2014/main" val="1419867491"/>
                    </a:ext>
                  </a:extLst>
                </a:gridCol>
                <a:gridCol w="941276">
                  <a:extLst>
                    <a:ext uri="{9D8B030D-6E8A-4147-A177-3AD203B41FA5}">
                      <a16:colId xmlns:a16="http://schemas.microsoft.com/office/drawing/2014/main" val="4126857471"/>
                    </a:ext>
                  </a:extLst>
                </a:gridCol>
                <a:gridCol w="941276">
                  <a:extLst>
                    <a:ext uri="{9D8B030D-6E8A-4147-A177-3AD203B41FA5}">
                      <a16:colId xmlns:a16="http://schemas.microsoft.com/office/drawing/2014/main" val="1320391706"/>
                    </a:ext>
                  </a:extLst>
                </a:gridCol>
                <a:gridCol w="790333">
                  <a:extLst>
                    <a:ext uri="{9D8B030D-6E8A-4147-A177-3AD203B41FA5}">
                      <a16:colId xmlns:a16="http://schemas.microsoft.com/office/drawing/2014/main" val="1119677395"/>
                    </a:ext>
                  </a:extLst>
                </a:gridCol>
                <a:gridCol w="717882">
                  <a:extLst>
                    <a:ext uri="{9D8B030D-6E8A-4147-A177-3AD203B41FA5}">
                      <a16:colId xmlns:a16="http://schemas.microsoft.com/office/drawing/2014/main" val="1308426731"/>
                    </a:ext>
                  </a:extLst>
                </a:gridCol>
              </a:tblGrid>
              <a:tr h="515976">
                <a:tc>
                  <a:txBody>
                    <a:bodyPr/>
                    <a:lstStyle/>
                    <a:p>
                      <a:pPr marL="190500" indent="-1803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Taking charge of your learning: a self-evaluation checklist</a:t>
                      </a: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(Devised by Prof Phil Race June 2019)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I’m comfortable that I am doing this rather well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I’m pretty good at this on the whole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would like to become better at this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need to think more about this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Focus for action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043114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feel that I know why I’m here what I’m here for and how to go about realising my ambitions successfully.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249125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avoid just ‘collecting the stuff’ (notes weblinks handouts) and regularly get to grips with the material rather than leaving it for later.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77497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I’m really keen to learn. I enjoy learning and am willing to do my best with new topics ideas and situations.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564834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really need to learn and succeed. I’m determined to be successful in my studies and do everything I need to do to excel at assessments.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418119"/>
                  </a:ext>
                </a:extLst>
              </a:tr>
              <a:tr h="5159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ask myself ‘what exactly am I expected to become able to do with this?’ for each class session chapter book idea web reference and so on.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131078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tend to learn best by getting stuck in and practising things until I can do them well. 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615444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avoid putting off things which need doing. I’m good at keeping up with what I need to do on a day-to-day basis. 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810786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manage time effectively I’m normally punctual and I make sensible decisions about how much I can sensibly achieve at any time. 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211631"/>
                  </a:ext>
                </a:extLst>
              </a:tr>
              <a:tr h="51597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feel best when I can really make sense of concepts and ideas and keep up with the sense-making as I go rather than hoping it will happen later.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495493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When I get positive feedback on what I’ve done I resist ‘shrugging it off’ and instead try to build on what I’ve done well.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739417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When I get critical feedback on what I’ve done I resist being hurt or defensive and try to work out exactly what to do to make things better.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099475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find it really useful to explain things I’m learning to friends relatives and anyone who will listen – this helps me make sense of it better.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445465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self-assess everything I do for assessment before submitting it so I internalise the criteria which others will use to assess my work.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281942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try to find out ‘what does a ‘good’ example of this look like and what does a ‘poor’ example look like?’ for everything I do for assessment.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957282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Always on my mind is the question ‘where does this particular bit fit into the bigger picture of my module course degree life?’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452597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monitor my stress levels as I study and know when it feels as if things are getting on top of me and seek help from people who can help.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075384"/>
                  </a:ext>
                </a:extLst>
              </a:tr>
              <a:tr h="3414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I’m there! Except in emergency I go to class sessions rather than try to catch up from ‘captured sessions’ fellow-students’ notes and so on.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3" marR="47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23891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0C67530-830F-4680-8AA6-1C5B7C774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18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A139B6-05E6-4813-AA86-4DE5663B1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913962"/>
              </p:ext>
            </p:extLst>
          </p:nvPr>
        </p:nvGraphicFramePr>
        <p:xfrm>
          <a:off x="53690" y="692620"/>
          <a:ext cx="9036620" cy="2586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805">
                  <a:extLst>
                    <a:ext uri="{9D8B030D-6E8A-4147-A177-3AD203B41FA5}">
                      <a16:colId xmlns:a16="http://schemas.microsoft.com/office/drawing/2014/main" val="3303210458"/>
                    </a:ext>
                  </a:extLst>
                </a:gridCol>
                <a:gridCol w="1888737">
                  <a:extLst>
                    <a:ext uri="{9D8B030D-6E8A-4147-A177-3AD203B41FA5}">
                      <a16:colId xmlns:a16="http://schemas.microsoft.com/office/drawing/2014/main" val="116360989"/>
                    </a:ext>
                  </a:extLst>
                </a:gridCol>
                <a:gridCol w="1888737">
                  <a:extLst>
                    <a:ext uri="{9D8B030D-6E8A-4147-A177-3AD203B41FA5}">
                      <a16:colId xmlns:a16="http://schemas.microsoft.com/office/drawing/2014/main" val="2691917284"/>
                    </a:ext>
                  </a:extLst>
                </a:gridCol>
                <a:gridCol w="1585860">
                  <a:extLst>
                    <a:ext uri="{9D8B030D-6E8A-4147-A177-3AD203B41FA5}">
                      <a16:colId xmlns:a16="http://schemas.microsoft.com/office/drawing/2014/main" val="3723866423"/>
                    </a:ext>
                  </a:extLst>
                </a:gridCol>
                <a:gridCol w="1440481">
                  <a:extLst>
                    <a:ext uri="{9D8B030D-6E8A-4147-A177-3AD203B41FA5}">
                      <a16:colId xmlns:a16="http://schemas.microsoft.com/office/drawing/2014/main" val="926221401"/>
                    </a:ext>
                  </a:extLst>
                </a:gridCol>
              </a:tblGrid>
              <a:tr h="1440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3200" dirty="0">
                          <a:effectLst/>
                        </a:rPr>
                        <a:t>I’m comfortable that I am doing this rather well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3200">
                          <a:effectLst/>
                        </a:rPr>
                        <a:t>I’m pretty good at this on the whole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3200">
                          <a:effectLst/>
                        </a:rPr>
                        <a:t>I would like to become better at this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3200">
                          <a:effectLst/>
                        </a:rPr>
                        <a:t>I need to think more about this</a:t>
                      </a:r>
                      <a:endParaRPr lang="en-GB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3200" dirty="0">
                          <a:effectLst/>
                        </a:rPr>
                        <a:t>Focus for action</a:t>
                      </a:r>
                      <a:endParaRPr lang="en-GB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1173993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19AEF5-F34E-4EB1-B6F2-9EA762ADE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870876"/>
              </p:ext>
            </p:extLst>
          </p:nvPr>
        </p:nvGraphicFramePr>
        <p:xfrm>
          <a:off x="64458" y="3545697"/>
          <a:ext cx="9036620" cy="747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805">
                  <a:extLst>
                    <a:ext uri="{9D8B030D-6E8A-4147-A177-3AD203B41FA5}">
                      <a16:colId xmlns:a16="http://schemas.microsoft.com/office/drawing/2014/main" val="3303210458"/>
                    </a:ext>
                  </a:extLst>
                </a:gridCol>
                <a:gridCol w="1888737">
                  <a:extLst>
                    <a:ext uri="{9D8B030D-6E8A-4147-A177-3AD203B41FA5}">
                      <a16:colId xmlns:a16="http://schemas.microsoft.com/office/drawing/2014/main" val="116360989"/>
                    </a:ext>
                  </a:extLst>
                </a:gridCol>
                <a:gridCol w="1888737">
                  <a:extLst>
                    <a:ext uri="{9D8B030D-6E8A-4147-A177-3AD203B41FA5}">
                      <a16:colId xmlns:a16="http://schemas.microsoft.com/office/drawing/2014/main" val="2691917284"/>
                    </a:ext>
                  </a:extLst>
                </a:gridCol>
                <a:gridCol w="1585860">
                  <a:extLst>
                    <a:ext uri="{9D8B030D-6E8A-4147-A177-3AD203B41FA5}">
                      <a16:colId xmlns:a16="http://schemas.microsoft.com/office/drawing/2014/main" val="3723866423"/>
                    </a:ext>
                  </a:extLst>
                </a:gridCol>
                <a:gridCol w="1440481">
                  <a:extLst>
                    <a:ext uri="{9D8B030D-6E8A-4147-A177-3AD203B41FA5}">
                      <a16:colId xmlns:a16="http://schemas.microsoft.com/office/drawing/2014/main" val="926221401"/>
                    </a:ext>
                  </a:extLst>
                </a:gridCol>
              </a:tblGrid>
              <a:tr h="747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4400" dirty="0">
                          <a:effectLst/>
                        </a:rPr>
                        <a:t>2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4400" dirty="0">
                          <a:effectLst/>
                        </a:rPr>
                        <a:t>1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4400" dirty="0">
                          <a:effectLst/>
                        </a:rPr>
                        <a:t>*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3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41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DCC9C5-93D4-450D-9647-C7DC183A2A12}"/>
              </a:ext>
            </a:extLst>
          </p:cNvPr>
          <p:cNvSpPr/>
          <p:nvPr/>
        </p:nvSpPr>
        <p:spPr>
          <a:xfrm>
            <a:off x="713873" y="1560871"/>
            <a:ext cx="7716253" cy="426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1AF7D0-07A1-4E32-9F1A-21CAAD5E1D9B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4572000" y="1560871"/>
            <a:ext cx="0" cy="426720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C20F98-8B8F-4ADC-8DE9-0DBE26EFD34C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713873" y="3694471"/>
            <a:ext cx="7716253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7272A28-C1A6-4440-A386-C4C367804C0D}"/>
              </a:ext>
            </a:extLst>
          </p:cNvPr>
          <p:cNvSpPr/>
          <p:nvPr/>
        </p:nvSpPr>
        <p:spPr>
          <a:xfrm>
            <a:off x="1342137" y="1769807"/>
            <a:ext cx="2639917" cy="1445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Urgent and important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65D011-984B-423E-9325-03FD96FB7D3A}"/>
              </a:ext>
            </a:extLst>
          </p:cNvPr>
          <p:cNvSpPr/>
          <p:nvPr/>
        </p:nvSpPr>
        <p:spPr>
          <a:xfrm>
            <a:off x="5200264" y="1718198"/>
            <a:ext cx="2639917" cy="1445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Urgent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Important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071504-9943-4188-8382-70F1CD721667}"/>
              </a:ext>
            </a:extLst>
          </p:cNvPr>
          <p:cNvSpPr/>
          <p:nvPr/>
        </p:nvSpPr>
        <p:spPr>
          <a:xfrm>
            <a:off x="5181105" y="3851798"/>
            <a:ext cx="2639917" cy="1445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urgent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important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DA1202-1221-4FF7-A060-5C59E8C6619F}"/>
              </a:ext>
            </a:extLst>
          </p:cNvPr>
          <p:cNvSpPr/>
          <p:nvPr/>
        </p:nvSpPr>
        <p:spPr>
          <a:xfrm>
            <a:off x="1342137" y="3899741"/>
            <a:ext cx="2639917" cy="1445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urgent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important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091BB-22A1-4900-8540-AA77AA0013CC}"/>
              </a:ext>
            </a:extLst>
          </p:cNvPr>
          <p:cNvSpPr txBox="1"/>
          <p:nvPr/>
        </p:nvSpPr>
        <p:spPr>
          <a:xfrm>
            <a:off x="713873" y="625642"/>
            <a:ext cx="7716253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Setting priorities?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927145-0759-40FD-AF7D-122AB9D3CD8B}"/>
              </a:ext>
            </a:extLst>
          </p:cNvPr>
          <p:cNvSpPr/>
          <p:nvPr/>
        </p:nvSpPr>
        <p:spPr>
          <a:xfrm>
            <a:off x="1342137" y="3899741"/>
            <a:ext cx="2941816" cy="176156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50813C-E43F-4B6E-A373-C8D0FC7686A8}"/>
              </a:ext>
            </a:extLst>
          </p:cNvPr>
          <p:cNvSpPr/>
          <p:nvPr/>
        </p:nvSpPr>
        <p:spPr>
          <a:xfrm>
            <a:off x="5181105" y="3851798"/>
            <a:ext cx="2620744" cy="18094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0F4D53-1FDA-41D5-8293-0DEAED79BEB4}"/>
              </a:ext>
            </a:extLst>
          </p:cNvPr>
          <p:cNvSpPr/>
          <p:nvPr/>
        </p:nvSpPr>
        <p:spPr>
          <a:xfrm>
            <a:off x="4716019" y="3851797"/>
            <a:ext cx="3528487" cy="17342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5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5" grpId="0" animBg="1"/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0F779-EEB7-4FD1-967C-EEBBBB24B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8600"/>
            <a:ext cx="9144000" cy="6309399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200" b="1" dirty="0"/>
              <a:t>I feel that I know why I’m here, what I’m here for, and how to go about realising my ambitions successfully.     </a:t>
            </a:r>
            <a:endParaRPr lang="en-GB" sz="2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200" b="1" dirty="0"/>
              <a:t>I avoid just ‘collecting the stuff’ (notes, weblinks, handouts) and regularly get to grips with the material rather than leaving it for later.     </a:t>
            </a:r>
            <a:endParaRPr lang="en-GB" sz="2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200" b="1" dirty="0"/>
              <a:t>I’m really keen to learn. I enjoy learning and am willing to do my best with new topics ideas and situations.     </a:t>
            </a:r>
            <a:endParaRPr lang="en-GB" sz="2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200" b="1" dirty="0"/>
              <a:t>I really need to learn and succeed. I’m determined to be successful in my studies and do everything I need to do to excel at assessments.     </a:t>
            </a:r>
            <a:endParaRPr lang="en-GB" sz="2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200" b="1" dirty="0"/>
              <a:t>I ask myself ‘what exactly am I expected to become able to do with this?’ for each class session, chapter, book, idea, web reference, and so on.     </a:t>
            </a:r>
            <a:endParaRPr lang="en-GB" sz="2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200" b="1" dirty="0"/>
              <a:t>I tend to learn best by getting stuck in and practising things until I can do them well.      </a:t>
            </a:r>
            <a:endParaRPr lang="en-GB" sz="2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200" b="1" dirty="0"/>
              <a:t>I avoid putting off things which need doing. I’m good at keeping up with what I need to do on a day-to-day basis.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200" b="1" dirty="0"/>
              <a:t>I manage time effectively. I’m normally punctual, and I make sensible decisions about how much I can sensibly achieve at any time.      </a:t>
            </a:r>
            <a:endParaRPr lang="en-GB" sz="2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200" b="1" dirty="0"/>
              <a:t>I feel best when I can really make sense of concepts and ideas, and keep up with the sense-making as I go, rather than hoping it will happen later.     </a:t>
            </a:r>
            <a:endParaRPr lang="en-GB" sz="2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GB" sz="2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95E0F-1EF9-4675-B771-38B1378D4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876924"/>
              </p:ext>
            </p:extLst>
          </p:nvPr>
        </p:nvGraphicFramePr>
        <p:xfrm>
          <a:off x="0" y="1"/>
          <a:ext cx="9143999" cy="54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9337">
                  <a:extLst>
                    <a:ext uri="{9D8B030D-6E8A-4147-A177-3AD203B41FA5}">
                      <a16:colId xmlns:a16="http://schemas.microsoft.com/office/drawing/2014/main" val="3303210458"/>
                    </a:ext>
                  </a:extLst>
                </a:gridCol>
                <a:gridCol w="1736583">
                  <a:extLst>
                    <a:ext uri="{9D8B030D-6E8A-4147-A177-3AD203B41FA5}">
                      <a16:colId xmlns:a16="http://schemas.microsoft.com/office/drawing/2014/main" val="116360989"/>
                    </a:ext>
                  </a:extLst>
                </a:gridCol>
                <a:gridCol w="2085777">
                  <a:extLst>
                    <a:ext uri="{9D8B030D-6E8A-4147-A177-3AD203B41FA5}">
                      <a16:colId xmlns:a16="http://schemas.microsoft.com/office/drawing/2014/main" val="2691917284"/>
                    </a:ext>
                  </a:extLst>
                </a:gridCol>
                <a:gridCol w="1604704">
                  <a:extLst>
                    <a:ext uri="{9D8B030D-6E8A-4147-A177-3AD203B41FA5}">
                      <a16:colId xmlns:a16="http://schemas.microsoft.com/office/drawing/2014/main" val="3723866423"/>
                    </a:ext>
                  </a:extLst>
                </a:gridCol>
                <a:gridCol w="1457598">
                  <a:extLst>
                    <a:ext uri="{9D8B030D-6E8A-4147-A177-3AD203B41FA5}">
                      <a16:colId xmlns:a16="http://schemas.microsoft.com/office/drawing/2014/main" val="926221401"/>
                    </a:ext>
                  </a:extLst>
                </a:gridCol>
              </a:tblGrid>
              <a:tr h="54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1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I’m comfortable that I am doing this rather well</a:t>
                      </a:r>
                      <a:endParaRPr lang="en-GB" sz="15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1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I’m pretty good at this on the whole</a:t>
                      </a:r>
                      <a:endParaRPr lang="en-GB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1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would like to become better at this</a:t>
                      </a:r>
                      <a:endParaRPr lang="en-GB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16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need to think more about this</a:t>
                      </a:r>
                      <a:endParaRPr lang="en-GB" sz="16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1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Focus for action</a:t>
                      </a:r>
                      <a:endParaRPr lang="en-GB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3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2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7C57E-D5C1-419B-BB35-F29B624C3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0" y="548600"/>
            <a:ext cx="8929240" cy="63093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en-GB" sz="2200" b="1" dirty="0"/>
              <a:t>When I get positive feedback on what I’ve done, I resist ‘shrugging it off’ and instead try to build on what I’ve done well.     </a:t>
            </a:r>
            <a:endParaRPr lang="en-GB" sz="2200" dirty="0"/>
          </a:p>
          <a:p>
            <a:pPr marL="457200" indent="-457200">
              <a:buFont typeface="+mj-lt"/>
              <a:buAutoNum type="arabicPeriod" startAt="10"/>
            </a:pPr>
            <a:r>
              <a:rPr lang="en-GB" sz="2200" b="1" dirty="0"/>
              <a:t>When I get critical feedback on what I’ve done, I resist being hurt or defensive, and try to work out exactly what to do to make things better.     </a:t>
            </a:r>
            <a:endParaRPr lang="en-GB" sz="2200" dirty="0"/>
          </a:p>
          <a:p>
            <a:pPr marL="457200" indent="-457200">
              <a:buFont typeface="+mj-lt"/>
              <a:buAutoNum type="arabicPeriod" startAt="10"/>
            </a:pPr>
            <a:r>
              <a:rPr lang="en-GB" sz="2200" b="1" dirty="0"/>
              <a:t>I find it really useful to explain things I’m learning to friends, relatives and anyone who will listen – this helps me make sense of it better.     </a:t>
            </a:r>
            <a:endParaRPr lang="en-GB" sz="2200" dirty="0"/>
          </a:p>
          <a:p>
            <a:pPr marL="457200" indent="-457200">
              <a:buFont typeface="+mj-lt"/>
              <a:buAutoNum type="arabicPeriod" startAt="10"/>
            </a:pPr>
            <a:r>
              <a:rPr lang="en-GB" sz="2200" b="1" dirty="0"/>
              <a:t>I self-assess everything I do for assessment before submitting it, so I internalise the criteria which others will use to assess my work.     </a:t>
            </a:r>
            <a:endParaRPr lang="en-GB" sz="2200" dirty="0"/>
          </a:p>
          <a:p>
            <a:pPr marL="457200" indent="-457200">
              <a:buFont typeface="+mj-lt"/>
              <a:buAutoNum type="arabicPeriod" startAt="10"/>
            </a:pPr>
            <a:r>
              <a:rPr lang="en-GB" sz="2200" b="1" dirty="0"/>
              <a:t>I try to find out ‘what does a ‘good’ example of this look like, and what does a ‘poor’ example look like?’ for everything I do for assessment.     </a:t>
            </a:r>
            <a:endParaRPr lang="en-GB" sz="2200" dirty="0"/>
          </a:p>
          <a:p>
            <a:pPr marL="457200" indent="-457200">
              <a:buFont typeface="+mj-lt"/>
              <a:buAutoNum type="arabicPeriod" startAt="10"/>
            </a:pPr>
            <a:r>
              <a:rPr lang="en-GB" sz="2200" b="1" dirty="0"/>
              <a:t>Always on my mind is the question ‘where does this particular bit fit into the bigger picture of my module, course, degree, life?’     </a:t>
            </a:r>
            <a:endParaRPr lang="en-GB" sz="2200" dirty="0"/>
          </a:p>
          <a:p>
            <a:pPr marL="457200" indent="-457200">
              <a:buFont typeface="+mj-lt"/>
              <a:buAutoNum type="arabicPeriod" startAt="10"/>
            </a:pPr>
            <a:r>
              <a:rPr lang="en-GB" sz="2200" b="1" dirty="0"/>
              <a:t>I monitor my stress levels as I study, and know when it feels as if things are getting on top of me, and seek help from people who can help.     </a:t>
            </a:r>
            <a:endParaRPr lang="en-GB" sz="2200" dirty="0"/>
          </a:p>
          <a:p>
            <a:pPr marL="457200" indent="-457200">
              <a:buFont typeface="+mj-lt"/>
              <a:buAutoNum type="arabicPeriod" startAt="10"/>
            </a:pPr>
            <a:r>
              <a:rPr lang="en-GB" sz="2200" b="1" dirty="0"/>
              <a:t>I’m there! Except in emergency I go to class sessions rather than try to catch up from ‘captured sessions’, fellow-students’ notes, and so on.     </a:t>
            </a:r>
            <a:endParaRPr lang="en-GB" sz="2200" dirty="0"/>
          </a:p>
          <a:p>
            <a:pPr marL="457200" indent="-457200">
              <a:buFont typeface="+mj-lt"/>
              <a:buAutoNum type="arabicPeriod" startAt="10"/>
            </a:pPr>
            <a:endParaRPr lang="en-GB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56F954-4D92-465F-B687-ECA79C781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52250"/>
              </p:ext>
            </p:extLst>
          </p:nvPr>
        </p:nvGraphicFramePr>
        <p:xfrm>
          <a:off x="0" y="1"/>
          <a:ext cx="9143999" cy="54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9337">
                  <a:extLst>
                    <a:ext uri="{9D8B030D-6E8A-4147-A177-3AD203B41FA5}">
                      <a16:colId xmlns:a16="http://schemas.microsoft.com/office/drawing/2014/main" val="3303210458"/>
                    </a:ext>
                  </a:extLst>
                </a:gridCol>
                <a:gridCol w="1736583">
                  <a:extLst>
                    <a:ext uri="{9D8B030D-6E8A-4147-A177-3AD203B41FA5}">
                      <a16:colId xmlns:a16="http://schemas.microsoft.com/office/drawing/2014/main" val="116360989"/>
                    </a:ext>
                  </a:extLst>
                </a:gridCol>
                <a:gridCol w="2085777">
                  <a:extLst>
                    <a:ext uri="{9D8B030D-6E8A-4147-A177-3AD203B41FA5}">
                      <a16:colId xmlns:a16="http://schemas.microsoft.com/office/drawing/2014/main" val="2691917284"/>
                    </a:ext>
                  </a:extLst>
                </a:gridCol>
                <a:gridCol w="1604704">
                  <a:extLst>
                    <a:ext uri="{9D8B030D-6E8A-4147-A177-3AD203B41FA5}">
                      <a16:colId xmlns:a16="http://schemas.microsoft.com/office/drawing/2014/main" val="3723866423"/>
                    </a:ext>
                  </a:extLst>
                </a:gridCol>
                <a:gridCol w="1457598">
                  <a:extLst>
                    <a:ext uri="{9D8B030D-6E8A-4147-A177-3AD203B41FA5}">
                      <a16:colId xmlns:a16="http://schemas.microsoft.com/office/drawing/2014/main" val="926221401"/>
                    </a:ext>
                  </a:extLst>
                </a:gridCol>
              </a:tblGrid>
              <a:tr h="54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1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I’m comfortable that I am doing this rather well</a:t>
                      </a:r>
                      <a:endParaRPr lang="en-GB" sz="15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1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I’m pretty good at this on the whole</a:t>
                      </a:r>
                      <a:endParaRPr lang="en-GB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1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would like to become better at this</a:t>
                      </a:r>
                      <a:endParaRPr lang="en-GB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16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need to think more about this</a:t>
                      </a:r>
                      <a:endParaRPr lang="en-GB" sz="160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10935" algn="l"/>
                        </a:tabLst>
                      </a:pPr>
                      <a:r>
                        <a:rPr lang="en-GB" sz="16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Focus for action</a:t>
                      </a:r>
                      <a:endParaRPr lang="en-GB" sz="1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3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le:Bright green tree - Waikato.jp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9813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i="1" dirty="0"/>
              <a:t>What does the concept of “resilience” mean to you? How can resilience help us to understand “productive failure”?</a:t>
            </a: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I always think of trees. To withstand the storm they need deep roots and a healthy support system. They bend and perhaps lose the odd branch...but they don’t break and continue to grow. (Paul Kleiman)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2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F1108-EAB9-4FBC-A8C2-95526E7C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view of a city at night&#10;&#10;Description automatically generated">
            <a:extLst>
              <a:ext uri="{FF2B5EF4-FFF2-40B4-BE49-F238E27FC236}">
                <a16:creationId xmlns:a16="http://schemas.microsoft.com/office/drawing/2014/main" id="{0BCBE520-49B8-4027-8A09-E104C786B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8" y="-10821"/>
            <a:ext cx="9158428" cy="686882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714C8-BAAF-4781-8EBB-D9793188DB81}"/>
              </a:ext>
            </a:extLst>
          </p:cNvPr>
          <p:cNvSpPr txBox="1"/>
          <p:nvPr/>
        </p:nvSpPr>
        <p:spPr>
          <a:xfrm>
            <a:off x="251400" y="5301260"/>
            <a:ext cx="4104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across the Tyne from outside the Sage Gateshead</a:t>
            </a:r>
          </a:p>
        </p:txBody>
      </p:sp>
    </p:spTree>
    <p:extLst>
      <p:ext uri="{BB962C8B-B14F-4D97-AF65-F5344CB8AC3E}">
        <p14:creationId xmlns:p14="http://schemas.microsoft.com/office/powerpoint/2010/main" val="1255051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7"/>
            <a:ext cx="8713788" cy="57571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sz="36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 to our intended learning outcomes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30212" y="764634"/>
            <a:ext cx="8390378" cy="60933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Do you now feel better-able to: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(raise two hands = very much better 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Raise one hand = somewhat better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Scratch left ear = no better)</a:t>
            </a:r>
          </a:p>
          <a:p>
            <a:pPr lvl="0">
              <a:buFont typeface="+mj-lt"/>
              <a:buAutoNum type="arabicPeriod"/>
            </a:pPr>
            <a:r>
              <a:rPr lang="en-GB" dirty="0"/>
              <a:t>Help your students to improve their learning skills?</a:t>
            </a:r>
          </a:p>
        </p:txBody>
      </p:sp>
    </p:spTree>
    <p:extLst>
      <p:ext uri="{BB962C8B-B14F-4D97-AF65-F5344CB8AC3E}">
        <p14:creationId xmlns:p14="http://schemas.microsoft.com/office/powerpoint/2010/main" val="3550107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642926"/>
            <a:ext cx="9144000" cy="562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Thank you…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Website: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http://phil-race.co.uk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Follow Phil        @RacePhil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66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e-mail: 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phil@phil-race.co.uk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536E1-BF09-4514-BB55-E3FB0A8807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8349" y="329611"/>
            <a:ext cx="2636890" cy="1977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1397B4-90C2-48CC-8E16-E9AF0F01A7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60" y="4005080"/>
            <a:ext cx="785411" cy="4320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9015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lower garden&#10;&#10;Description automatically generated">
            <a:extLst>
              <a:ext uri="{FF2B5EF4-FFF2-40B4-BE49-F238E27FC236}">
                <a16:creationId xmlns:a16="http://schemas.microsoft.com/office/drawing/2014/main" id="{9F0E4F35-C91F-4033-8B2D-5DF74B560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9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You will be able to download my main slides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You don’t need to take notes.</a:t>
            </a:r>
          </a:p>
          <a:p>
            <a:r>
              <a:rPr lang="en-GB" dirty="0">
                <a:latin typeface="Calibri" pitchFamily="34" charset="0"/>
              </a:rPr>
              <a:t>I’ll put the main slides I use up on my website</a:t>
            </a:r>
            <a:r>
              <a:rPr lang="en-GB" dirty="0"/>
              <a:t> tonight </a:t>
            </a:r>
            <a:r>
              <a:rPr lang="en-GB" dirty="0">
                <a:solidFill>
                  <a:srgbClr val="008000"/>
                </a:solidFill>
                <a:latin typeface="Calibri" pitchFamily="34" charset="0"/>
              </a:rPr>
              <a:t>(http://phil-race.co.uk/)</a:t>
            </a:r>
          </a:p>
          <a:p>
            <a:r>
              <a:rPr lang="en-GB" dirty="0">
                <a:latin typeface="Calibri" pitchFamily="34" charset="0"/>
              </a:rPr>
              <a:t>I may sometimes go through slides quite fast but you can study them as you wish at your leisure.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888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7"/>
            <a:ext cx="8713788" cy="57571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sz="36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Intended learning outcome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30212" y="908650"/>
            <a:ext cx="8390378" cy="594935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After participating today you should be better-able to:</a:t>
            </a:r>
          </a:p>
          <a:p>
            <a:pPr lvl="0">
              <a:buFont typeface="+mj-lt"/>
              <a:buAutoNum type="arabicPeriod"/>
            </a:pPr>
            <a:r>
              <a:rPr lang="en-GB" sz="3600" dirty="0"/>
              <a:t>Help your students to improve their learning skills.</a:t>
            </a:r>
          </a:p>
          <a:p>
            <a:pPr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840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05DD-C7CA-445B-B078-47CA29E1818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36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might leave you to take charge of your own learning processes!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14102-5FAF-40DD-B9D8-8C0297338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Peter Hartley and I might go for an impromptu coffee discussion while we leave you to it!</a:t>
            </a:r>
          </a:p>
        </p:txBody>
      </p:sp>
    </p:spTree>
    <p:extLst>
      <p:ext uri="{BB962C8B-B14F-4D97-AF65-F5344CB8AC3E}">
        <p14:creationId xmlns:p14="http://schemas.microsoft.com/office/powerpoint/2010/main" val="147802078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26"/>
            <a:ext cx="8713788" cy="64771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>
                <a:solidFill>
                  <a:srgbClr val="00B0F0"/>
                </a:solidFill>
              </a:rPr>
              <a:t>You can download free much of my published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4056"/>
            <a:ext cx="8605838" cy="459870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sz="2800" u="sng" dirty="0">
                <a:hlinkClick r:id="rId2"/>
              </a:rPr>
              <a:t>http://phil-race.co.uk/2016/04/updated-powerpoint-ripples-model/</a:t>
            </a:r>
            <a:r>
              <a:rPr lang="en-GB" sz="2800" u="sng" dirty="0"/>
              <a:t> </a:t>
            </a:r>
            <a:r>
              <a:rPr lang="en-GB" sz="2800" dirty="0"/>
              <a:t>(Chapter 1 from ‘The Lecturer’s Toolkit 2015)</a:t>
            </a:r>
            <a:endParaRPr lang="en-GB" sz="2800" u="sng" dirty="0"/>
          </a:p>
          <a:p>
            <a:pPr>
              <a:buFont typeface="+mj-lt"/>
              <a:buAutoNum type="arabicPeriod"/>
            </a:pPr>
            <a:r>
              <a:rPr lang="en-GB" sz="2800" dirty="0">
                <a:hlinkClick r:id="rId3"/>
              </a:rPr>
              <a:t>https://phil-race.co.uk/2016/10/lthe-tweetchat-lthechat-wed-oct-19-8-00-9-00-pm/</a:t>
            </a:r>
            <a:r>
              <a:rPr lang="en-GB" sz="2800" dirty="0"/>
              <a:t> (feedback stuff from my most recent two books)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hlinkClick r:id="rId4"/>
              </a:rPr>
              <a:t>https://phil-race.co.uk/2018/02/feedback-feedforward-just-tips-including-students/</a:t>
            </a:r>
            <a:r>
              <a:rPr lang="en-GB" sz="2800" dirty="0"/>
              <a:t> (just the feedback tips!)</a:t>
            </a:r>
          </a:p>
          <a:p>
            <a:pPr>
              <a:buFont typeface="+mj-lt"/>
              <a:buAutoNum type="arabicPeriod"/>
            </a:pPr>
            <a:r>
              <a:rPr lang="en-GB" sz="2800" u="sng" dirty="0">
                <a:hlinkClick r:id="rId5"/>
              </a:rPr>
              <a:t>http://phil-race.co.uk/2015/01/assessment-bits-new-editions/</a:t>
            </a:r>
            <a:r>
              <a:rPr lang="en-GB" sz="2800" dirty="0"/>
              <a:t>  (extracts on assessment)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hlinkClick r:id="rId6"/>
              </a:rPr>
              <a:t>http://phil-race.co.uk/2017/05/lectures-and-learning/</a:t>
            </a:r>
            <a:r>
              <a:rPr lang="en-GB" sz="2800" dirty="0"/>
              <a:t>  (extracts on lecturing)</a:t>
            </a:r>
          </a:p>
          <a:p>
            <a:pPr>
              <a:buFont typeface="+mj-lt"/>
              <a:buAutoNum type="arabicPeriod"/>
            </a:pPr>
            <a:endParaRPr lang="en-GB" sz="2800" u="sng" dirty="0">
              <a:hlinkClick r:id="rId7"/>
            </a:endParaRPr>
          </a:p>
          <a:p>
            <a:pPr>
              <a:buFont typeface="+mj-lt"/>
              <a:buAutoNum type="arabicPeriod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804623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CD13ED-FF3D-41B6-9D76-C0490D8A16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36" t="10798" r="2229" b="21356"/>
          <a:stretch/>
        </p:blipFill>
        <p:spPr>
          <a:xfrm>
            <a:off x="123987" y="143913"/>
            <a:ext cx="5176434" cy="6714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22591A-CE72-4FBC-81FB-642FB5712730}"/>
              </a:ext>
            </a:extLst>
          </p:cNvPr>
          <p:cNvSpPr txBox="1"/>
          <p:nvPr/>
        </p:nvSpPr>
        <p:spPr>
          <a:xfrm>
            <a:off x="5796366" y="790414"/>
            <a:ext cx="28981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Edition in press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Expected to come out in December 2019</a:t>
            </a:r>
          </a:p>
        </p:txBody>
      </p:sp>
    </p:spTree>
    <p:extLst>
      <p:ext uri="{BB962C8B-B14F-4D97-AF65-F5344CB8AC3E}">
        <p14:creationId xmlns:p14="http://schemas.microsoft.com/office/powerpoint/2010/main" val="3151721177"/>
      </p:ext>
    </p:extLst>
  </p:cSld>
  <p:clrMapOvr>
    <a:masterClrMapping/>
  </p:clrMapOvr>
</p:sld>
</file>

<file path=ppt/theme/theme1.xml><?xml version="1.0" encoding="utf-8"?>
<a:theme xmlns:a="http://schemas.openxmlformats.org/drawingml/2006/main" name="8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LeedsMet template">
  <a:themeElements>
    <a:clrScheme name="LeedsMet templat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LeedsMe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edsMet templat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dsMet templat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0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7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LeedsMet template">
  <a:themeElements>
    <a:clrScheme name="LeedsMet templat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edsMet templat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dsMet templat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Professional">
  <a:themeElements>
    <a:clrScheme name="Professional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600FF"/>
      </a:accent1>
      <a:accent2>
        <a:srgbClr val="CC00FF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1903</Words>
  <Application>Microsoft Office PowerPoint</Application>
  <PresentationFormat>On-screen Show (4:3)</PresentationFormat>
  <Paragraphs>322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31</vt:i4>
      </vt:variant>
    </vt:vector>
  </HeadingPairs>
  <TitlesOfParts>
    <vt:vector size="61" baseType="lpstr">
      <vt:lpstr>AR CARTER</vt:lpstr>
      <vt:lpstr>Arial</vt:lpstr>
      <vt:lpstr>Arial Rounded MT Bold</vt:lpstr>
      <vt:lpstr>Calibri</vt:lpstr>
      <vt:lpstr>Calibri Light</vt:lpstr>
      <vt:lpstr>Comic Sans MS</vt:lpstr>
      <vt:lpstr>Curlz MT</vt:lpstr>
      <vt:lpstr>Monotype Sorts</vt:lpstr>
      <vt:lpstr>Tahoma</vt:lpstr>
      <vt:lpstr>Times New Roman</vt:lpstr>
      <vt:lpstr>Trebuchet MS</vt:lpstr>
      <vt:lpstr>Wingdings</vt:lpstr>
      <vt:lpstr>83_Custom Design</vt:lpstr>
      <vt:lpstr>79_Custom Design</vt:lpstr>
      <vt:lpstr>96_Custom Design</vt:lpstr>
      <vt:lpstr>9_Custom Design</vt:lpstr>
      <vt:lpstr>2_LeedsMet template</vt:lpstr>
      <vt:lpstr>4_Professional</vt:lpstr>
      <vt:lpstr>81_Custom Design</vt:lpstr>
      <vt:lpstr>11_Custom Design</vt:lpstr>
      <vt:lpstr>105_Custom Design</vt:lpstr>
      <vt:lpstr>4_LeedsMet template</vt:lpstr>
      <vt:lpstr>70_Custom Design</vt:lpstr>
      <vt:lpstr>Office Theme</vt:lpstr>
      <vt:lpstr>1_Office Theme</vt:lpstr>
      <vt:lpstr>44_Custom Design</vt:lpstr>
      <vt:lpstr>2_Office Theme</vt:lpstr>
      <vt:lpstr>4_Office Theme</vt:lpstr>
      <vt:lpstr>75_Custom Design</vt:lpstr>
      <vt:lpstr>3_Office Theme</vt:lpstr>
      <vt:lpstr> Helping students to take charge of their learning processes</vt:lpstr>
      <vt:lpstr> About Phil…</vt:lpstr>
      <vt:lpstr>PowerPoint Presentation</vt:lpstr>
      <vt:lpstr>PowerPoint Presentation</vt:lpstr>
      <vt:lpstr>You will be able to download my main slides</vt:lpstr>
      <vt:lpstr>Intended learning outcome</vt:lpstr>
      <vt:lpstr>I might leave you to take charge of your own learning processes!</vt:lpstr>
      <vt:lpstr>You can download free much of my published work</vt:lpstr>
      <vt:lpstr>PowerPoint Presentation</vt:lpstr>
      <vt:lpstr>The three questions always in each student’s mind…</vt:lpstr>
      <vt:lpstr>Coming out shortly…</vt:lpstr>
      <vt:lpstr>Mobile phones and laptops...</vt:lpstr>
      <vt:lpstr>#LTHEchat is held on Wednesdays term-time  8-9 pm: one hour one or two  convenors  6 questions c.200 international participants.</vt:lpstr>
      <vt:lpstr>Time-constrained written post-it exercise</vt:lpstr>
      <vt:lpstr>Thought for the day: Einstein</vt:lpstr>
      <vt:lpstr>Teaching learning and enthusiasm</vt:lpstr>
      <vt:lpstr>PowerPoint Presentation</vt:lpstr>
      <vt:lpstr>Numbers?</vt:lpstr>
      <vt:lpstr> How students really learn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to our intended learning outcomes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 Denton Pro-Vice-Chancellor Registrar and Secretary   Professional administration – myths, realities and challenges</dc:title>
  <dc:creator/>
  <cp:lastModifiedBy/>
  <cp:revision>210</cp:revision>
  <dcterms:created xsi:type="dcterms:W3CDTF">2006-05-11T10:54:55Z</dcterms:created>
  <dcterms:modified xsi:type="dcterms:W3CDTF">2019-06-06T09:31:34Z</dcterms:modified>
</cp:coreProperties>
</file>