
<file path=[Content_Types].xml><?xml version="1.0" encoding="utf-8"?>
<Types xmlns="http://schemas.openxmlformats.org/package/2006/content-types">
  <Default Extension="jpeg" ContentType="image/jpeg"/>
  <Default Extension="JPG" ContentType="image/jpeg"/>
  <Default Extension="m4a" ContentType="audio/mp4"/>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theme/theme2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4.xml" ContentType="application/vnd.openxmlformats-officedocument.presentationml.slideLayout+xml"/>
  <Override PartName="/ppt/theme/theme28.xml" ContentType="application/vnd.openxmlformats-officedocument.theme+xml"/>
  <Override PartName="/ppt/slideLayouts/slideLayout35.xml" ContentType="application/vnd.openxmlformats-officedocument.presentationml.slideLayout+xml"/>
  <Override PartName="/ppt/theme/theme29.xml" ContentType="application/vnd.openxmlformats-officedocument.theme+xml"/>
  <Override PartName="/ppt/slideLayouts/slideLayout36.xml" ContentType="application/vnd.openxmlformats-officedocument.presentationml.slideLayout+xml"/>
  <Override PartName="/ppt/theme/theme30.xml" ContentType="application/vnd.openxmlformats-officedocument.theme+xml"/>
  <Override PartName="/ppt/slideLayouts/slideLayout37.xml" ContentType="application/vnd.openxmlformats-officedocument.presentationml.slideLayout+xml"/>
  <Override PartName="/ppt/theme/theme31.xml" ContentType="application/vnd.openxmlformats-officedocument.theme+xml"/>
  <Override PartName="/ppt/slideLayouts/slideLayout38.xml" ContentType="application/vnd.openxmlformats-officedocument.presentationml.slideLayout+xml"/>
  <Override PartName="/ppt/theme/theme32.xml" ContentType="application/vnd.openxmlformats-officedocument.theme+xml"/>
  <Override PartName="/ppt/slideLayouts/slideLayout39.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95" r:id="rId1"/>
    <p:sldMasterId id="2147484703" r:id="rId2"/>
    <p:sldMasterId id="2147484719" r:id="rId3"/>
    <p:sldMasterId id="2147484723" r:id="rId4"/>
    <p:sldMasterId id="2147484760" r:id="rId5"/>
    <p:sldMasterId id="2147484762" r:id="rId6"/>
    <p:sldMasterId id="2147484766" r:id="rId7"/>
    <p:sldMasterId id="2147484949" r:id="rId8"/>
    <p:sldMasterId id="2147485044" r:id="rId9"/>
    <p:sldMasterId id="2147485067" r:id="rId10"/>
    <p:sldMasterId id="2147485208" r:id="rId11"/>
    <p:sldMasterId id="2147485255" r:id="rId12"/>
    <p:sldMasterId id="2147485259" r:id="rId13"/>
    <p:sldMasterId id="2147485263" r:id="rId14"/>
    <p:sldMasterId id="2147485267" r:id="rId15"/>
    <p:sldMasterId id="2147485275" r:id="rId16"/>
    <p:sldMasterId id="2147485284" r:id="rId17"/>
    <p:sldMasterId id="2147485286" r:id="rId18"/>
    <p:sldMasterId id="2147485288" r:id="rId19"/>
    <p:sldMasterId id="2147485290" r:id="rId20"/>
    <p:sldMasterId id="2147485292" r:id="rId21"/>
    <p:sldMasterId id="2147485296" r:id="rId22"/>
    <p:sldMasterId id="2147485298" r:id="rId23"/>
    <p:sldMasterId id="2147485301" r:id="rId24"/>
    <p:sldMasterId id="2147485304" r:id="rId25"/>
    <p:sldMasterId id="2147485306" r:id="rId26"/>
    <p:sldMasterId id="2147485308" r:id="rId27"/>
    <p:sldMasterId id="2147485312" r:id="rId28"/>
    <p:sldMasterId id="2147485323" r:id="rId29"/>
    <p:sldMasterId id="2147485326" r:id="rId30"/>
    <p:sldMasterId id="2147485328" r:id="rId31"/>
    <p:sldMasterId id="2147485330" r:id="rId32"/>
    <p:sldMasterId id="2147485332" r:id="rId33"/>
  </p:sldMasterIdLst>
  <p:notesMasterIdLst>
    <p:notesMasterId r:id="rId96"/>
  </p:notesMasterIdLst>
  <p:sldIdLst>
    <p:sldId id="1701" r:id="rId34"/>
    <p:sldId id="883" r:id="rId35"/>
    <p:sldId id="528" r:id="rId36"/>
    <p:sldId id="1685" r:id="rId37"/>
    <p:sldId id="271" r:id="rId38"/>
    <p:sldId id="267" r:id="rId39"/>
    <p:sldId id="1676" r:id="rId40"/>
    <p:sldId id="1682" r:id="rId41"/>
    <p:sldId id="1700" r:id="rId42"/>
    <p:sldId id="1708" r:id="rId43"/>
    <p:sldId id="270" r:id="rId44"/>
    <p:sldId id="1686" r:id="rId45"/>
    <p:sldId id="1711" r:id="rId46"/>
    <p:sldId id="530" r:id="rId47"/>
    <p:sldId id="531" r:id="rId48"/>
    <p:sldId id="261" r:id="rId49"/>
    <p:sldId id="1550" r:id="rId50"/>
    <p:sldId id="1631" r:id="rId51"/>
    <p:sldId id="1628" r:id="rId52"/>
    <p:sldId id="895" r:id="rId53"/>
    <p:sldId id="1544" r:id="rId54"/>
    <p:sldId id="1546" r:id="rId55"/>
    <p:sldId id="1509" r:id="rId56"/>
    <p:sldId id="1547" r:id="rId57"/>
    <p:sldId id="1548" r:id="rId58"/>
    <p:sldId id="1549" r:id="rId59"/>
    <p:sldId id="1237" r:id="rId60"/>
    <p:sldId id="1232" r:id="rId61"/>
    <p:sldId id="1709" r:id="rId62"/>
    <p:sldId id="1673" r:id="rId63"/>
    <p:sldId id="1194" r:id="rId64"/>
    <p:sldId id="976" r:id="rId65"/>
    <p:sldId id="1702" r:id="rId66"/>
    <p:sldId id="1710" r:id="rId67"/>
    <p:sldId id="1591" r:id="rId68"/>
    <p:sldId id="1584" r:id="rId69"/>
    <p:sldId id="1089" r:id="rId70"/>
    <p:sldId id="1091" r:id="rId71"/>
    <p:sldId id="1463" r:id="rId72"/>
    <p:sldId id="438" r:id="rId73"/>
    <p:sldId id="1145" r:id="rId74"/>
    <p:sldId id="1198" r:id="rId75"/>
    <p:sldId id="1689" r:id="rId76"/>
    <p:sldId id="1477" r:id="rId77"/>
    <p:sldId id="995" r:id="rId78"/>
    <p:sldId id="987" r:id="rId79"/>
    <p:sldId id="1227" r:id="rId80"/>
    <p:sldId id="1228" r:id="rId81"/>
    <p:sldId id="1500" r:id="rId82"/>
    <p:sldId id="512" r:id="rId83"/>
    <p:sldId id="1183" r:id="rId84"/>
    <p:sldId id="1712" r:id="rId85"/>
    <p:sldId id="1466" r:id="rId86"/>
    <p:sldId id="1467" r:id="rId87"/>
    <p:sldId id="1703" r:id="rId88"/>
    <p:sldId id="1472" r:id="rId89"/>
    <p:sldId id="1704" r:id="rId90"/>
    <p:sldId id="1705" r:id="rId91"/>
    <p:sldId id="1475" r:id="rId92"/>
    <p:sldId id="257" r:id="rId93"/>
    <p:sldId id="1671" r:id="rId94"/>
    <p:sldId id="1666" r:id="rId95"/>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0000"/>
    <a:srgbClr val="FF66FF"/>
    <a:srgbClr val="660066"/>
    <a:srgbClr val="FF3300"/>
    <a:srgbClr val="CCFFCC"/>
    <a:srgbClr val="99FFCC"/>
    <a:srgbClr val="FFFFFF"/>
    <a:srgbClr val="00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4038" autoAdjust="0"/>
  </p:normalViewPr>
  <p:slideViewPr>
    <p:cSldViewPr>
      <p:cViewPr varScale="1">
        <p:scale>
          <a:sx n="69" d="100"/>
          <a:sy n="69" d="100"/>
        </p:scale>
        <p:origin x="139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9176"/>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63" Type="http://schemas.openxmlformats.org/officeDocument/2006/relationships/slide" Target="slides/slide30.xml"/><Relationship Id="rId68" Type="http://schemas.openxmlformats.org/officeDocument/2006/relationships/slide" Target="slides/slide35.xml"/><Relationship Id="rId76" Type="http://schemas.openxmlformats.org/officeDocument/2006/relationships/slide" Target="slides/slide43.xml"/><Relationship Id="rId84" Type="http://schemas.openxmlformats.org/officeDocument/2006/relationships/slide" Target="slides/slide51.xml"/><Relationship Id="rId89" Type="http://schemas.openxmlformats.org/officeDocument/2006/relationships/slide" Target="slides/slide56.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slide" Target="slides/slide46.xml"/><Relationship Id="rId87" Type="http://schemas.openxmlformats.org/officeDocument/2006/relationships/slide" Target="slides/slide54.xml"/><Relationship Id="rId5" Type="http://schemas.openxmlformats.org/officeDocument/2006/relationships/slideMaster" Target="slideMasters/slideMaster5.xml"/><Relationship Id="rId61" Type="http://schemas.openxmlformats.org/officeDocument/2006/relationships/slide" Target="slides/slide28.xml"/><Relationship Id="rId82" Type="http://schemas.openxmlformats.org/officeDocument/2006/relationships/slide" Target="slides/slide49.xml"/><Relationship Id="rId90" Type="http://schemas.openxmlformats.org/officeDocument/2006/relationships/slide" Target="slides/slide57.xml"/><Relationship Id="rId95"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slide" Target="slides/slide44.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slide" Target="slides/slide47.xml"/><Relationship Id="rId85" Type="http://schemas.openxmlformats.org/officeDocument/2006/relationships/slide" Target="slides/slide52.xml"/><Relationship Id="rId93" Type="http://schemas.openxmlformats.org/officeDocument/2006/relationships/slide" Target="slides/slide6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slide" Target="slides/slide55.xml"/><Relationship Id="rId91" Type="http://schemas.openxmlformats.org/officeDocument/2006/relationships/slide" Target="slides/slide5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slide" Target="slides/slide53.xml"/><Relationship Id="rId94" Type="http://schemas.openxmlformats.org/officeDocument/2006/relationships/slide" Target="slides/slide6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4501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08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6058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20720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4105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418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86463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273F68-B8CA-4D1F-8CD0-80591F74ECB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0022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1940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419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60806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1572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B85436-79B7-4A40-9472-CC1F85078964}"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32645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70400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1615981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38214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2134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62845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5135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874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3131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31900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5855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20</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503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307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1442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84994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DAE858C-209A-40F9-B44B-0BA64B6DE654}" type="datetimeFigureOut">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12/06/2019</a:t>
            </a:fld>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2F26C4-43AB-4A75-8A85-98DD701B4EBE}" type="slidenum">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1246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67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15D6DB75-0499-49DE-A5F6-2F76A0DD07EC}" type="datetime2">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Wednesday, 12 June 2019</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fld id="{5AD808E0-68C8-4DE2-8472-D3274C1776DA}" type="slidenum">
              <a:rPr kumimoji="0" lang="en-GB" sz="2400" b="0" i="0" u="none" strike="noStrike" kern="1200" cap="none" spc="0" normalizeH="0" baseline="0" noProof="0">
                <a:ln>
                  <a:noFill/>
                </a:ln>
                <a:solidFill>
                  <a:srgbClr val="FFFFFF"/>
                </a:solidFill>
                <a:effectLst/>
                <a:uLnTx/>
                <a:uFillTx/>
                <a:latin typeface="Tahom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GB" sz="2400" b="0" i="0" u="none" strike="noStrike" kern="1200" cap="none" spc="0" normalizeH="0" baseline="0" noProof="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250902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74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6/12/2019</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126812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24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31BF11-0ABC-48CF-BD6E-D8CF90580047}" type="datetime1">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12/06/2019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EA27DE-0117-43D9-9ECE-0AD88704633A}"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3232813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70840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B7E3-1916-4463-A636-4859332BADB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5BB917-6DEA-4308-A395-C6E1DA02B13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AC60A-D42B-4E1F-9E41-AC17B154AD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B4BE70-6258-4BF9-AD91-2D46E14B93B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BDA70F0-9556-4AC4-8CA5-EEC154588D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AD3827-1C5E-4570-8BBF-B249A01635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052C0-E2FB-478C-B39A-97ADB390EAA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19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7239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087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Wednesday, 12 June 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4096726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978722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A5DB57-8E66-4D15-A4B1-E11693BDEDF0}" type="datetime1">
              <a:rPr kumimoji="0" lang="en-GB"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12/06/2019</a:t>
            </a:fld>
            <a:endParaRPr kumimoji="0" lang="en-GB" alt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579432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5132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6631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519880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6/12/2019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9155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66291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11259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736900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242880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814967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14856"/>
            <a:ext cx="6400800" cy="685800"/>
          </a:xfrm>
        </p:spPr>
        <p:txBody>
          <a:bodyPr/>
          <a:lstStyle/>
          <a:p>
            <a:r>
              <a:rPr lang="en-GB" dirty="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DF1AD66C-382E-48AD-8F4C-E87C4D4A8B28}" type="datetime1">
              <a:rPr kumimoji="0" lang="en-US" sz="1100" b="1" i="0" u="none" strike="noStrike" kern="1200" cap="none" spc="0" normalizeH="0" baseline="0" noProof="0" smtClean="0">
                <a:ln>
                  <a:noFill/>
                </a:ln>
                <a:solidFill>
                  <a:srgbClr val="9E8E5C">
                    <a:lumMod val="60000"/>
                    <a:lumOff val="40000"/>
                  </a:srgbClr>
                </a:solidFill>
                <a:effectLst/>
                <a:uLnTx/>
                <a:uFillTx/>
                <a:latin typeface="Comic Sans MS" pitchFamily="66"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6/12/2019</a:t>
            </a:fld>
            <a:endParaRPr kumimoji="0" lang="en-US" sz="1100" b="1" i="0" u="none" strike="noStrike" kern="1200" cap="none" spc="0" normalizeH="0" baseline="0" noProof="0">
              <a:ln>
                <a:noFill/>
              </a:ln>
              <a:solidFill>
                <a:srgbClr val="9E8E5C">
                  <a:lumMod val="60000"/>
                  <a:lumOff val="40000"/>
                </a:srgbClr>
              </a:solidFill>
              <a:effectLst/>
              <a:uLnTx/>
              <a:uFillTx/>
              <a:latin typeface="Comic Sans MS" pitchFamily="66"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srgbClr val="9E8E5C">
                  <a:lumMod val="60000"/>
                  <a:lumOff val="40000"/>
                </a:srgbClr>
              </a:solidFill>
              <a:effectLst/>
              <a:uLnTx/>
              <a:uFillTx/>
              <a:latin typeface="Comic Sans MS" pitchFamily="66"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F40B41D-FD10-4A38-B39B-626510BD49B7}" type="slidenum">
              <a:rPr kumimoji="0" lang="en-US" sz="1200" b="1" i="0" u="none" strike="noStrike" kern="1200" cap="none" spc="0" normalizeH="0" baseline="0" noProof="0" smtClean="0">
                <a:ln>
                  <a:noFill/>
                </a:ln>
                <a:solidFill>
                  <a:srgbClr val="9E8E5C">
                    <a:lumMod val="60000"/>
                    <a:lumOff val="40000"/>
                  </a:srgbClr>
                </a:solidFill>
                <a:effectLst/>
                <a:uLnTx/>
                <a:uFillTx/>
                <a:latin typeface="Comic Sans MS"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1" i="0" u="none" strike="noStrike" kern="1200" cap="none" spc="0" normalizeH="0" baseline="0" noProof="0">
              <a:ln>
                <a:noFill/>
              </a:ln>
              <a:solidFill>
                <a:srgbClr val="9E8E5C">
                  <a:lumMod val="60000"/>
                  <a:lumOff val="40000"/>
                </a:srgbClr>
              </a:solidFill>
              <a:effectLst/>
              <a:uLnTx/>
              <a:uFillTx/>
              <a:latin typeface="Comic Sans MS" pitchFamily="66" charset="0"/>
              <a:ea typeface="+mn-ea"/>
              <a:cs typeface="+mn-cs"/>
            </a:endParaRPr>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734312"/>
            <a:ext cx="9144000" cy="932688"/>
          </a:xfrm>
          <a:prstGeom prst="rect">
            <a:avLst/>
          </a:prstGeom>
        </p:spPr>
      </p:pic>
    </p:spTree>
    <p:extLst>
      <p:ext uri="{BB962C8B-B14F-4D97-AF65-F5344CB8AC3E}">
        <p14:creationId xmlns:p14="http://schemas.microsoft.com/office/powerpoint/2010/main" val="3584451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725634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41263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12 June 2019</a:t>
            </a:fld>
            <a:endParaRPr lang="en-GB" sz="1800" dirty="0">
              <a:solidFill>
                <a:srgbClr val="FFFF6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EE98E-EEF4-426E-B6D9-27F31B195454}" type="datetimeFigureOut">
              <a:rPr lang="en-GB" smtClean="0"/>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305993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xml"/><Relationship Id="rId1" Type="http://schemas.openxmlformats.org/officeDocument/2006/relationships/slideLayout" Target="../slideLayouts/slideLayout1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9.xm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theme" Target="../theme/theme16.xml"/><Relationship Id="rId1" Type="http://schemas.openxmlformats.org/officeDocument/2006/relationships/slideLayout" Target="../slideLayouts/slideLayout20.xml"/><Relationship Id="rId4" Type="http://schemas.openxmlformats.org/officeDocument/2006/relationships/hyperlink" Target="Choices&#8230;.ppt"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xml"/><Relationship Id="rId1" Type="http://schemas.openxmlformats.org/officeDocument/2006/relationships/slideLayout" Target="../slideLayouts/slideLayout2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2.xml"/></Relationships>
</file>

<file path=ppt/slideMasters/_rels/slideMaster1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9.xml"/><Relationship Id="rId1" Type="http://schemas.openxmlformats.org/officeDocument/2006/relationships/slideLayout" Target="../slideLayouts/slideLayout2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2.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21.xml"/><Relationship Id="rId1" Type="http://schemas.openxmlformats.org/officeDocument/2006/relationships/slideLayout" Target="../slideLayouts/slideLayout25.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2.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22.xml"/><Relationship Id="rId1" Type="http://schemas.openxmlformats.org/officeDocument/2006/relationships/slideLayout" Target="../slideLayouts/slideLayout26.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4.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0.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1.xml"/><Relationship Id="rId1" Type="http://schemas.openxmlformats.org/officeDocument/2006/relationships/slideLayout" Target="../slideLayouts/slideLayout37.xm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3.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hyperlink" Target="00%20main%20menu.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6/12/2019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32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12/06/2019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369811414"/>
      </p:ext>
    </p:extLst>
  </p:cSld>
  <p:clrMap bg1="lt1" tx1="dk1" bg2="lt2" tx2="dk2" accent1="accent1" accent2="accent2" accent3="accent3" accent4="accent4" accent5="accent5" accent6="accent6" hlink="hlink" folHlink="folHlink"/>
  <p:sldLayoutIdLst>
    <p:sldLayoutId id="21474852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067021434"/>
      </p:ext>
    </p:extLst>
  </p:cSld>
  <p:clrMap bg1="dk1" tx1="lt1" bg2="dk2" tx2="lt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112A-5C9E-4342-9B59-91E28FBAC56D}" type="datetimeFigureOut">
              <a:rPr lang="en-GB" smtClean="0"/>
              <a:t>12/06/2019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D7F-40BB-4F23-AFB9-1998A9E853FC}" type="slidenum">
              <a:rPr lang="en-GB" smtClean="0"/>
              <a:t>‹#›</a:t>
            </a:fld>
            <a:endParaRPr lang="en-GB"/>
          </a:p>
        </p:txBody>
      </p:sp>
    </p:spTree>
    <p:extLst>
      <p:ext uri="{BB962C8B-B14F-4D97-AF65-F5344CB8AC3E}">
        <p14:creationId xmlns:p14="http://schemas.microsoft.com/office/powerpoint/2010/main" val="748223583"/>
      </p:ext>
    </p:extLst>
  </p:cSld>
  <p:clrMap bg1="lt1" tx1="dk1" bg2="lt2" tx2="dk2" accent1="accent1" accent2="accent2" accent3="accent3" accent4="accent4" accent5="accent5" accent6="accent6" hlink="hlink" folHlink="folHlink"/>
  <p:sldLayoutIdLst>
    <p:sldLayoutId id="21474852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6/12/2019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0718382"/>
      </p:ext>
    </p:extLst>
  </p:cSld>
  <p:clrMap bg1="lt1" tx1="dk1" bg2="lt2" tx2="dk2" accent1="accent1" accent2="accent2" accent3="accent3" accent4="accent4" accent5="accent5" accent6="accent6" hlink="hlink" folHlink="folHlink"/>
  <p:sldLayoutIdLst>
    <p:sldLayoutId id="21474852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12/06/2019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2957676623"/>
      </p:ext>
    </p:extLst>
  </p:cSld>
  <p:clrMap bg1="lt1" tx1="dk1" bg2="lt2" tx2="dk2" accent1="accent1" accent2="accent2" accent3="accent3" accent4="accent4" accent5="accent5" accent6="accent6" hlink="hlink" folHlink="folHlink"/>
  <p:sldLayoutIdLst>
    <p:sldLayoutId id="21474852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fld id="{7175A58E-772F-4000-B8AA-8FD4C0129D8B}" type="datetime1">
              <a:rPr lang="en-GB">
                <a:solidFill>
                  <a:srgbClr val="FFFFFF"/>
                </a:solidFill>
              </a:rPr>
              <a:pPr fontAlgn="base">
                <a:spcBef>
                  <a:spcPct val="0"/>
                </a:spcBef>
                <a:spcAft>
                  <a:spcPct val="0"/>
                </a:spcAft>
                <a:defRPr/>
              </a:pPr>
              <a:t>12/06/2019</a:t>
            </a:fld>
            <a:endParaRPr lang="en-GB">
              <a:solidFill>
                <a:srgbClr val="FFFFFF"/>
              </a:solidFill>
            </a:endParaRPr>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en-GB">
              <a:solidFill>
                <a:srgbClr val="FFFFFF"/>
              </a:solidFill>
            </a:endParaRPr>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5B810CFF-B23A-445F-BC77-A9D7F415DD9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531463" name="AutoShape 7">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
        <p:nvSpPr>
          <p:cNvPr id="531464" name="AutoShape 8">
            <a:hlinkClick r:id="rId4"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Tree>
    <p:extLst>
      <p:ext uri="{BB962C8B-B14F-4D97-AF65-F5344CB8AC3E}">
        <p14:creationId xmlns:p14="http://schemas.microsoft.com/office/powerpoint/2010/main" val="3062568699"/>
      </p:ext>
    </p:extLst>
  </p:cSld>
  <p:clrMap bg1="dk1" tx1="lt1" bg2="dk2" tx2="lt2" accent1="accent1" accent2="accent2" accent3="accent3" accent4="accent4" accent5="accent5" accent6="accent6" hlink="hlink" folHlink="folHlink"/>
  <p:sldLayoutIdLst>
    <p:sldLayoutId id="214748527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291189116"/>
      </p:ext>
    </p:extLst>
  </p:cSld>
  <p:clrMap bg1="lt1" tx1="dk1" bg2="lt2" tx2="dk2" accent1="accent1" accent2="accent2" accent3="accent3" accent4="accent4" accent5="accent5" accent6="accent6" hlink="hlink" folHlink="folHlink"/>
  <p:sldLayoutIdLst>
    <p:sldLayoutId id="21474852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5712D-E0D6-4754-A442-F037A70C26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DDD39A-BBD0-4930-90C8-FEF3E9575D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E819F-8499-401C-9EE8-26C5DE8FB0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BE70-6258-4BF9-AD91-2D46E14B93B5}" type="datetimeFigureOut">
              <a:rPr lang="en-GB" smtClean="0"/>
              <a:t>12/06/2019</a:t>
            </a:fld>
            <a:endParaRPr lang="en-GB"/>
          </a:p>
        </p:txBody>
      </p:sp>
      <p:sp>
        <p:nvSpPr>
          <p:cNvPr id="5" name="Footer Placeholder 4">
            <a:extLst>
              <a:ext uri="{FF2B5EF4-FFF2-40B4-BE49-F238E27FC236}">
                <a16:creationId xmlns:a16="http://schemas.microsoft.com/office/drawing/2014/main" id="{0D0D015B-7E85-411C-8681-EEBA9503F2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26C38A-959D-4C65-AB62-9A1A6603DF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052C0-E2FB-478C-B39A-97ADB390EAA6}" type="slidenum">
              <a:rPr lang="en-GB" smtClean="0"/>
              <a:t>‹#›</a:t>
            </a:fld>
            <a:endParaRPr lang="en-GB"/>
          </a:p>
        </p:txBody>
      </p:sp>
    </p:spTree>
    <p:extLst>
      <p:ext uri="{BB962C8B-B14F-4D97-AF65-F5344CB8AC3E}">
        <p14:creationId xmlns:p14="http://schemas.microsoft.com/office/powerpoint/2010/main" val="1524661296"/>
      </p:ext>
    </p:extLst>
  </p:cSld>
  <p:clrMap bg1="lt1" tx1="dk1" bg2="lt2" tx2="dk2" accent1="accent1" accent2="accent2" accent3="accent3" accent4="accent4" accent5="accent5" accent6="accent6" hlink="hlink" folHlink="folHlink"/>
  <p:sldLayoutIdLst>
    <p:sldLayoutId id="21474852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250960039"/>
      </p:ext>
    </p:extLst>
  </p:cSld>
  <p:clrMap bg1="lt1" tx1="dk1" bg2="lt2" tx2="dk2" accent1="accent1" accent2="accent2" accent3="accent3" accent4="accent4" accent5="accent5" accent6="accent6" hlink="hlink" folHlink="folHlink"/>
  <p:sldLayoutIdLst>
    <p:sldLayoutId id="214748528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717888391"/>
      </p:ext>
    </p:extLst>
  </p:cSld>
  <p:clrMap bg1="lt1" tx1="dk1" bg2="lt2" tx2="dk2" accent1="accent1" accent2="accent2" accent3="accent3" accent4="accent4" accent5="accent5" accent6="accent6" hlink="hlink" folHlink="folHlink"/>
  <p:sldLayoutIdLst>
    <p:sldLayoutId id="214748529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12 June 2019</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2869267399"/>
      </p:ext>
    </p:extLst>
  </p:cSld>
  <p:clrMap bg1="dk2" tx1="lt1" bg2="dk1" tx2="lt2" accent1="accent1" accent2="accent2" accent3="accent3" accent4="accent4" accent5="accent5" accent6="accent6" hlink="hlink" folHlink="folHlink"/>
  <p:sldLayoutIdLst>
    <p:sldLayoutId id="214748529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13732889"/>
      </p:ext>
    </p:extLst>
  </p:cSld>
  <p:clrMap bg1="lt1" tx1="dk1" bg2="lt2" tx2="dk2" accent1="accent1" accent2="accent2" accent3="accent3" accent4="accent4" accent5="accent5" accent6="accent6" hlink="hlink" folHlink="folHlink"/>
  <p:sldLayoutIdLst>
    <p:sldLayoutId id="21474852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20701090"/>
      </p:ext>
    </p:extLst>
  </p:cSld>
  <p:clrMap bg1="lt1" tx1="dk1" bg2="lt2" tx2="dk2" accent1="accent1" accent2="accent2" accent3="accent3" accent4="accent4" accent5="accent5" accent6="accent6" hlink="hlink" folHlink="folHlink"/>
  <p:sldLayoutIdLst>
    <p:sldLayoutId id="2147485299" r:id="rId1"/>
    <p:sldLayoutId id="214748530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6/12/2019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1100280018"/>
      </p:ext>
    </p:extLst>
  </p:cSld>
  <p:clrMap bg1="dk1" tx1="lt1" bg2="dk2" tx2="lt2" accent1="accent1" accent2="accent2" accent3="accent3" accent4="accent4" accent5="accent5" accent6="accent6" hlink="hlink" folHlink="folHlink"/>
  <p:sldLayoutIdLst>
    <p:sldLayoutId id="2147485302" r:id="rId1"/>
    <p:sldLayoutId id="2147485303" r:id="rId2"/>
    <p:sldLayoutId id="214748532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999099582"/>
      </p:ext>
    </p:extLst>
  </p:cSld>
  <p:clrMap bg1="lt1" tx1="dk1" bg2="lt2" tx2="dk2" accent1="accent1" accent2="accent2" accent3="accent3" accent4="accent4" accent5="accent5" accent6="accent6" hlink="hlink" folHlink="folHlink"/>
  <p:sldLayoutIdLst>
    <p:sldLayoutId id="2147485305" r:id="rId1"/>
    <p:sldLayoutId id="214748532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205373314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6/12/2019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112762567"/>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061018229"/>
      </p:ext>
    </p:extLst>
  </p:cSld>
  <p:clrMap bg1="lt1" tx1="dk1" bg2="lt2" tx2="dk2" accent1="accent1" accent2="accent2" accent3="accent3" accent4="accent4" accent5="accent5" accent6="accent6" hlink="hlink" folHlink="folHlink"/>
  <p:sldLayoutIdLst>
    <p:sldLayoutId id="214748531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097487027"/>
      </p:ext>
    </p:extLst>
  </p:cSld>
  <p:clrMap bg1="lt1" tx1="dk1" bg2="lt2" tx2="dk2" accent1="accent1" accent2="accent2" accent3="accent3" accent4="accent4" accent5="accent5" accent6="accent6" hlink="hlink" folHlink="folHlink"/>
  <p:sldLayoutIdLst>
    <p:sldLayoutId id="214748532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775371750"/>
      </p:ext>
    </p:extLst>
  </p:cSld>
  <p:clrMap bg1="lt1" tx1="dk1" bg2="lt2" tx2="dk2" accent1="accent1" accent2="accent2" accent3="accent3" accent4="accent4" accent5="accent5" accent6="accent6" hlink="hlink" folHlink="folHlink"/>
  <p:sldLayoutIdLst>
    <p:sldLayoutId id="214748532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638300"/>
            <a:ext cx="6400800" cy="685800"/>
          </a:xfrm>
          <a:prstGeom prst="rect">
            <a:avLst/>
          </a:prstGeom>
        </p:spPr>
        <p:txBody>
          <a:bodyPr vert="horz" lIns="91440" tIns="45720" rIns="91440" bIns="4572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1371600" y="2468638"/>
            <a:ext cx="6400800" cy="342900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eaLnBrk="1" fontAlgn="auto" hangingPunct="1">
              <a:spcBef>
                <a:spcPts val="0"/>
              </a:spcBef>
              <a:spcAft>
                <a:spcPts val="0"/>
              </a:spcAft>
            </a:pPr>
            <a:fld id="{3823242C-D747-4ADD-80D8-99421268E3A8}" type="datetime1">
              <a:rPr lang="en-US" b="0" smtClean="0">
                <a:solidFill>
                  <a:srgbClr val="9E8E5C">
                    <a:lumMod val="60000"/>
                    <a:lumOff val="40000"/>
                  </a:srgbClr>
                </a:solidFill>
                <a:latin typeface="Garamond"/>
              </a:rPr>
              <a:pPr eaLnBrk="1" fontAlgn="auto" hangingPunct="1">
                <a:spcBef>
                  <a:spcPts val="0"/>
                </a:spcBef>
                <a:spcAft>
                  <a:spcPts val="0"/>
                </a:spcAft>
              </a:pPr>
              <a:t>6/12/2019</a:t>
            </a:fld>
            <a:endParaRPr lang="en-US" b="0" dirty="0">
              <a:solidFill>
                <a:srgbClr val="9E8E5C">
                  <a:lumMod val="60000"/>
                  <a:lumOff val="40000"/>
                </a:srgbClr>
              </a:solidFill>
              <a:latin typeface="Garamond"/>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eaLnBrk="1" fontAlgn="auto" hangingPunct="1">
              <a:spcBef>
                <a:spcPts val="0"/>
              </a:spcBef>
              <a:spcAft>
                <a:spcPts val="0"/>
              </a:spcAft>
            </a:pPr>
            <a:endParaRPr lang="en-US" b="0" dirty="0">
              <a:solidFill>
                <a:srgbClr val="9E8E5C">
                  <a:lumMod val="60000"/>
                  <a:lumOff val="40000"/>
                </a:srgbClr>
              </a:solidFill>
              <a:latin typeface="Garamond"/>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eaLnBrk="1" fontAlgn="auto" hangingPunct="1">
              <a:spcBef>
                <a:spcPts val="0"/>
              </a:spcBef>
              <a:spcAft>
                <a:spcPts val="0"/>
              </a:spcAft>
            </a:pPr>
            <a:fld id="{CF40B41D-FD10-4A38-B39B-626510BD49B7}" type="slidenum">
              <a:rPr lang="en-US" smtClean="0">
                <a:solidFill>
                  <a:srgbClr val="9E8E5C">
                    <a:lumMod val="60000"/>
                    <a:lumOff val="40000"/>
                  </a:srgbClr>
                </a:solidFill>
                <a:latin typeface="Garamond"/>
              </a:rPr>
              <a:pPr eaLnBrk="1" fontAlgn="auto" hangingPunct="1">
                <a:spcBef>
                  <a:spcPts val="0"/>
                </a:spcBef>
                <a:spcAft>
                  <a:spcPts val="0"/>
                </a:spcAft>
              </a:pPr>
              <a:t>‹#›</a:t>
            </a:fld>
            <a:endParaRPr lang="en-US" dirty="0">
              <a:solidFill>
                <a:srgbClr val="9E8E5C">
                  <a:lumMod val="60000"/>
                  <a:lumOff val="40000"/>
                </a:srgbClr>
              </a:solidFill>
              <a:latin typeface="Garamond"/>
            </a:endParaRPr>
          </a:p>
        </p:txBody>
      </p:sp>
    </p:spTree>
    <p:extLst>
      <p:ext uri="{BB962C8B-B14F-4D97-AF65-F5344CB8AC3E}">
        <p14:creationId xmlns:p14="http://schemas.microsoft.com/office/powerpoint/2010/main" val="96912322"/>
      </p:ext>
    </p:extLst>
  </p:cSld>
  <p:clrMap bg1="lt1" tx1="dk1" bg2="lt2" tx2="dk2" accent1="accent1" accent2="accent2" accent3="accent3" accent4="accent4" accent5="accent5" accent6="accent6" hlink="hlink" folHlink="folHlink"/>
  <p:sldLayoutIdLst>
    <p:sldLayoutId id="2147485329" r:id="rId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ClrTx/>
        <a:buFont typeface="Wingdings" charset="2"/>
        <a:buChar char="v"/>
        <a:defRPr sz="24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55425802"/>
      </p:ext>
    </p:extLst>
  </p:cSld>
  <p:clrMap bg1="lt1" tx1="dk1" bg2="lt2" tx2="dk2" accent1="accent1" accent2="accent2" accent3="accent3" accent4="accent4" accent5="accent5" accent6="accent6" hlink="hlink" folHlink="folHlink"/>
  <p:sldLayoutIdLst>
    <p:sldLayoutId id="214748533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214758131"/>
      </p:ext>
    </p:extLst>
  </p:cSld>
  <p:clrMap bg1="lt1" tx1="dk1" bg2="lt2" tx2="dk2" accent1="accent1" accent2="accent2" accent3="accent3" accent4="accent4" accent5="accent5" accent6="accent6" hlink="hlink" folHlink="folHlink"/>
  <p:sldLayoutIdLst>
    <p:sldLayoutId id="214748533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4"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 id="2147485274" r:id="rId2"/>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31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phil-race.co.uk/2017/11/ukpsf-page-updated-november-14th/" TargetMode="External"/><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1.png"/><Relationship Id="rId4"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28.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3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hyperlink" Target="file:///C:\Users\Phil\Desktop\current%20stuff\brunel%20pieces%203\safety%20curtain.ppt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39.xml"/><Relationship Id="rId4" Type="http://schemas.openxmlformats.org/officeDocument/2006/relationships/hyperlink" Target="http://phil-race.co.uk/2016/04/updated-powerpoint-ripples-mode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cs.cmu.edu/~rgs/alice26a.gif" TargetMode="Externa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tackoverflow.com/questions/8866061/css-background-image-using-an-image" TargetMode="External"/><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7"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2.xml"/><Relationship Id="rId6" Type="http://schemas.openxmlformats.org/officeDocument/2006/relationships/hyperlink" Target="http://phil-race.co.uk/2017/05/lectures-and-learning/"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ct book 2">
            <a:extLst>
              <a:ext uri="{FF2B5EF4-FFF2-40B4-BE49-F238E27FC236}">
                <a16:creationId xmlns:a16="http://schemas.microsoft.com/office/drawing/2014/main" id="{352EEA40-8CFC-4BDD-A83B-7DFAE0305616}"/>
              </a:ext>
            </a:extLst>
          </p:cNvPr>
          <p:cNvPicPr>
            <a:picLocks noChangeAspect="1" noChangeArrowheads="1"/>
          </p:cNvPicPr>
          <p:nvPr/>
        </p:nvPicPr>
        <p:blipFill>
          <a:blip r:embed="rId2" cstate="email">
            <a:lum bright="-18000" contrast="42000"/>
          </a:blip>
          <a:srcRect/>
          <a:stretch>
            <a:fillRect/>
          </a:stretch>
        </p:blipFill>
        <p:spPr bwMode="auto">
          <a:xfrm>
            <a:off x="0" y="-239614"/>
            <a:ext cx="9144000" cy="7197103"/>
          </a:xfrm>
          <a:prstGeom prst="rect">
            <a:avLst/>
          </a:prstGeom>
          <a:noFill/>
          <a:ln w="9525">
            <a:noFill/>
            <a:miter lim="800000"/>
            <a:headEnd/>
            <a:tailEnd/>
          </a:ln>
          <a:effectLst/>
        </p:spPr>
      </p:pic>
      <p:sp>
        <p:nvSpPr>
          <p:cNvPr id="5" name="Rectangle 2">
            <a:extLst>
              <a:ext uri="{FF2B5EF4-FFF2-40B4-BE49-F238E27FC236}">
                <a16:creationId xmlns:a16="http://schemas.microsoft.com/office/drawing/2014/main" id="{2D5A2453-4753-481F-8023-45B95F080D20}"/>
              </a:ext>
            </a:extLst>
          </p:cNvPr>
          <p:cNvSpPr>
            <a:spLocks noGrp="1" noChangeArrowheads="1"/>
          </p:cNvSpPr>
          <p:nvPr>
            <p:ph type="ctrTitle"/>
          </p:nvPr>
        </p:nvSpPr>
        <p:spPr>
          <a:xfrm>
            <a:off x="1018973" y="1838493"/>
            <a:ext cx="7056980" cy="1872191"/>
          </a:xfrm>
          <a:noFill/>
        </p:spPr>
        <p:txBody>
          <a:bodyPr/>
          <a:lstStyle/>
          <a:p>
            <a:pPr algn="ctr">
              <a:defRPr/>
            </a:pPr>
            <a:r>
              <a:rPr lang="en-GB" sz="3600" dirty="0">
                <a:solidFill>
                  <a:srgbClr val="FFFF00"/>
                </a:solidFill>
              </a:rPr>
              <a:t> </a:t>
            </a:r>
            <a:r>
              <a:rPr lang="en-GB" b="1" dirty="0">
                <a:solidFill>
                  <a:srgbClr val="FFFF00"/>
                </a:solidFill>
                <a:latin typeface="Calibri" panose="020F0502020204030204" pitchFamily="34" charset="0"/>
                <a:cs typeface="Calibri" panose="020F0502020204030204" pitchFamily="34" charset="0"/>
              </a:rPr>
              <a:t>Totally Theatrical Theatres!</a:t>
            </a:r>
            <a:endParaRPr lang="en-GB" sz="1800" b="1" dirty="0">
              <a:solidFill>
                <a:srgbClr val="FFFF0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F857932-2964-4A54-9278-FD9FA470908C}"/>
              </a:ext>
            </a:extLst>
          </p:cNvPr>
          <p:cNvSpPr/>
          <p:nvPr/>
        </p:nvSpPr>
        <p:spPr>
          <a:xfrm>
            <a:off x="1060914" y="3233632"/>
            <a:ext cx="6589152" cy="954107"/>
          </a:xfrm>
          <a:prstGeom prst="rect">
            <a:avLst/>
          </a:prstGeom>
        </p:spPr>
        <p:txBody>
          <a:bodyPr wrap="square">
            <a:spAutoFit/>
          </a:bodyPr>
          <a:lstStyle/>
          <a:p>
            <a:pPr algn="ctr"/>
            <a:r>
              <a:rPr lang="en-GB" sz="2800" b="1" dirty="0">
                <a:latin typeface="Calibri" panose="020F0502020204030204" pitchFamily="34" charset="0"/>
              </a:rPr>
              <a:t> 12</a:t>
            </a:r>
            <a:r>
              <a:rPr lang="en-GB" sz="2800" b="1" baseline="30000" dirty="0">
                <a:latin typeface="Calibri" panose="020F0502020204030204" pitchFamily="34" charset="0"/>
              </a:rPr>
              <a:t>th</a:t>
            </a:r>
            <a:r>
              <a:rPr lang="en-GB" sz="2800" b="1" dirty="0">
                <a:latin typeface="Calibri" panose="020F0502020204030204" pitchFamily="34" charset="0"/>
              </a:rPr>
              <a:t> June 2019</a:t>
            </a:r>
          </a:p>
          <a:p>
            <a:pPr algn="ctr">
              <a:tabLst>
                <a:tab pos="1427163" algn="l"/>
              </a:tabLst>
            </a:pPr>
            <a:r>
              <a:rPr lang="en-GB" sz="2800" b="1" dirty="0">
                <a:solidFill>
                  <a:srgbClr val="92D050"/>
                </a:solidFill>
                <a:latin typeface="Calibri" panose="020F0502020204030204" pitchFamily="34" charset="0"/>
              </a:rPr>
              <a:t>University of Lincoln</a:t>
            </a:r>
          </a:p>
        </p:txBody>
      </p:sp>
      <p:sp>
        <p:nvSpPr>
          <p:cNvPr id="7" name="Rectangle 8">
            <a:hlinkClick r:id="rId3" action="ppaction://hlinkpres?slideindex=1&amp;slidetitle="/>
            <a:extLst>
              <a:ext uri="{FF2B5EF4-FFF2-40B4-BE49-F238E27FC236}">
                <a16:creationId xmlns:a16="http://schemas.microsoft.com/office/drawing/2014/main" id="{86B083D3-2B4F-4AF7-B337-9F943CA1AFF9}"/>
              </a:ext>
            </a:extLst>
          </p:cNvPr>
          <p:cNvSpPr>
            <a:spLocks noChangeArrowheads="1"/>
          </p:cNvSpPr>
          <p:nvPr/>
        </p:nvSpPr>
        <p:spPr bwMode="auto">
          <a:xfrm>
            <a:off x="1043510" y="4658439"/>
            <a:ext cx="7056980" cy="1872190"/>
          </a:xfrm>
          <a:prstGeom prst="rect">
            <a:avLst/>
          </a:prstGeom>
          <a:no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FFFF00"/>
                </a:solidFill>
                <a:effectLst>
                  <a:outerShdw blurRad="38100" dist="38100" dir="2700000" algn="tl">
                    <a:srgbClr val="000000">
                      <a:alpha val="43137"/>
                    </a:srgbClr>
                  </a:outerShdw>
                </a:effectLst>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FFFF00"/>
                </a:solidFill>
                <a:effectLst>
                  <a:outerShdw blurRad="38100" dist="38100" dir="2700000" algn="tl">
                    <a:srgbClr val="000000">
                      <a:alpha val="43137"/>
                    </a:srgbClr>
                  </a:outerShdw>
                </a:effectLst>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FFFF00"/>
                </a:solidFill>
                <a:effectLst>
                  <a:outerShdw blurRad="38100" dist="38100" dir="2700000" algn="tl">
                    <a:srgbClr val="000000">
                      <a:alpha val="43137"/>
                    </a:srgbClr>
                  </a:outerShdw>
                </a:effectLst>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FFFF00"/>
                </a:solidFill>
                <a:effectLst>
                  <a:outerShdw blurRad="38100" dist="38100" dir="2700000" algn="tl">
                    <a:srgbClr val="000000">
                      <a:alpha val="43137"/>
                    </a:srgbClr>
                  </a:outerShdw>
                </a:effectLst>
                <a:latin typeface="Arial" charset="0"/>
              </a:rPr>
              <a:t>Follow Phil on Twitter:         @RacePhil </a:t>
            </a:r>
            <a:endParaRPr lang="en-GB" sz="1800" b="1" dirty="0">
              <a:solidFill>
                <a:srgbClr val="FFFF00"/>
              </a:solidFill>
              <a:effectLst>
                <a:outerShdw blurRad="38100" dist="38100" dir="2700000" algn="tl">
                  <a:srgbClr val="000000">
                    <a:alpha val="43137"/>
                  </a:srgbClr>
                </a:outerShdw>
              </a:effectLst>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FFFF00"/>
                </a:solidFill>
                <a:effectLst>
                  <a:outerShdw blurRad="38100" dist="38100" dir="2700000" algn="tl">
                    <a:srgbClr val="000000">
                      <a:alpha val="43137"/>
                    </a:srgbClr>
                  </a:outerShdw>
                </a:effectLst>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FFFF00"/>
                </a:solidFill>
                <a:effectLst>
                  <a:outerShdw blurRad="38100" dist="38100" dir="2700000" algn="tl">
                    <a:srgbClr val="000000">
                      <a:alpha val="43137"/>
                    </a:srgbClr>
                  </a:outerShdw>
                </a:effectLst>
                <a:latin typeface="Arial" pitchFamily="34" charset="0"/>
              </a:rPr>
              <a:t>Emeritus Professor Leeds Beckett University</a:t>
            </a:r>
          </a:p>
        </p:txBody>
      </p:sp>
      <p:sp>
        <p:nvSpPr>
          <p:cNvPr id="3" name="Rectangle 2">
            <a:extLst>
              <a:ext uri="{FF2B5EF4-FFF2-40B4-BE49-F238E27FC236}">
                <a16:creationId xmlns:a16="http://schemas.microsoft.com/office/drawing/2014/main" id="{8A9653A6-D294-46F5-AAB1-DE3AB6C37AEA}"/>
              </a:ext>
            </a:extLst>
          </p:cNvPr>
          <p:cNvSpPr/>
          <p:nvPr/>
        </p:nvSpPr>
        <p:spPr>
          <a:xfrm>
            <a:off x="611450" y="-31558"/>
            <a:ext cx="8178842"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Fun, Frolics and Creativity</a:t>
            </a:r>
          </a:p>
        </p:txBody>
      </p:sp>
    </p:spTree>
    <p:extLst>
      <p:ext uri="{BB962C8B-B14F-4D97-AF65-F5344CB8AC3E}">
        <p14:creationId xmlns:p14="http://schemas.microsoft.com/office/powerpoint/2010/main" val="68813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latin typeface="Calibri" panose="020F0502020204030204" pitchFamily="34" charset="0"/>
                <a:cs typeface="Calibri" panose="020F0502020204030204" pitchFamily="34" charset="0"/>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358775" y="1196975"/>
            <a:ext cx="8605838" cy="4104285"/>
          </a:xfrm>
          <a:prstGeom prst="rect">
            <a:avLst/>
          </a:prstGeom>
          <a:solidFill>
            <a:srgbClr val="CCFFCC"/>
          </a:solidFill>
        </p:spPr>
        <p:txBody>
          <a:bodyPr wrap="square" rtlCol="0">
            <a:noAutofit/>
          </a:bodyPr>
          <a:lstStyle/>
          <a:p>
            <a:pPr eaLnBrk="0" hangingPunct="0">
              <a:buFont typeface="+mj-lt"/>
              <a:buAutoNum type="arabicPeriod"/>
            </a:pPr>
            <a:r>
              <a:rPr lang="en-GB" sz="4000" b="1" dirty="0">
                <a:solidFill>
                  <a:srgbClr val="000000"/>
                </a:solidFill>
              </a:rPr>
              <a:t>What will I be expected to show for this?</a:t>
            </a:r>
          </a:p>
          <a:p>
            <a:pPr eaLnBrk="0" hangingPunct="0">
              <a:buFont typeface="+mj-lt"/>
              <a:buAutoNum type="arabicPeriod"/>
            </a:pPr>
            <a:r>
              <a:rPr lang="en-GB" sz="4000" b="1" dirty="0">
                <a:solidFill>
                  <a:srgbClr val="000000"/>
                </a:solidFill>
              </a:rPr>
              <a:t>What does a good one look like and a bad one?</a:t>
            </a:r>
          </a:p>
          <a:p>
            <a:pPr eaLnBrk="0" hangingPunct="0">
              <a:buFont typeface="+mj-lt"/>
              <a:buAutoNum type="arabicPeriod"/>
            </a:pPr>
            <a:r>
              <a:rPr lang="en-GB" sz="4000" b="1" dirty="0">
                <a:solidFill>
                  <a:srgbClr val="000000"/>
                </a:solidFill>
              </a:rPr>
              <a:t>Where does this fit into the big picture?</a:t>
            </a:r>
          </a:p>
        </p:txBody>
      </p:sp>
    </p:spTree>
    <p:extLst>
      <p:ext uri="{BB962C8B-B14F-4D97-AF65-F5344CB8AC3E}">
        <p14:creationId xmlns:p14="http://schemas.microsoft.com/office/powerpoint/2010/main" val="2771256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p:spPr>
        <p:txBody>
          <a:bodyPr>
            <a:normAutofit fontScale="90000"/>
          </a:bodyPr>
          <a:lstStyle/>
          <a:p>
            <a:pPr algn="ctr"/>
            <a:r>
              <a:rPr lang="en-GB" sz="4000" b="1" dirty="0">
                <a:solidFill>
                  <a:srgbClr val="0070C0"/>
                </a:solidFill>
                <a:latin typeface="+mn-lt"/>
              </a:rPr>
              <a:t>Addressing the 2020s:</a:t>
            </a:r>
            <a:br>
              <a:rPr lang="en-GB" sz="4000" b="1" dirty="0">
                <a:solidFill>
                  <a:srgbClr val="0070C0"/>
                </a:solidFill>
                <a:latin typeface="+mn-lt"/>
              </a:rPr>
            </a:br>
            <a:r>
              <a:rPr lang="en-GB" sz="36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908650"/>
            <a:ext cx="8893277" cy="5949350"/>
          </a:xfrm>
        </p:spPr>
        <p:txBody>
          <a:bodyPr>
            <a:noAutofit/>
          </a:bodyPr>
          <a:lstStyle/>
          <a:p>
            <a:pPr marL="449263" indent="-449263">
              <a:buClr>
                <a:schemeClr val="tx2"/>
              </a:buClr>
              <a:buFont typeface="+mj-lt"/>
              <a:buAutoNum type="arabicPeriod"/>
            </a:pPr>
            <a:r>
              <a:rPr lang="en-US" sz="2400" b="1" dirty="0"/>
              <a:t>Online information and the internet now just </a:t>
            </a:r>
            <a:r>
              <a:rPr lang="en-US" sz="2400" b="1" dirty="0">
                <a:solidFill>
                  <a:srgbClr val="7030A0"/>
                </a:solidFill>
              </a:rPr>
              <a:t>normal</a:t>
            </a:r>
            <a:r>
              <a:rPr lang="en-US" sz="2400" b="1" dirty="0"/>
              <a:t>, ‘digital’ has now ‘grown up’, and is no longer something different.</a:t>
            </a:r>
          </a:p>
          <a:p>
            <a:pPr marL="449263" indent="-449263">
              <a:buClr>
                <a:schemeClr val="tx2"/>
              </a:buClr>
              <a:buFont typeface="+mj-lt"/>
              <a:buAutoNum type="arabicPeriod"/>
            </a:pPr>
            <a:r>
              <a:rPr lang="en-US" sz="2400" b="1" dirty="0"/>
              <a:t>More attention to </a:t>
            </a:r>
            <a:r>
              <a:rPr lang="en-US" sz="2400" b="1" dirty="0">
                <a:solidFill>
                  <a:srgbClr val="7030A0"/>
                </a:solidFill>
              </a:rPr>
              <a:t>learning</a:t>
            </a:r>
            <a:r>
              <a:rPr lang="en-US" sz="2400" b="1" dirty="0"/>
              <a:t>, rather than teaching.</a:t>
            </a:r>
          </a:p>
          <a:p>
            <a:pPr marL="449263" indent="-449263">
              <a:buClr>
                <a:schemeClr val="tx2"/>
              </a:buClr>
              <a:buFont typeface="+mj-lt"/>
              <a:buAutoNum type="arabicPeriod"/>
            </a:pPr>
            <a:r>
              <a:rPr lang="en-US" sz="2400" b="1" dirty="0"/>
              <a:t>Less focus on classes as ‘</a:t>
            </a:r>
            <a:r>
              <a:rPr lang="en-US" sz="2400" b="1" dirty="0">
                <a:solidFill>
                  <a:srgbClr val="7030A0"/>
                </a:solidFill>
              </a:rPr>
              <a:t>transmission</a:t>
            </a:r>
            <a:r>
              <a:rPr lang="en-US" sz="2400" b="1" dirty="0"/>
              <a:t>’ occasions.</a:t>
            </a:r>
          </a:p>
          <a:p>
            <a:pPr marL="449263" indent="-449263">
              <a:buClr>
                <a:schemeClr val="tx2"/>
              </a:buClr>
              <a:buFont typeface="+mj-lt"/>
              <a:buAutoNum type="arabicPeriod"/>
            </a:pPr>
            <a:r>
              <a:rPr lang="en-US" sz="2400" b="1" dirty="0"/>
              <a:t>Learning-centred approach to </a:t>
            </a:r>
            <a:r>
              <a:rPr lang="en-US" sz="2400" b="1" dirty="0">
                <a:solidFill>
                  <a:srgbClr val="7030A0"/>
                </a:solidFill>
              </a:rPr>
              <a:t>assessment of student outcomes.</a:t>
            </a:r>
          </a:p>
          <a:p>
            <a:pPr marL="449263" indent="-449263">
              <a:buClr>
                <a:schemeClr val="tx2"/>
              </a:buClr>
              <a:buFont typeface="+mj-lt"/>
              <a:buAutoNum type="arabicPeriod"/>
            </a:pPr>
            <a:r>
              <a:rPr lang="en-US" sz="2400" b="1" dirty="0"/>
              <a:t>Greater focus on feedback </a:t>
            </a:r>
            <a:r>
              <a:rPr lang="en-US" sz="2400" b="1" i="1" dirty="0">
                <a:solidFill>
                  <a:srgbClr val="7030A0"/>
                </a:solidFill>
              </a:rPr>
              <a:t>dialogues</a:t>
            </a:r>
            <a:r>
              <a:rPr lang="en-US" sz="2400" b="1" i="1" dirty="0"/>
              <a:t>, </a:t>
            </a:r>
            <a:r>
              <a:rPr lang="en-US" sz="2400" b="1" dirty="0"/>
              <a:t>and development of feedback </a:t>
            </a:r>
            <a:r>
              <a:rPr lang="en-US" sz="2400" b="1" i="1" dirty="0">
                <a:solidFill>
                  <a:srgbClr val="7030A0"/>
                </a:solidFill>
              </a:rPr>
              <a:t>literacy</a:t>
            </a:r>
            <a:r>
              <a:rPr lang="en-US" sz="2400" b="1" dirty="0"/>
              <a:t> by students.</a:t>
            </a:r>
          </a:p>
          <a:p>
            <a:pPr marL="449263" indent="-449263">
              <a:buClr>
                <a:schemeClr val="tx2"/>
              </a:buClr>
              <a:buFont typeface="+mj-lt"/>
              <a:buAutoNum type="arabicPeriod"/>
            </a:pPr>
            <a:r>
              <a:rPr lang="en-US" sz="2400" b="1" dirty="0"/>
              <a:t>Increased recognition of the skills, attitudes and behaviours graduates need to be </a:t>
            </a:r>
            <a:r>
              <a:rPr lang="en-US" sz="2400" b="1" dirty="0">
                <a:solidFill>
                  <a:srgbClr val="7030A0"/>
                </a:solidFill>
              </a:rPr>
              <a:t>work-ready.</a:t>
            </a:r>
          </a:p>
          <a:p>
            <a:pPr marL="449263" indent="-449263">
              <a:buClr>
                <a:schemeClr val="tx2"/>
              </a:buClr>
              <a:buFont typeface="+mj-lt"/>
              <a:buAutoNum type="arabicPeriod"/>
            </a:pPr>
            <a:r>
              <a:rPr lang="en-US" sz="2400" b="1" dirty="0"/>
              <a:t>Responsibility of institutions to prepare students through knowledge, orientation and behaviours for </a:t>
            </a:r>
            <a:r>
              <a:rPr lang="en-US" sz="2400" b="1" dirty="0">
                <a:solidFill>
                  <a:srgbClr val="7030A0"/>
                </a:solidFill>
              </a:rPr>
              <a:t>active citizenship </a:t>
            </a:r>
            <a:r>
              <a:rPr lang="en-US" sz="2400" b="1" dirty="0"/>
              <a:t>in their own communities, nations and globally. </a:t>
            </a:r>
            <a:endParaRPr lang="en-GB" sz="2400" b="1" dirty="0"/>
          </a:p>
          <a:p>
            <a:pPr marL="449263" indent="-449263">
              <a:buClr>
                <a:schemeClr val="tx2"/>
              </a:buClr>
              <a:buFont typeface="+mj-lt"/>
              <a:buAutoNum type="arabicPeriod"/>
            </a:pPr>
            <a:r>
              <a:rPr lang="en-US" sz="2400" b="1" dirty="0"/>
              <a:t>Increased recognition of the need for teaching staff to be </a:t>
            </a:r>
            <a:r>
              <a:rPr lang="en-US" sz="2400" b="1" dirty="0">
                <a:solidFill>
                  <a:srgbClr val="7030A0"/>
                </a:solidFill>
              </a:rPr>
              <a:t>trained, qualified and accredited as teachers.</a:t>
            </a:r>
            <a:endParaRPr lang="en-GB" sz="2400" b="1" dirty="0">
              <a:solidFill>
                <a:srgbClr val="7030A0"/>
              </a:solidFill>
            </a:endParaRPr>
          </a:p>
        </p:txBody>
      </p:sp>
    </p:spTree>
    <p:extLst>
      <p:ext uri="{BB962C8B-B14F-4D97-AF65-F5344CB8AC3E}">
        <p14:creationId xmlns:p14="http://schemas.microsoft.com/office/powerpoint/2010/main" val="40539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today you should be better-able to:</a:t>
            </a:r>
          </a:p>
          <a:p>
            <a:pPr lvl="0">
              <a:buFont typeface="+mj-lt"/>
              <a:buAutoNum type="arabicPeriod"/>
            </a:pPr>
            <a:r>
              <a:rPr lang="en-GB" sz="3600" dirty="0"/>
              <a:t>Have more fun in lecture theatres.</a:t>
            </a:r>
          </a:p>
          <a:p>
            <a:pPr lvl="0">
              <a:buFont typeface="+mj-lt"/>
              <a:buAutoNum type="arabicPeriod"/>
            </a:pPr>
            <a:r>
              <a:rPr lang="en-GB" sz="3600" dirty="0"/>
              <a:t>Give your students more fun in lecture theatres!</a:t>
            </a:r>
          </a:p>
          <a:p>
            <a:pPr lvl="0">
              <a:buFont typeface="+mj-lt"/>
              <a:buAutoNum type="arabicPeriod"/>
            </a:pPr>
            <a:r>
              <a:rPr lang="en-GB" sz="3600" dirty="0"/>
              <a:t>Make more learning happen while students are with you.	</a:t>
            </a:r>
          </a:p>
          <a:p>
            <a:pPr marL="712788" lvl="1" indent="0">
              <a:buNone/>
            </a:pPr>
            <a:r>
              <a:rPr lang="en-GB" sz="3200" dirty="0">
                <a:solidFill>
                  <a:srgbClr val="CC0000"/>
                </a:solidFill>
              </a:rPr>
              <a:t>(including </a:t>
            </a:r>
            <a:r>
              <a:rPr lang="en-GB" sz="3200" i="1" dirty="0">
                <a:solidFill>
                  <a:srgbClr val="CC0000"/>
                </a:solidFill>
              </a:rPr>
              <a:t>their </a:t>
            </a:r>
            <a:r>
              <a:rPr lang="en-GB" sz="3200" dirty="0">
                <a:solidFill>
                  <a:srgbClr val="CC0000"/>
                </a:solidFill>
              </a:rPr>
              <a:t>learning!)</a:t>
            </a:r>
          </a:p>
          <a:p>
            <a:pPr lvl="0">
              <a:buFont typeface="+mj-lt"/>
              <a:buAutoNum type="arabicPeriod"/>
            </a:pPr>
            <a:r>
              <a:rPr lang="en-GB" sz="3600" dirty="0"/>
              <a:t>Increase your student attendance.</a:t>
            </a:r>
          </a:p>
          <a:p>
            <a:pPr>
              <a:buFont typeface="+mj-lt"/>
              <a:buAutoNum type="arabicPeriod"/>
            </a:pPr>
            <a:endParaRPr lang="en-GB" dirty="0"/>
          </a:p>
        </p:txBody>
      </p:sp>
    </p:spTree>
    <p:extLst>
      <p:ext uri="{BB962C8B-B14F-4D97-AF65-F5344CB8AC3E}">
        <p14:creationId xmlns:p14="http://schemas.microsoft.com/office/powerpoint/2010/main" val="3511697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E01A-5397-49C7-816E-3407D3DEF405}"/>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Beyond the tyranny of intended learning outcomes? </a:t>
            </a:r>
          </a:p>
        </p:txBody>
      </p:sp>
      <p:sp>
        <p:nvSpPr>
          <p:cNvPr id="3" name="Content Placeholder 2">
            <a:extLst>
              <a:ext uri="{FF2B5EF4-FFF2-40B4-BE49-F238E27FC236}">
                <a16:creationId xmlns:a16="http://schemas.microsoft.com/office/drawing/2014/main" id="{6E5FEB5E-E13E-4C49-B1F5-B577010A8F53}"/>
              </a:ext>
            </a:extLst>
          </p:cNvPr>
          <p:cNvSpPr>
            <a:spLocks noGrp="1"/>
          </p:cNvSpPr>
          <p:nvPr>
            <p:ph idx="1"/>
          </p:nvPr>
        </p:nvSpPr>
        <p:spPr/>
        <p:txBody>
          <a:bodyPr/>
          <a:lstStyle/>
          <a:p>
            <a:r>
              <a:rPr lang="en-GB" dirty="0"/>
              <a:t>What about our </a:t>
            </a:r>
            <a:r>
              <a:rPr lang="en-GB" dirty="0">
                <a:solidFill>
                  <a:srgbClr val="FF0000"/>
                </a:solidFill>
              </a:rPr>
              <a:t>learning aspirations</a:t>
            </a:r>
            <a:r>
              <a:rPr lang="en-GB" dirty="0"/>
              <a:t>?</a:t>
            </a:r>
          </a:p>
          <a:p>
            <a:r>
              <a:rPr lang="en-GB" dirty="0"/>
              <a:t>What about </a:t>
            </a:r>
            <a:r>
              <a:rPr lang="en-GB" dirty="0">
                <a:solidFill>
                  <a:srgbClr val="008000"/>
                </a:solidFill>
              </a:rPr>
              <a:t>their</a:t>
            </a:r>
            <a:r>
              <a:rPr lang="en-GB" dirty="0"/>
              <a:t> learning aspirations?</a:t>
            </a:r>
          </a:p>
          <a:p>
            <a:r>
              <a:rPr lang="en-GB" dirty="0"/>
              <a:t>What about their </a:t>
            </a:r>
            <a:r>
              <a:rPr lang="en-GB" dirty="0">
                <a:solidFill>
                  <a:srgbClr val="CC0066"/>
                </a:solidFill>
              </a:rPr>
              <a:t>learning incomes</a:t>
            </a:r>
            <a:r>
              <a:rPr lang="en-GB" dirty="0"/>
              <a:t>?</a:t>
            </a:r>
          </a:p>
          <a:p>
            <a:r>
              <a:rPr lang="en-GB" dirty="0"/>
              <a:t>What about their </a:t>
            </a:r>
            <a:r>
              <a:rPr lang="en-GB" dirty="0">
                <a:solidFill>
                  <a:schemeClr val="tx1"/>
                </a:solidFill>
              </a:rPr>
              <a:t>learning outputs</a:t>
            </a:r>
            <a:r>
              <a:rPr lang="en-GB" dirty="0"/>
              <a:t>?</a:t>
            </a:r>
          </a:p>
          <a:p>
            <a:r>
              <a:rPr lang="en-GB" dirty="0"/>
              <a:t>What about their </a:t>
            </a:r>
            <a:r>
              <a:rPr lang="en-GB" sz="4800" dirty="0">
                <a:solidFill>
                  <a:srgbClr val="FF6699"/>
                </a:solidFill>
                <a:latin typeface="AR CARTER" panose="02000000000000000000" pitchFamily="2" charset="0"/>
                <a:ea typeface="+mj-ea"/>
                <a:cs typeface="+mj-cs"/>
              </a:rPr>
              <a:t>emergent</a:t>
            </a:r>
            <a:r>
              <a:rPr lang="en-GB" dirty="0"/>
              <a:t> learning outcomes?</a:t>
            </a:r>
          </a:p>
          <a:p>
            <a:r>
              <a:rPr lang="en-GB" dirty="0"/>
              <a:t>What about our intended learning </a:t>
            </a:r>
            <a:r>
              <a:rPr lang="en-GB" dirty="0">
                <a:solidFill>
                  <a:srgbClr val="D60093"/>
                </a:solidFill>
              </a:rPr>
              <a:t>outgoings</a:t>
            </a:r>
            <a:r>
              <a:rPr lang="en-GB" dirty="0"/>
              <a:t>?</a:t>
            </a:r>
          </a:p>
        </p:txBody>
      </p:sp>
    </p:spTree>
    <p:extLst>
      <p:ext uri="{BB962C8B-B14F-4D97-AF65-F5344CB8AC3E}">
        <p14:creationId xmlns:p14="http://schemas.microsoft.com/office/powerpoint/2010/main" val="33854826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Finding out more about you…</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7" y="764631"/>
            <a:ext cx="8605838" cy="5102772"/>
          </a:xfrm>
        </p:spPr>
        <p:txBody>
          <a:bodyPr/>
          <a:lstStyle/>
          <a:p>
            <a:pPr marL="0" indent="0">
              <a:buNone/>
            </a:pPr>
            <a:r>
              <a:rPr lang="en-GB" dirty="0">
                <a:solidFill>
                  <a:schemeClr val="bg1"/>
                </a:solidFill>
                <a:latin typeface="Calibri" pitchFamily="34" charset="0"/>
              </a:rPr>
              <a:t>In the last 12 months, </a:t>
            </a:r>
          </a:p>
          <a:p>
            <a:pPr>
              <a:buClr>
                <a:srgbClr val="FFFF00"/>
              </a:buClr>
              <a:buFont typeface="+mj-lt"/>
              <a:buAutoNum type="alphaUcPeriod"/>
            </a:pPr>
            <a:r>
              <a:rPr lang="en-GB" dirty="0">
                <a:solidFill>
                  <a:schemeClr val="bg1"/>
                </a:solidFill>
              </a:rPr>
              <a:t>I’ve completed a MOOC</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I’ve started one</a:t>
            </a:r>
          </a:p>
          <a:p>
            <a:pPr>
              <a:buClr>
                <a:srgbClr val="FFFF00"/>
              </a:buClr>
              <a:buFont typeface="+mj-lt"/>
              <a:buAutoNum type="alphaUcPeriod"/>
            </a:pPr>
            <a:r>
              <a:rPr lang="en-GB" dirty="0">
                <a:solidFill>
                  <a:schemeClr val="bg1"/>
                </a:solidFill>
              </a:rPr>
              <a:t>I’ve h</a:t>
            </a:r>
            <a:r>
              <a:rPr lang="en-GB" dirty="0">
                <a:solidFill>
                  <a:schemeClr val="bg1"/>
                </a:solidFill>
                <a:latin typeface="Calibri" pitchFamily="34" charset="0"/>
              </a:rPr>
              <a:t>elped to design one</a:t>
            </a:r>
          </a:p>
          <a:p>
            <a:pPr>
              <a:buClr>
                <a:srgbClr val="FFFF00"/>
              </a:buClr>
              <a:buFont typeface="+mj-lt"/>
              <a:buAutoNum type="alphaUcPeriod"/>
            </a:pPr>
            <a:r>
              <a:rPr lang="en-GB" dirty="0">
                <a:solidFill>
                  <a:schemeClr val="bg1"/>
                </a:solidFill>
              </a:rPr>
              <a:t>I’ve found one</a:t>
            </a:r>
          </a:p>
          <a:p>
            <a:pPr>
              <a:buClr>
                <a:srgbClr val="FFFF00"/>
              </a:buClr>
              <a:buFont typeface="+mj-lt"/>
              <a:buAutoNum type="alphaUcPeriod"/>
            </a:pPr>
            <a:r>
              <a:rPr lang="en-GB" dirty="0">
                <a:solidFill>
                  <a:schemeClr val="bg1"/>
                </a:solidFill>
                <a:latin typeface="Calibri" pitchFamily="34" charset="0"/>
              </a:rPr>
              <a:t>What’s a MOOC?</a:t>
            </a: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E = scratch your head</a:t>
            </a:r>
          </a:p>
        </p:txBody>
      </p:sp>
    </p:spTree>
    <p:extLst>
      <p:ext uri="{BB962C8B-B14F-4D97-AF65-F5344CB8AC3E}">
        <p14:creationId xmlns:p14="http://schemas.microsoft.com/office/powerpoint/2010/main" val="1036485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laptops.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philatlincoln19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a:t>
            </a:r>
            <a:endParaRPr lang="en-GB" sz="3600"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1328"/>
            <a:ext cx="7886700" cy="1538925"/>
          </a:xfrm>
          <a:solidFill>
            <a:srgbClr val="FFFF00"/>
          </a:solidFill>
        </p:spPr>
        <p:txBody>
          <a:bodyPr>
            <a:noAutofit/>
          </a:bodyPr>
          <a:lstStyle/>
          <a:p>
            <a:r>
              <a:rPr lang="en-GB" sz="4000" b="1" dirty="0">
                <a:latin typeface="+mn-lt"/>
              </a:rPr>
              <a:t>#</a:t>
            </a:r>
            <a:r>
              <a:rPr lang="en-GB" sz="4000" b="1" dirty="0" err="1">
                <a:latin typeface="+mn-lt"/>
              </a:rPr>
              <a:t>LTHEchat</a:t>
            </a:r>
            <a:r>
              <a:rPr lang="en-GB" sz="4000" b="1" dirty="0">
                <a:latin typeface="+mn-lt"/>
              </a:rPr>
              <a:t> </a:t>
            </a:r>
            <a:r>
              <a:rPr lang="en-GB" sz="2800" b="1" dirty="0">
                <a:latin typeface="+mn-lt"/>
              </a:rPr>
              <a:t>is held on Wednesdays, term-time </a:t>
            </a:r>
            <a:br>
              <a:rPr lang="en-GB" sz="2800" b="1" dirty="0">
                <a:latin typeface="+mn-lt"/>
              </a:rPr>
            </a:br>
            <a:r>
              <a:rPr lang="en-GB" sz="2800" b="1" dirty="0">
                <a:latin typeface="+mn-lt"/>
              </a:rPr>
              <a:t>8-9 pm: one hour, one or two convenors, </a:t>
            </a:r>
            <a:br>
              <a:rPr lang="en-GB" sz="2800" b="1" dirty="0">
                <a:latin typeface="+mn-lt"/>
              </a:rPr>
            </a:br>
            <a:r>
              <a:rPr lang="en-GB" sz="2800" b="1" dirty="0">
                <a:latin typeface="+mn-lt"/>
              </a:rPr>
              <a:t>6 questions, c.200 international participants.</a:t>
            </a:r>
            <a:endParaRPr lang="en-GB" sz="2800"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132" y="1915083"/>
            <a:ext cx="4179754" cy="4861589"/>
          </a:xfrm>
          <a:prstGeom prst="rect">
            <a:avLst/>
          </a:prstGeom>
        </p:spPr>
      </p:pic>
    </p:spTree>
    <p:extLst>
      <p:ext uri="{BB962C8B-B14F-4D97-AF65-F5344CB8AC3E}">
        <p14:creationId xmlns:p14="http://schemas.microsoft.com/office/powerpoint/2010/main" val="110305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Disruptive Technology?</a:t>
            </a:r>
          </a:p>
        </p:txBody>
      </p:sp>
      <p:sp>
        <p:nvSpPr>
          <p:cNvPr id="3" name="Content Placeholder 2"/>
          <p:cNvSpPr>
            <a:spLocks noGrp="1"/>
          </p:cNvSpPr>
          <p:nvPr>
            <p:ph idx="1"/>
          </p:nvPr>
        </p:nvSpPr>
        <p:spPr>
          <a:xfrm>
            <a:off x="358775" y="764704"/>
            <a:ext cx="8605838" cy="6093296"/>
          </a:xfrm>
        </p:spPr>
        <p:txBody>
          <a:bodyPr/>
          <a:lstStyle/>
          <a:p>
            <a:pPr>
              <a:lnSpc>
                <a:spcPct val="100000"/>
              </a:lnSpc>
              <a:buNone/>
            </a:pPr>
            <a:r>
              <a:rPr lang="en-US" sz="2400" dirty="0"/>
              <a:t>“A </a:t>
            </a:r>
            <a:r>
              <a:rPr lang="en-US" sz="2400" dirty="0">
                <a:solidFill>
                  <a:srgbClr val="FF0000"/>
                </a:solidFill>
              </a:rPr>
              <a:t>disruptive technology </a:t>
            </a:r>
            <a:r>
              <a:rPr lang="en-US" sz="2400" dirty="0"/>
              <a:t>is an innovation providing a product or service that is so compelling that everyone rapidly abandons their current way of doing things and flocks to what is new”. </a:t>
            </a:r>
          </a:p>
          <a:p>
            <a:pPr>
              <a:lnSpc>
                <a:spcPct val="100000"/>
              </a:lnSpc>
              <a:buNone/>
            </a:pPr>
            <a:r>
              <a:rPr lang="en-US" sz="2400" dirty="0"/>
              <a:t>Previous ones included…</a:t>
            </a:r>
          </a:p>
          <a:p>
            <a:pPr>
              <a:lnSpc>
                <a:spcPct val="100000"/>
              </a:lnSpc>
            </a:pPr>
            <a:r>
              <a:rPr lang="en-US" sz="2400" dirty="0"/>
              <a:t>Chalk?</a:t>
            </a:r>
          </a:p>
          <a:p>
            <a:pPr>
              <a:lnSpc>
                <a:spcPct val="100000"/>
              </a:lnSpc>
            </a:pPr>
            <a:r>
              <a:rPr lang="en-US" sz="2400" dirty="0"/>
              <a:t>Print?</a:t>
            </a:r>
          </a:p>
          <a:p>
            <a:pPr>
              <a:lnSpc>
                <a:spcPct val="100000"/>
              </a:lnSpc>
            </a:pPr>
            <a:r>
              <a:rPr lang="en-US" sz="2400" dirty="0"/>
              <a:t>The Biro?</a:t>
            </a:r>
          </a:p>
          <a:p>
            <a:pPr>
              <a:lnSpc>
                <a:spcPct val="100000"/>
              </a:lnSpc>
            </a:pPr>
            <a:r>
              <a:rPr lang="en-US" sz="2400" dirty="0"/>
              <a:t>Slides? </a:t>
            </a:r>
          </a:p>
          <a:p>
            <a:pPr>
              <a:lnSpc>
                <a:spcPct val="100000"/>
              </a:lnSpc>
            </a:pPr>
            <a:r>
              <a:rPr lang="en-US" sz="2400" dirty="0"/>
              <a:t>The OHP?</a:t>
            </a:r>
          </a:p>
          <a:p>
            <a:pPr>
              <a:lnSpc>
                <a:spcPct val="100000"/>
              </a:lnSpc>
            </a:pPr>
            <a:r>
              <a:rPr lang="en-US" sz="2400" dirty="0"/>
              <a:t>Handouts?</a:t>
            </a:r>
          </a:p>
          <a:p>
            <a:pPr>
              <a:lnSpc>
                <a:spcPct val="100000"/>
              </a:lnSpc>
            </a:pPr>
            <a:r>
              <a:rPr lang="en-US" sz="2400" dirty="0"/>
              <a:t>PowerPoint?</a:t>
            </a:r>
          </a:p>
          <a:p>
            <a:pPr>
              <a:lnSpc>
                <a:spcPct val="100000"/>
              </a:lnSpc>
            </a:pPr>
            <a:r>
              <a:rPr lang="en-US" sz="2400" dirty="0"/>
              <a:t>MOOCs?</a:t>
            </a:r>
            <a:endParaRPr lang="en-GB" sz="2400" dirty="0"/>
          </a:p>
        </p:txBody>
      </p:sp>
      <p:pic>
        <p:nvPicPr>
          <p:cNvPr id="4" name="Picture 3" descr="Biro.jpg"/>
          <p:cNvPicPr>
            <a:picLocks noChangeAspect="1"/>
          </p:cNvPicPr>
          <p:nvPr/>
        </p:nvPicPr>
        <p:blipFill>
          <a:blip r:embed="rId2" cstate="email"/>
          <a:stretch>
            <a:fillRect/>
          </a:stretch>
        </p:blipFill>
        <p:spPr>
          <a:xfrm>
            <a:off x="4211960" y="2204864"/>
            <a:ext cx="3245346" cy="2115966"/>
          </a:xfrm>
          <a:prstGeom prst="rect">
            <a:avLst/>
          </a:prstGeom>
        </p:spPr>
      </p:pic>
      <p:sp>
        <p:nvSpPr>
          <p:cNvPr id="5" name="TextBox 4"/>
          <p:cNvSpPr txBox="1"/>
          <p:nvPr/>
        </p:nvSpPr>
        <p:spPr>
          <a:xfrm>
            <a:off x="4067944" y="4581128"/>
            <a:ext cx="43204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0000"/>
                </a:solidFill>
                <a:effectLst/>
                <a:uLnTx/>
                <a:uFillTx/>
                <a:latin typeface="Calibri"/>
                <a:ea typeface="+mn-ea"/>
                <a:cs typeface="+mn-cs"/>
              </a:rPr>
              <a:t>Bíró</a:t>
            </a:r>
            <a:r>
              <a:rPr kumimoji="0" lang="en-GB" sz="2400" b="1" i="0" u="none" strike="noStrike" kern="1200" cap="none" spc="0" normalizeH="0" baseline="0" noProof="0" dirty="0">
                <a:ln>
                  <a:noFill/>
                </a:ln>
                <a:solidFill>
                  <a:srgbClr val="000000"/>
                </a:solidFill>
                <a:effectLst/>
                <a:uLnTx/>
                <a:uFillTx/>
                <a:latin typeface="Calibri"/>
                <a:ea typeface="+mn-ea"/>
                <a:cs typeface="+mn-cs"/>
              </a:rPr>
              <a:t> </a:t>
            </a:r>
            <a:r>
              <a:rPr kumimoji="0" lang="en-GB" sz="2400" b="1" i="0" u="none" strike="noStrike" kern="1200" cap="none" spc="0" normalizeH="0" baseline="0" noProof="0" dirty="0" err="1">
                <a:ln>
                  <a:noFill/>
                </a:ln>
                <a:solidFill>
                  <a:srgbClr val="000000"/>
                </a:solidFill>
                <a:effectLst/>
                <a:uLnTx/>
                <a:uFillTx/>
                <a:latin typeface="Calibri"/>
                <a:ea typeface="+mn-ea"/>
                <a:cs typeface="+mn-cs"/>
              </a:rPr>
              <a:t>László</a:t>
            </a:r>
            <a:r>
              <a:rPr kumimoji="0" lang="en-GB" sz="2400" b="1" i="0" u="none" strike="noStrike" kern="1200" cap="none" spc="0" normalizeH="0" baseline="0" noProof="0" dirty="0">
                <a:ln>
                  <a:noFill/>
                </a:ln>
                <a:solidFill>
                  <a:srgbClr val="000000"/>
                </a:solidFill>
                <a:effectLst/>
                <a:uLnTx/>
                <a:uFillTx/>
                <a:latin typeface="Calibri"/>
                <a:ea typeface="+mn-ea"/>
                <a:cs typeface="+mn-cs"/>
              </a:rPr>
              <a:t> </a:t>
            </a:r>
            <a:r>
              <a:rPr kumimoji="0" lang="en-GB" sz="2400" b="1" i="0" u="none" strike="noStrike" kern="1200" cap="none" spc="0" normalizeH="0" baseline="0" noProof="0" dirty="0" err="1">
                <a:ln>
                  <a:noFill/>
                </a:ln>
                <a:solidFill>
                  <a:srgbClr val="000000"/>
                </a:solidFill>
                <a:effectLst/>
                <a:uLnTx/>
                <a:uFillTx/>
                <a:latin typeface="Calibri"/>
                <a:ea typeface="+mn-ea"/>
                <a:cs typeface="+mn-cs"/>
              </a:rPr>
              <a:t>József</a:t>
            </a:r>
            <a:endParaRPr kumimoji="0" lang="en-GB" sz="2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 (surname placed first per Hungarian convention) (29 September 1899 – 24 October 1985) was the inventor of the modern ballpoint pen.</a:t>
            </a:r>
          </a:p>
        </p:txBody>
      </p:sp>
    </p:spTree>
    <p:extLst>
      <p:ext uri="{BB962C8B-B14F-4D97-AF65-F5344CB8AC3E}">
        <p14:creationId xmlns:p14="http://schemas.microsoft.com/office/powerpoint/2010/main" val="298226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chalk</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32669" y="2452723"/>
            <a:ext cx="3496826" cy="3389468"/>
          </a:xfrm>
        </p:spPr>
      </p:pic>
    </p:spTree>
    <p:extLst>
      <p:ext uri="{BB962C8B-B14F-4D97-AF65-F5344CB8AC3E}">
        <p14:creationId xmlns:p14="http://schemas.microsoft.com/office/powerpoint/2010/main" val="1269528752"/>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underhand projector</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48000" y="2438400"/>
            <a:ext cx="3048000" cy="3048000"/>
          </a:xfrm>
        </p:spPr>
      </p:pic>
    </p:spTree>
    <p:extLst>
      <p:ext uri="{BB962C8B-B14F-4D97-AF65-F5344CB8AC3E}">
        <p14:creationId xmlns:p14="http://schemas.microsoft.com/office/powerpoint/2010/main" val="2058346339"/>
      </p:ext>
    </p:extLst>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95420" y="764630"/>
            <a:ext cx="8001056" cy="3785652"/>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slide has two purposes….</a:t>
            </a:r>
          </a:p>
          <a:p>
            <a:pPr>
              <a:spcBef>
                <a:spcPct val="50000"/>
              </a:spcBef>
            </a:pPr>
            <a:r>
              <a:rPr lang="en-GB"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focus the data projector if necessary and…</a:t>
            </a:r>
          </a:p>
          <a:p>
            <a:pPr>
              <a:spcBef>
                <a:spcPct val="50000"/>
              </a:spcBef>
            </a:pPr>
            <a:r>
              <a:rPr lang="en-GB"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Time-constrained assessed, written post-it exercise</a:t>
            </a:r>
          </a:p>
        </p:txBody>
      </p:sp>
      <p:sp>
        <p:nvSpPr>
          <p:cNvPr id="36868" name="Rectangle 3"/>
          <p:cNvSpPr>
            <a:spLocks noGrp="1" noChangeArrowheads="1"/>
          </p:cNvSpPr>
          <p:nvPr>
            <p:ph idx="1"/>
          </p:nvPr>
        </p:nvSpPr>
        <p:spPr>
          <a:xfrm>
            <a:off x="358777" y="1123961"/>
            <a:ext cx="8605838" cy="4743439"/>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“Putting lecture theatres to good use would be much better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8270.JPG"/>
          <p:cNvPicPr>
            <a:picLocks noChangeAspect="1"/>
          </p:cNvPicPr>
          <p:nvPr/>
        </p:nvPicPr>
        <p:blipFill>
          <a:blip r:embed="rId3" cstate="email"/>
          <a:stretch>
            <a:fillRect/>
          </a:stretch>
        </p:blipFill>
        <p:spPr>
          <a:xfrm>
            <a:off x="0" y="381000"/>
            <a:ext cx="9144000" cy="6096000"/>
          </a:xfrm>
          <a:prstGeom prst="rect">
            <a:avLst/>
          </a:prstGeom>
        </p:spPr>
      </p:pic>
      <p:sp>
        <p:nvSpPr>
          <p:cNvPr id="3"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Nowadays...</a:t>
            </a:r>
          </a:p>
        </p:txBody>
      </p:sp>
    </p:spTree>
    <p:extLst>
      <p:ext uri="{BB962C8B-B14F-4D97-AF65-F5344CB8AC3E}">
        <p14:creationId xmlns:p14="http://schemas.microsoft.com/office/powerpoint/2010/main" val="1885296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L8F41&amp;5.JPG"/>
          <p:cNvPicPr>
            <a:picLocks noChangeAspect="1"/>
          </p:cNvPicPr>
          <p:nvPr/>
        </p:nvPicPr>
        <p:blipFill>
          <a:blip r:embed="rId3" cstate="email"/>
          <a:stretch>
            <a:fillRect/>
          </a:stretch>
        </p:blipFill>
        <p:spPr>
          <a:xfrm>
            <a:off x="0" y="381000"/>
            <a:ext cx="9144000" cy="6096000"/>
          </a:xfrm>
          <a:prstGeom prst="rect">
            <a:avLst/>
          </a:prstGeom>
        </p:spPr>
      </p:pic>
      <p:sp>
        <p:nvSpPr>
          <p:cNvPr id="3"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Got it?</a:t>
            </a:r>
          </a:p>
        </p:txBody>
      </p:sp>
    </p:spTree>
    <p:extLst>
      <p:ext uri="{BB962C8B-B14F-4D97-AF65-F5344CB8AC3E}">
        <p14:creationId xmlns:p14="http://schemas.microsoft.com/office/powerpoint/2010/main" val="1723834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72732"/>
            <a:ext cx="8713788" cy="567399"/>
          </a:xfrm>
          <a:noFill/>
        </p:spPr>
        <p:txBody>
          <a:bodyPr wrap="square" rtlCol="0">
            <a:spAutoFit/>
          </a:bodyPr>
          <a:lstStyle/>
          <a:p>
            <a:pPr eaLnBrk="0" hangingPunct="0"/>
            <a:r>
              <a:rPr lang="en-GB" sz="3600" b="1" kern="1200" dirty="0">
                <a:solidFill>
                  <a:srgbClr val="0070C0"/>
                </a:solidFill>
                <a:latin typeface="Calibri" pitchFamily="34" charset="0"/>
                <a:ea typeface="+mn-ea"/>
                <a:cs typeface="+mn-cs"/>
              </a:rPr>
              <a:t>Lectures</a:t>
            </a:r>
          </a:p>
        </p:txBody>
      </p:sp>
      <p:sp>
        <p:nvSpPr>
          <p:cNvPr id="3" name="Content Placeholder 2"/>
          <p:cNvSpPr>
            <a:spLocks noGrp="1"/>
          </p:cNvSpPr>
          <p:nvPr>
            <p:ph idx="1"/>
          </p:nvPr>
        </p:nvSpPr>
        <p:spPr/>
        <p:txBody>
          <a:bodyPr/>
          <a:lstStyle/>
          <a:p>
            <a:r>
              <a:rPr lang="en-GB" dirty="0">
                <a:solidFill>
                  <a:srgbClr val="002060"/>
                </a:solidFill>
              </a:rPr>
              <a:t>Lectures were once useful, but now, when all can read, and books are so numerous, lectures are unnecessary.</a:t>
            </a:r>
          </a:p>
          <a:p>
            <a:r>
              <a:rPr lang="en-GB" dirty="0">
                <a:solidFill>
                  <a:srgbClr val="002060"/>
                </a:solidFill>
              </a:rPr>
              <a:t>(Samuel Johnson, 1709-1784)</a:t>
            </a:r>
          </a:p>
        </p:txBody>
      </p:sp>
      <p:pic>
        <p:nvPicPr>
          <p:cNvPr id="4" name="Picture 3" descr="Samuel_Johns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0151" y="3429000"/>
            <a:ext cx="2189494" cy="2944764"/>
          </a:xfrm>
          <a:prstGeom prst="rect">
            <a:avLst/>
          </a:prstGeom>
        </p:spPr>
      </p:pic>
    </p:spTree>
    <p:extLst>
      <p:ext uri="{BB962C8B-B14F-4D97-AF65-F5344CB8AC3E}">
        <p14:creationId xmlns:p14="http://schemas.microsoft.com/office/powerpoint/2010/main" val="512422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85.jpg"/>
          <p:cNvPicPr>
            <a:picLocks noChangeAspect="1"/>
          </p:cNvPicPr>
          <p:nvPr/>
        </p:nvPicPr>
        <p:blipFill>
          <a:blip r:embed="rId3" cstate="email"/>
          <a:stretch>
            <a:fillRect/>
          </a:stretch>
        </p:blipFill>
        <p:spPr>
          <a:xfrm>
            <a:off x="2286000" y="0"/>
            <a:ext cx="4572000" cy="6858000"/>
          </a:xfrm>
          <a:prstGeom prst="rect">
            <a:avLst/>
          </a:prstGeom>
        </p:spPr>
      </p:pic>
      <p:sp>
        <p:nvSpPr>
          <p:cNvPr id="3"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Yes</a:t>
            </a:r>
          </a:p>
        </p:txBody>
      </p:sp>
    </p:spTree>
    <p:extLst>
      <p:ext uri="{BB962C8B-B14F-4D97-AF65-F5344CB8AC3E}">
        <p14:creationId xmlns:p14="http://schemas.microsoft.com/office/powerpoint/2010/main" val="1324053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1027_bigdraw_DSC_6273.JPG"/>
          <p:cNvPicPr>
            <a:picLocks noChangeAspect="1"/>
          </p:cNvPicPr>
          <p:nvPr/>
        </p:nvPicPr>
        <p:blipFill>
          <a:blip r:embed="rId3" cstate="email"/>
          <a:stretch>
            <a:fillRect/>
          </a:stretch>
        </p:blipFill>
        <p:spPr>
          <a:xfrm>
            <a:off x="0" y="384829"/>
            <a:ext cx="9144000" cy="6088342"/>
          </a:xfrm>
          <a:prstGeom prst="rect">
            <a:avLst/>
          </a:prstGeom>
        </p:spPr>
      </p:pic>
      <p:pic>
        <p:nvPicPr>
          <p:cNvPr id="3" name="Picture 2" descr="091027_bigdraw_DSC_6259.JPG"/>
          <p:cNvPicPr>
            <a:picLocks noChangeAspect="1"/>
          </p:cNvPicPr>
          <p:nvPr/>
        </p:nvPicPr>
        <p:blipFill>
          <a:blip r:embed="rId4" cstate="email"/>
          <a:stretch>
            <a:fillRect/>
          </a:stretch>
        </p:blipFill>
        <p:spPr>
          <a:xfrm>
            <a:off x="0" y="384829"/>
            <a:ext cx="9144000" cy="6088342"/>
          </a:xfrm>
          <a:prstGeom prst="rect">
            <a:avLst/>
          </a:prstGeom>
        </p:spPr>
      </p:pic>
      <p:sp>
        <p:nvSpPr>
          <p:cNvPr id="5"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Not always the ideal environment </a:t>
            </a:r>
          </a:p>
        </p:txBody>
      </p:sp>
    </p:spTree>
    <p:extLst>
      <p:ext uri="{BB962C8B-B14F-4D97-AF65-F5344CB8AC3E}">
        <p14:creationId xmlns:p14="http://schemas.microsoft.com/office/powerpoint/2010/main" val="2229944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30.jpg"/>
          <p:cNvPicPr>
            <a:picLocks noChangeAspect="1"/>
          </p:cNvPicPr>
          <p:nvPr/>
        </p:nvPicPr>
        <p:blipFill>
          <a:blip r:embed="rId3" cstate="email"/>
          <a:stretch>
            <a:fillRect/>
          </a:stretch>
        </p:blipFill>
        <p:spPr>
          <a:xfrm>
            <a:off x="0" y="381000"/>
            <a:ext cx="9144000" cy="6096000"/>
          </a:xfrm>
          <a:prstGeom prst="rect">
            <a:avLst/>
          </a:prstGeom>
        </p:spPr>
      </p:pic>
      <p:sp>
        <p:nvSpPr>
          <p:cNvPr id="4" name="Title 3"/>
          <p:cNvSpPr txBox="1">
            <a:spLocks/>
          </p:cNvSpPr>
          <p:nvPr/>
        </p:nvSpPr>
        <p:spPr>
          <a:xfrm>
            <a:off x="0" y="0"/>
            <a:ext cx="9144000" cy="914400"/>
          </a:xfrm>
          <a:prstGeom prst="rect">
            <a:avLst/>
          </a:prstGeom>
          <a:solidFill>
            <a:schemeClr val="bg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66FF66"/>
                </a:solidFill>
                <a:effectLst/>
                <a:uLnTx/>
                <a:uFillTx/>
                <a:latin typeface="Calibri"/>
                <a:ea typeface="+mn-ea"/>
                <a:cs typeface="+mn-cs"/>
              </a:rPr>
              <a:t>Just sometimes: wow!</a:t>
            </a:r>
          </a:p>
        </p:txBody>
      </p:sp>
    </p:spTree>
    <p:extLst>
      <p:ext uri="{BB962C8B-B14F-4D97-AF65-F5344CB8AC3E}">
        <p14:creationId xmlns:p14="http://schemas.microsoft.com/office/powerpoint/2010/main" val="3813236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270396187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686CB-8A95-4E6A-92E0-94303D7D9DBA}"/>
              </a:ext>
            </a:extLst>
          </p:cNvPr>
          <p:cNvSpPr>
            <a:spLocks noGrp="1"/>
          </p:cNvSpPr>
          <p:nvPr>
            <p:ph type="title"/>
          </p:nvPr>
        </p:nvSpPr>
        <p:spPr/>
        <p:txBody>
          <a:bodyPr/>
          <a:lstStyle/>
          <a:p>
            <a:r>
              <a:rPr lang="en-GB" sz="3600" dirty="0">
                <a:solidFill>
                  <a:srgbClr val="0070C0"/>
                </a:solidFill>
              </a:rPr>
              <a:t>Do we spend too much of our time trying to teach our students?</a:t>
            </a:r>
          </a:p>
        </p:txBody>
      </p:sp>
      <p:sp>
        <p:nvSpPr>
          <p:cNvPr id="5" name="Content Placeholder 4">
            <a:extLst>
              <a:ext uri="{FF2B5EF4-FFF2-40B4-BE49-F238E27FC236}">
                <a16:creationId xmlns:a16="http://schemas.microsoft.com/office/drawing/2014/main" id="{C4C5C94D-7CEB-413E-BACB-E66BE897FE02}"/>
              </a:ext>
            </a:extLst>
          </p:cNvPr>
          <p:cNvSpPr>
            <a:spLocks noGrp="1"/>
          </p:cNvSpPr>
          <p:nvPr>
            <p:ph idx="1"/>
          </p:nvPr>
        </p:nvSpPr>
        <p:spPr/>
        <p:txBody>
          <a:bodyPr/>
          <a:lstStyle/>
          <a:p>
            <a:r>
              <a:rPr lang="en-GB" sz="2800" dirty="0"/>
              <a:t>We need to spend more energy helping them to appreciate feedback, make judgements, manage affect, taking action. (Carless and Boud, 2018)</a:t>
            </a:r>
          </a:p>
        </p:txBody>
      </p:sp>
      <p:sp>
        <p:nvSpPr>
          <p:cNvPr id="8" name="Rectangle: Rounded Corners 7">
            <a:extLst>
              <a:ext uri="{FF2B5EF4-FFF2-40B4-BE49-F238E27FC236}">
                <a16:creationId xmlns:a16="http://schemas.microsoft.com/office/drawing/2014/main" id="{42DE57E2-931F-4C0C-A920-A4AFD499B441}"/>
              </a:ext>
            </a:extLst>
          </p:cNvPr>
          <p:cNvSpPr/>
          <p:nvPr/>
        </p:nvSpPr>
        <p:spPr bwMode="auto">
          <a:xfrm>
            <a:off x="5332380" y="3038683"/>
            <a:ext cx="3735766" cy="2828719"/>
          </a:xfrm>
          <a:prstGeom prst="roundRect">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Galileo: You can’t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teach a man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anything.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You can only help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him to learn.</a:t>
            </a:r>
          </a:p>
        </p:txBody>
      </p:sp>
      <p:pic>
        <p:nvPicPr>
          <p:cNvPr id="10" name="Picture 9">
            <a:extLst>
              <a:ext uri="{FF2B5EF4-FFF2-40B4-BE49-F238E27FC236}">
                <a16:creationId xmlns:a16="http://schemas.microsoft.com/office/drawing/2014/main" id="{848C9BF8-A581-414F-A0C5-6067162FA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083" y="2742514"/>
            <a:ext cx="4684992" cy="3421055"/>
          </a:xfrm>
          <a:prstGeom prst="rect">
            <a:avLst/>
          </a:prstGeom>
        </p:spPr>
      </p:pic>
    </p:spTree>
    <p:extLst>
      <p:ext uri="{BB962C8B-B14F-4D97-AF65-F5344CB8AC3E}">
        <p14:creationId xmlns:p14="http://schemas.microsoft.com/office/powerpoint/2010/main" val="2080202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D2DE-D4E2-4A6D-B3DB-A38E0468275C}"/>
              </a:ext>
            </a:extLst>
          </p:cNvPr>
          <p:cNvSpPr>
            <a:spLocks noGrp="1"/>
          </p:cNvSpPr>
          <p:nvPr>
            <p:ph type="title"/>
          </p:nvPr>
        </p:nvSpPr>
        <p:spPr>
          <a:xfrm>
            <a:off x="251278" y="101376"/>
            <a:ext cx="2880522" cy="1325563"/>
          </a:xfrm>
        </p:spPr>
        <p:txBody>
          <a:bodyPr>
            <a:normAutofit/>
          </a:bodyPr>
          <a:lstStyle/>
          <a:p>
            <a:pPr algn="ctr"/>
            <a:r>
              <a:rPr lang="en-GB" b="1" dirty="0">
                <a:solidFill>
                  <a:srgbClr val="FFFF00"/>
                </a:solidFill>
                <a:latin typeface="+mn-lt"/>
              </a:rPr>
              <a:t>Coming out shortly…</a:t>
            </a:r>
          </a:p>
        </p:txBody>
      </p:sp>
      <p:pic>
        <p:nvPicPr>
          <p:cNvPr id="5" name="Content Placeholder 4" descr="A screenshot of a cell phone&#10;&#10;Description automatically generated">
            <a:extLst>
              <a:ext uri="{FF2B5EF4-FFF2-40B4-BE49-F238E27FC236}">
                <a16:creationId xmlns:a16="http://schemas.microsoft.com/office/drawing/2014/main" id="{E2615AEB-4B47-4C32-ACE8-6850F224E85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748751" y="21997"/>
            <a:ext cx="5395249" cy="6836003"/>
          </a:xfrm>
        </p:spPr>
      </p:pic>
      <p:sp>
        <p:nvSpPr>
          <p:cNvPr id="6" name="TextBox 5">
            <a:extLst>
              <a:ext uri="{FF2B5EF4-FFF2-40B4-BE49-F238E27FC236}">
                <a16:creationId xmlns:a16="http://schemas.microsoft.com/office/drawing/2014/main" id="{EFAE7CA7-14AB-4AAD-AC63-346B558670DB}"/>
              </a:ext>
            </a:extLst>
          </p:cNvPr>
          <p:cNvSpPr txBox="1"/>
          <p:nvPr/>
        </p:nvSpPr>
        <p:spPr>
          <a:xfrm>
            <a:off x="251277" y="2079172"/>
            <a:ext cx="3057979"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panose="020F0502020204030204"/>
                <a:ea typeface="+mn-ea"/>
                <a:cs typeface="+mn-cs"/>
              </a:rPr>
              <a:t>Naomi Winstone and David Carless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Designing effective feedback processes in higher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Routledge 2019</a:t>
            </a:r>
          </a:p>
        </p:txBody>
      </p:sp>
    </p:spTree>
    <p:extLst>
      <p:ext uri="{BB962C8B-B14F-4D97-AF65-F5344CB8AC3E}">
        <p14:creationId xmlns:p14="http://schemas.microsoft.com/office/powerpoint/2010/main" val="77865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retired yesterday!</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Edge Hill and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annoys students in class?</a:t>
            </a:r>
          </a:p>
        </p:txBody>
      </p:sp>
      <p:sp>
        <p:nvSpPr>
          <p:cNvPr id="3" name="Content Placeholder 2"/>
          <p:cNvSpPr>
            <a:spLocks noGrp="1"/>
          </p:cNvSpPr>
          <p:nvPr>
            <p:ph idx="1"/>
          </p:nvPr>
        </p:nvSpPr>
        <p:spPr>
          <a:xfrm>
            <a:off x="538162" y="1052736"/>
            <a:ext cx="8605838" cy="4238377"/>
          </a:xfrm>
        </p:spPr>
        <p:txBody>
          <a:bodyPr/>
          <a:lstStyle/>
          <a:p>
            <a:r>
              <a:rPr lang="en-GB" sz="2800" dirty="0"/>
              <a:t>Staff who don’t appear to have done good preparation of content material;</a:t>
            </a:r>
          </a:p>
          <a:p>
            <a:r>
              <a:rPr lang="en-GB" sz="2800" dirty="0"/>
              <a:t>Material at the wrong level, that is too easy or goes right over their heads;</a:t>
            </a:r>
          </a:p>
          <a:p>
            <a:r>
              <a:rPr lang="en-GB" sz="2800" dirty="0"/>
              <a:t>Lecturers who seem jaded, unenthusiastic or uninterested in what they are teaching;</a:t>
            </a:r>
          </a:p>
          <a:p>
            <a:r>
              <a:rPr lang="en-GB" sz="2800" dirty="0"/>
              <a:t>Teaching formats that never change and over-use PowerPoint;</a:t>
            </a:r>
          </a:p>
          <a:p>
            <a:r>
              <a:rPr lang="en-GB" sz="2800" dirty="0"/>
              <a:t>Lack of interaction between the lecturer and students;</a:t>
            </a:r>
          </a:p>
          <a:p>
            <a:r>
              <a:rPr lang="en-GB" sz="2800" dirty="0"/>
              <a:t>Issues around timing, particularly over-running and rushing at the end.</a:t>
            </a:r>
          </a:p>
          <a:p>
            <a:endParaRPr lang="en-GB" sz="2800" dirty="0"/>
          </a:p>
        </p:txBody>
      </p:sp>
      <p:sp>
        <p:nvSpPr>
          <p:cNvPr id="4" name="TextBox 3">
            <a:extLst>
              <a:ext uri="{FF2B5EF4-FFF2-40B4-BE49-F238E27FC236}">
                <a16:creationId xmlns:a16="http://schemas.microsoft.com/office/drawing/2014/main" id="{BF3CE8B3-EE05-4B8B-8D95-5F35D2549957}"/>
              </a:ext>
            </a:extLst>
          </p:cNvPr>
          <p:cNvSpPr txBox="1"/>
          <p:nvPr/>
        </p:nvSpPr>
        <p:spPr>
          <a:xfrm rot="1300895">
            <a:off x="1968440" y="2799214"/>
            <a:ext cx="6048843" cy="830997"/>
          </a:xfrm>
          <a:prstGeom prst="rect">
            <a:avLst/>
          </a:prstGeom>
          <a:solidFill>
            <a:srgbClr val="FFFF00">
              <a:alpha val="41176"/>
            </a:srgbClr>
          </a:solidFill>
        </p:spPr>
        <p:txBody>
          <a:bodyPr wrap="square" rtlCol="0">
            <a:spAutoFit/>
          </a:bodyPr>
          <a:lstStyle/>
          <a:p>
            <a:r>
              <a:rPr lang="en-GB" sz="4800" b="1" dirty="0">
                <a:solidFill>
                  <a:srgbClr val="CC0000"/>
                </a:solidFill>
              </a:rPr>
              <a:t>Nicked from Sally</a:t>
            </a:r>
          </a:p>
        </p:txBody>
      </p:sp>
    </p:spTree>
    <p:extLst>
      <p:ext uri="{BB962C8B-B14F-4D97-AF65-F5344CB8AC3E}">
        <p14:creationId xmlns:p14="http://schemas.microsoft.com/office/powerpoint/2010/main" val="25426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Students as partners…</a:t>
            </a:r>
            <a:endParaRPr lang="en-US" sz="4000" dirty="0">
              <a:solidFill>
                <a:srgbClr val="0070C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27887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Who I a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74" y="0"/>
            <a:ext cx="9145074" cy="6858805"/>
          </a:xfrm>
          <a:prstGeom prst="rect">
            <a:avLst/>
          </a:prstGeom>
        </p:spPr>
      </p:pic>
    </p:spTree>
    <p:extLst>
      <p:ext uri="{BB962C8B-B14F-4D97-AF65-F5344CB8AC3E}">
        <p14:creationId xmlns:p14="http://schemas.microsoft.com/office/powerpoint/2010/main" val="2950757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Teaching, learning and </a:t>
            </a:r>
            <a:r>
              <a:rPr lang="en-GB" sz="6000" dirty="0">
                <a:solidFill>
                  <a:srgbClr val="FF3300"/>
                </a:solidFill>
                <a:latin typeface="AR CARTER" panose="02000000000000000000" pitchFamily="2" charset="0"/>
              </a:rPr>
              <a:t>enthusiasm</a:t>
            </a:r>
            <a:endParaRPr lang="en-GB" sz="4000" dirty="0">
              <a:solidFill>
                <a:srgbClr val="FF3300"/>
              </a:solidFill>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sz="2800" dirty="0"/>
              <a:t>Knowledge isn’t infectious (unfortunately) but </a:t>
            </a:r>
            <a:r>
              <a:rPr lang="en-GB" sz="2800" dirty="0">
                <a:solidFill>
                  <a:srgbClr val="9966FF"/>
                </a:solidFill>
              </a:rPr>
              <a:t>enthusiasm</a:t>
            </a:r>
            <a:r>
              <a:rPr lang="en-GB" sz="2800" dirty="0"/>
              <a:t> is, and we need to help our students to catch enthusiasm.</a:t>
            </a:r>
          </a:p>
          <a:p>
            <a:r>
              <a:rPr lang="en-GB" sz="2800" dirty="0"/>
              <a:t>We certainly don’t want teaching, assessment or feedback to </a:t>
            </a:r>
            <a:r>
              <a:rPr lang="en-GB" sz="36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sz="2800" dirty="0"/>
              <a:t> that enthusiasm.</a:t>
            </a:r>
          </a:p>
        </p:txBody>
      </p:sp>
    </p:spTree>
    <p:extLst>
      <p:ext uri="{BB962C8B-B14F-4D97-AF65-F5344CB8AC3E}">
        <p14:creationId xmlns:p14="http://schemas.microsoft.com/office/powerpoint/2010/main" val="221545899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 y="1"/>
            <a:ext cx="9165607" cy="6858000"/>
          </a:xfrm>
          <a:prstGeom prst="rect">
            <a:avLst/>
          </a:prstGeom>
        </p:spPr>
      </p:pic>
    </p:spTree>
    <p:extLst>
      <p:ext uri="{BB962C8B-B14F-4D97-AF65-F5344CB8AC3E}">
        <p14:creationId xmlns:p14="http://schemas.microsoft.com/office/powerpoint/2010/main" val="1067998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1079775"/>
          </a:xfrm>
        </p:spPr>
        <p:txBody>
          <a:bodyPr/>
          <a:lstStyle/>
          <a:p>
            <a:r>
              <a:rPr lang="en-GB" sz="3600" b="1" dirty="0">
                <a:solidFill>
                  <a:srgbClr val="FFFF00"/>
                </a:solidFill>
                <a:latin typeface="Calibri" pitchFamily="34" charset="0"/>
              </a:rPr>
              <a:t>HEA Fellowships?</a:t>
            </a:r>
            <a:br>
              <a:rPr lang="en-GB" sz="3600" b="1" dirty="0">
                <a:solidFill>
                  <a:srgbClr val="FFFF00"/>
                </a:solidFill>
                <a:latin typeface="Calibri" pitchFamily="34" charset="0"/>
              </a:rPr>
            </a:br>
            <a:r>
              <a:rPr lang="en-GB" sz="2400" b="1" dirty="0">
                <a:solidFill>
                  <a:srgbClr val="FFFF00"/>
                </a:solidFill>
                <a:latin typeface="Calibri" pitchFamily="34" charset="0"/>
              </a:rPr>
              <a:t>(Professional development relating to teaching, learning and assessment)</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250825" y="1484730"/>
            <a:ext cx="8893175" cy="4598702"/>
          </a:xfrm>
        </p:spPr>
        <p:txBody>
          <a:bodyPr/>
          <a:lstStyle/>
          <a:p>
            <a:pPr marL="0" indent="0">
              <a:buClr>
                <a:srgbClr val="FFFF00"/>
              </a:buClr>
              <a:buNone/>
            </a:pPr>
            <a:r>
              <a:rPr lang="en-GB" dirty="0">
                <a:solidFill>
                  <a:schemeClr val="bg1"/>
                </a:solidFill>
              </a:rPr>
              <a:t>How many of you are already:  (please raise hands)</a:t>
            </a:r>
          </a:p>
          <a:p>
            <a:pPr marL="0" indent="0">
              <a:buClr>
                <a:srgbClr val="FFFF00"/>
              </a:buClr>
              <a:buNone/>
            </a:pPr>
            <a:endParaRPr lang="en-GB" dirty="0">
              <a:solidFill>
                <a:srgbClr val="FFFF00"/>
              </a:solidFill>
            </a:endParaRPr>
          </a:p>
          <a:p>
            <a:pPr marL="0" indent="0">
              <a:buClr>
                <a:srgbClr val="FFFF00"/>
              </a:buClr>
              <a:buNone/>
            </a:pPr>
            <a:r>
              <a:rPr lang="en-GB" dirty="0">
                <a:solidFill>
                  <a:srgbClr val="FFFF00"/>
                </a:solidFill>
              </a:rPr>
              <a:t>Associate Fellow 		(AFHEA)  		23,538</a:t>
            </a:r>
          </a:p>
          <a:p>
            <a:pPr marL="0" indent="0">
              <a:buClr>
                <a:srgbClr val="FFFF00"/>
              </a:buClr>
              <a:buNone/>
            </a:pPr>
            <a:r>
              <a:rPr lang="en-GB" dirty="0">
                <a:solidFill>
                  <a:srgbClr val="99FFCC"/>
                </a:solidFill>
              </a:rPr>
              <a:t>Fellow 				(FHEA) 		75,033</a:t>
            </a:r>
          </a:p>
          <a:p>
            <a:pPr marL="0" indent="0">
              <a:buClr>
                <a:srgbClr val="FFFF00"/>
              </a:buClr>
              <a:buNone/>
            </a:pPr>
            <a:r>
              <a:rPr lang="en-GB" dirty="0">
                <a:solidFill>
                  <a:srgbClr val="FF66FF"/>
                </a:solidFill>
              </a:rPr>
              <a:t>Senior Fellow 			(SFHEA) 		9,557</a:t>
            </a:r>
          </a:p>
          <a:p>
            <a:pPr marL="0" indent="0">
              <a:buClr>
                <a:srgbClr val="FFFF00"/>
              </a:buClr>
              <a:buNone/>
            </a:pPr>
            <a:r>
              <a:rPr lang="en-GB" dirty="0">
                <a:solidFill>
                  <a:srgbClr val="00CCFF"/>
                </a:solidFill>
              </a:rPr>
              <a:t>Principal Fellow 		(PFHEA) 		995</a:t>
            </a:r>
          </a:p>
          <a:p>
            <a:pPr marL="0" indent="0">
              <a:buClr>
                <a:srgbClr val="FFFF00"/>
              </a:buClr>
              <a:buNone/>
            </a:pPr>
            <a:r>
              <a:rPr lang="en-GB" dirty="0">
                <a:solidFill>
                  <a:srgbClr val="FF6600"/>
                </a:solidFill>
                <a:latin typeface="Calibri" pitchFamily="34" charset="0"/>
              </a:rPr>
              <a:t>National Teaching Fellow 	(NTF) 		c.900</a:t>
            </a:r>
          </a:p>
          <a:p>
            <a:pPr marL="0" indent="0">
              <a:buClr>
                <a:srgbClr val="FFFF00"/>
              </a:buClr>
              <a:buNone/>
            </a:pPr>
            <a:r>
              <a:rPr lang="en-GB" sz="2800" dirty="0">
                <a:solidFill>
                  <a:schemeClr val="bg1"/>
                </a:solidFill>
              </a:rPr>
              <a:t>(Numbers at start of 2019; seem to be included in some league tables)</a:t>
            </a:r>
          </a:p>
        </p:txBody>
      </p:sp>
    </p:spTree>
    <p:extLst>
      <p:ext uri="{BB962C8B-B14F-4D97-AF65-F5344CB8AC3E}">
        <p14:creationId xmlns:p14="http://schemas.microsoft.com/office/powerpoint/2010/main" val="497227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93A4F-87D5-4AD5-8BF9-546298E808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6773"/>
            <a:ext cx="9256707" cy="6918170"/>
          </a:xfrm>
          <a:prstGeom prst="rect">
            <a:avLst/>
          </a:prstGeom>
        </p:spPr>
      </p:pic>
      <p:sp>
        <p:nvSpPr>
          <p:cNvPr id="2" name="TextBox 1">
            <a:extLst>
              <a:ext uri="{FF2B5EF4-FFF2-40B4-BE49-F238E27FC236}">
                <a16:creationId xmlns:a16="http://schemas.microsoft.com/office/drawing/2014/main" id="{4660637C-25A3-4D7C-A774-986BFA5FA2ED}"/>
              </a:ext>
            </a:extLst>
          </p:cNvPr>
          <p:cNvSpPr txBox="1"/>
          <p:nvPr/>
        </p:nvSpPr>
        <p:spPr>
          <a:xfrm>
            <a:off x="1907630" y="2204830"/>
            <a:ext cx="6408890" cy="2554545"/>
          </a:xfrm>
          <a:prstGeom prst="rect">
            <a:avLst/>
          </a:prstGeom>
          <a:solidFill>
            <a:srgbClr val="FF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b="1" dirty="0">
                <a:latin typeface="Calibri" panose="020F0502020204030204" pitchFamily="34" charset="0"/>
                <a:cs typeface="Calibri" panose="020F0502020204030204" pitchFamily="34" charset="0"/>
                <a:hlinkClick r:id="rId3"/>
              </a:rPr>
              <a:t>https://phil-race.co.uk/2017/11/ukpsf-page-updated-november-14th/</a:t>
            </a:r>
            <a:r>
              <a:rPr lang="en-GB"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680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sz="9600" dirty="0"/>
              <a:t>Thirty second theatre</a:t>
            </a:r>
          </a:p>
        </p:txBody>
      </p:sp>
    </p:spTree>
    <p:extLst>
      <p:ext uri="{BB962C8B-B14F-4D97-AF65-F5344CB8AC3E}">
        <p14:creationId xmlns:p14="http://schemas.microsoft.com/office/powerpoint/2010/main" val="1152093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solidFill>
                  <a:srgbClr val="0070C0"/>
                </a:solidFill>
              </a:rPr>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3960762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2" name="Rectangle 3"/>
          <p:cNvSpPr>
            <a:spLocks noGrp="1" noChangeArrowheads="1"/>
          </p:cNvSpPr>
          <p:nvPr>
            <p:ph idx="1"/>
          </p:nvPr>
        </p:nvSpPr>
        <p:spPr>
          <a:xfrm>
            <a:off x="430787" y="404566"/>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539440" y="332570"/>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7" name="TextBox 6"/>
          <p:cNvSpPr txBox="1"/>
          <p:nvPr/>
        </p:nvSpPr>
        <p:spPr>
          <a:xfrm>
            <a:off x="323411" y="2420783"/>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14381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building, outdoor, green&#10;&#10;Description automatically generated">
            <a:extLst>
              <a:ext uri="{FF2B5EF4-FFF2-40B4-BE49-F238E27FC236}">
                <a16:creationId xmlns:a16="http://schemas.microsoft.com/office/drawing/2014/main" id="{7D76FE47-6DAE-42CE-8244-CACD9D9322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15520" y="35971"/>
            <a:ext cx="7082853" cy="6858000"/>
          </a:xfrm>
          <a:prstGeom prst="rect">
            <a:avLst/>
          </a:prstGeom>
        </p:spPr>
      </p:pic>
    </p:spTree>
    <p:extLst>
      <p:ext uri="{BB962C8B-B14F-4D97-AF65-F5344CB8AC3E}">
        <p14:creationId xmlns:p14="http://schemas.microsoft.com/office/powerpoint/2010/main" val="331473356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1" descr="120109_comdesign_5871.jpg"/>
          <p:cNvPicPr>
            <a:picLocks noChangeAspect="1"/>
          </p:cNvPicPr>
          <p:nvPr/>
        </p:nvPicPr>
        <p:blipFill>
          <a:blip r:embed="rId3" cstate="print"/>
          <a:srcRect/>
          <a:stretch>
            <a:fillRect/>
          </a:stretch>
        </p:blipFill>
        <p:spPr bwMode="auto">
          <a:xfrm>
            <a:off x="0" y="0"/>
            <a:ext cx="9144000" cy="6089650"/>
          </a:xfrm>
          <a:prstGeom prst="rect">
            <a:avLst/>
          </a:prstGeom>
          <a:noFill/>
          <a:ln w="9525">
            <a:noFill/>
            <a:miter lim="800000"/>
            <a:headEnd/>
            <a:tailEnd/>
          </a:ln>
        </p:spPr>
      </p:pic>
      <p:sp>
        <p:nvSpPr>
          <p:cNvPr id="20483" name="Title 3"/>
          <p:cNvSpPr txBox="1">
            <a:spLocks/>
          </p:cNvSpPr>
          <p:nvPr/>
        </p:nvSpPr>
        <p:spPr bwMode="auto">
          <a:xfrm>
            <a:off x="-29497" y="6089650"/>
            <a:ext cx="9144000" cy="5798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00"/>
                </a:solidFill>
                <a:effectLst/>
                <a:uLnTx/>
                <a:uFillTx/>
                <a:latin typeface="Calibri" pitchFamily="34" charset="0"/>
                <a:ea typeface="+mn-ea"/>
                <a:cs typeface="Arial" charset="0"/>
              </a:rPr>
              <a:t>Working together interactively</a:t>
            </a:r>
          </a:p>
        </p:txBody>
      </p:sp>
    </p:spTree>
    <p:extLst>
      <p:ext uri="{BB962C8B-B14F-4D97-AF65-F5344CB8AC3E}">
        <p14:creationId xmlns:p14="http://schemas.microsoft.com/office/powerpoint/2010/main" val="1555044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7772400" cy="1470025"/>
          </a:xfrm>
          <a:solidFill>
            <a:srgbClr val="FFFF00"/>
          </a:solidFill>
        </p:spPr>
        <p:txBody>
          <a:bodyPr>
            <a:noAutofit/>
          </a:bodyPr>
          <a:lstStyle/>
          <a:p>
            <a:r>
              <a:rPr lang="en-GB" sz="2400" b="1" dirty="0"/>
              <a:t>Learning is not linear! Feedback is not unidirectional. </a:t>
            </a:r>
            <a:br>
              <a:rPr lang="en-GB" sz="2400" b="1" dirty="0"/>
            </a:br>
            <a:r>
              <a:rPr lang="en-GB" sz="2400" b="1" dirty="0"/>
              <a:t>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1600200"/>
            <a:ext cx="9176197" cy="4572000"/>
          </a:xfrm>
          <a:prstGeom prst="rect">
            <a:avLst/>
          </a:prstGeom>
        </p:spPr>
      </p:pic>
    </p:spTree>
    <p:extLst>
      <p:ext uri="{BB962C8B-B14F-4D97-AF65-F5344CB8AC3E}">
        <p14:creationId xmlns:p14="http://schemas.microsoft.com/office/powerpoint/2010/main" val="21047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3042888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028" y="152401"/>
            <a:ext cx="9128798" cy="6810374"/>
          </a:xfrm>
          <a:prstGeom prst="rect">
            <a:avLst/>
          </a:prstGeom>
        </p:spPr>
      </p:pic>
      <p:sp>
        <p:nvSpPr>
          <p:cNvPr id="5" name="TextBox 4">
            <a:extLst>
              <a:ext uri="{FF2B5EF4-FFF2-40B4-BE49-F238E27FC236}">
                <a16:creationId xmlns:a16="http://schemas.microsoft.com/office/drawing/2014/main" id="{D95BB0F9-6185-4B29-8D08-B27D90986F1D}"/>
              </a:ext>
            </a:extLst>
          </p:cNvPr>
          <p:cNvSpPr txBox="1"/>
          <p:nvPr/>
        </p:nvSpPr>
        <p:spPr>
          <a:xfrm>
            <a:off x="4587303" y="171281"/>
            <a:ext cx="4556697" cy="830997"/>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Do we get what we ask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with intended learning outcomes?</a:t>
            </a:r>
          </a:p>
        </p:txBody>
      </p:sp>
      <p:sp>
        <p:nvSpPr>
          <p:cNvPr id="6" name="TextBox 5">
            <a:extLst>
              <a:ext uri="{FF2B5EF4-FFF2-40B4-BE49-F238E27FC236}">
                <a16:creationId xmlns:a16="http://schemas.microsoft.com/office/drawing/2014/main" id="{BFA789BE-0951-4E9E-8277-B8B0966D2FA3}"/>
              </a:ext>
            </a:extLst>
          </p:cNvPr>
          <p:cNvSpPr txBox="1"/>
          <p:nvPr/>
        </p:nvSpPr>
        <p:spPr>
          <a:xfrm>
            <a:off x="3213912" y="4624367"/>
            <a:ext cx="5851858" cy="954107"/>
          </a:xfrm>
          <a:prstGeom prst="rect">
            <a:avLst/>
          </a:prstGeom>
          <a:solidFill>
            <a:srgbClr val="00B0F0">
              <a:alpha val="50196"/>
            </a:srgb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Have we any idea of how many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 these might also have been involved?</a:t>
            </a:r>
          </a:p>
        </p:txBody>
      </p:sp>
    </p:spTree>
    <p:extLst>
      <p:ext uri="{BB962C8B-B14F-4D97-AF65-F5344CB8AC3E}">
        <p14:creationId xmlns:p14="http://schemas.microsoft.com/office/powerpoint/2010/main" val="5534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1837"/>
          </a:xfrm>
        </p:spPr>
        <p:txBody>
          <a:bodyPr>
            <a:normAutofit/>
          </a:bodyPr>
          <a:lstStyle/>
          <a:p>
            <a:r>
              <a:rPr lang="en-GB" sz="3600" b="1" dirty="0">
                <a:solidFill>
                  <a:srgbClr val="FFFF00"/>
                </a:solidFill>
                <a:latin typeface="Calibri" pitchFamily="34" charset="0"/>
              </a:rPr>
              <a:t>How’s your brain?</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457200" y="908650"/>
            <a:ext cx="8229600" cy="5217513"/>
          </a:xfrm>
        </p:spPr>
        <p:txBody>
          <a:bodyPr>
            <a:normAutofit lnSpcReduction="10000"/>
          </a:bodyPr>
          <a:lstStyle/>
          <a:p>
            <a:pPr marL="0" indent="0">
              <a:buNone/>
            </a:pPr>
            <a:r>
              <a:rPr lang="en-GB" b="1" dirty="0">
                <a:latin typeface="Calibri" pitchFamily="34" charset="0"/>
              </a:rPr>
              <a:t>My brain is:</a:t>
            </a:r>
          </a:p>
          <a:p>
            <a:pPr>
              <a:buFont typeface="+mj-lt"/>
              <a:buAutoNum type="alphaUcPeriod"/>
            </a:pPr>
            <a:r>
              <a:rPr lang="en-GB" b="1" dirty="0">
                <a:latin typeface="Calibri" pitchFamily="34" charset="0"/>
              </a:rPr>
              <a:t> 	Digital</a:t>
            </a:r>
          </a:p>
          <a:p>
            <a:pPr>
              <a:buFont typeface="+mj-lt"/>
              <a:buAutoNum type="alphaUcPeriod"/>
            </a:pPr>
            <a:r>
              <a:rPr lang="en-GB" b="1" dirty="0"/>
              <a:t> 	Analogue</a:t>
            </a:r>
          </a:p>
          <a:p>
            <a:pPr>
              <a:buFont typeface="+mj-lt"/>
              <a:buAutoNum type="alphaUcPeriod"/>
            </a:pPr>
            <a:r>
              <a:rPr lang="en-GB" b="1" dirty="0">
                <a:latin typeface="Calibri" pitchFamily="34" charset="0"/>
              </a:rPr>
              <a:t> 	Both</a:t>
            </a:r>
          </a:p>
          <a:p>
            <a:pPr>
              <a:buFont typeface="+mj-lt"/>
              <a:buAutoNum type="alphaUcPeriod"/>
            </a:pPr>
            <a:r>
              <a:rPr lang="en-GB" b="1" dirty="0"/>
              <a:t> 	Neither</a:t>
            </a:r>
          </a:p>
          <a:p>
            <a:pPr>
              <a:buFont typeface="+mj-lt"/>
              <a:buAutoNum type="alphaUcPeriod"/>
            </a:pPr>
            <a:r>
              <a:rPr lang="en-GB" b="1" dirty="0">
                <a:latin typeface="Calibri" pitchFamily="34" charset="0"/>
              </a:rPr>
              <a:t> 	Don’t know</a:t>
            </a:r>
          </a:p>
          <a:p>
            <a:pPr marL="0" indent="0">
              <a:buNone/>
            </a:pPr>
            <a:r>
              <a:rPr lang="en-GB" b="1" dirty="0">
                <a:solidFill>
                  <a:srgbClr val="FFC000"/>
                </a:solidFill>
                <a:latin typeface="Calibri" pitchFamily="34" charset="0"/>
              </a:rPr>
              <a:t>Voting:</a:t>
            </a:r>
            <a:r>
              <a:rPr lang="en-GB" b="1" dirty="0">
                <a:latin typeface="Calibri" pitchFamily="34" charset="0"/>
              </a:rPr>
              <a:t> </a:t>
            </a:r>
            <a:r>
              <a:rPr lang="en-GB" b="1" dirty="0">
                <a:solidFill>
                  <a:srgbClr val="92D050"/>
                </a:solidFill>
                <a:latin typeface="Calibri" pitchFamily="34" charset="0"/>
              </a:rPr>
              <a:t>A = 2 hands</a:t>
            </a:r>
            <a:r>
              <a:rPr lang="en-GB" b="1" dirty="0">
                <a:latin typeface="Calibri" pitchFamily="34" charset="0"/>
              </a:rPr>
              <a:t>, </a:t>
            </a:r>
            <a:r>
              <a:rPr lang="en-GB" b="1" dirty="0">
                <a:solidFill>
                  <a:schemeClr val="accent1">
                    <a:lumMod val="60000"/>
                    <a:lumOff val="40000"/>
                  </a:schemeClr>
                </a:solidFill>
                <a:latin typeface="Calibri" pitchFamily="34" charset="0"/>
              </a:rPr>
              <a:t>B = 1 hand</a:t>
            </a:r>
          </a:p>
          <a:p>
            <a:pPr marL="0" indent="0">
              <a:buNone/>
            </a:pPr>
            <a:r>
              <a:rPr lang="en-GB" b="1" dirty="0">
                <a:solidFill>
                  <a:srgbClr val="33CC33"/>
                </a:solidFill>
              </a:rPr>
              <a:t>C = touch left ear</a:t>
            </a:r>
            <a:r>
              <a:rPr lang="en-GB" b="1" dirty="0"/>
              <a:t>, </a:t>
            </a:r>
            <a:r>
              <a:rPr lang="en-GB" b="1" dirty="0">
                <a:solidFill>
                  <a:srgbClr val="FF6699"/>
                </a:solidFill>
              </a:rPr>
              <a:t>D = touch right ear</a:t>
            </a:r>
          </a:p>
          <a:p>
            <a:pPr marL="0" indent="0">
              <a:buNone/>
            </a:pPr>
            <a:r>
              <a:rPr lang="en-GB" b="1" dirty="0">
                <a:solidFill>
                  <a:schemeClr val="accent6">
                    <a:lumMod val="60000"/>
                    <a:lumOff val="40000"/>
                  </a:schemeClr>
                </a:solidFill>
                <a:latin typeface="Calibri" pitchFamily="34" charset="0"/>
              </a:rPr>
              <a:t>E </a:t>
            </a:r>
            <a:r>
              <a:rPr lang="en-GB" b="1" dirty="0">
                <a:solidFill>
                  <a:schemeClr val="accent6">
                    <a:lumMod val="60000"/>
                    <a:lumOff val="40000"/>
                  </a:schemeClr>
                </a:solidFill>
              </a:rPr>
              <a:t>= scratch your head</a:t>
            </a:r>
            <a:endParaRPr lang="en-GB" b="1" dirty="0">
              <a:solidFill>
                <a:schemeClr val="accent6">
                  <a:lumMod val="60000"/>
                  <a:lumOff val="40000"/>
                </a:schemeClr>
              </a:solidFill>
              <a:latin typeface="Calibri" pitchFamily="34" charset="0"/>
            </a:endParaRPr>
          </a:p>
        </p:txBody>
      </p:sp>
    </p:spTree>
    <p:extLst>
      <p:ext uri="{BB962C8B-B14F-4D97-AF65-F5344CB8AC3E}">
        <p14:creationId xmlns:p14="http://schemas.microsoft.com/office/powerpoint/2010/main" val="4283662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0"/>
            <a:ext cx="9073260" cy="6858000"/>
          </a:xfrm>
          <a:prstGeom prst="rect">
            <a:avLst/>
          </a:prstGeom>
        </p:spPr>
      </p:pic>
    </p:spTree>
    <p:extLst>
      <p:ext uri="{BB962C8B-B14F-4D97-AF65-F5344CB8AC3E}">
        <p14:creationId xmlns:p14="http://schemas.microsoft.com/office/powerpoint/2010/main" val="7940415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p:spPr>
        <p:txBody>
          <a:bodyPr/>
          <a:lstStyle/>
          <a:p>
            <a:pPr lvl="0" algn="ctr">
              <a:lnSpc>
                <a:spcPct val="85000"/>
              </a:lnSpc>
              <a:defRPr/>
            </a:pPr>
            <a:r>
              <a:rPr lang="en-GB" sz="3200" b="1" dirty="0">
                <a:solidFill>
                  <a:srgbClr val="0070C0"/>
                </a:solidFill>
                <a:latin typeface="Calibri" panose="020F0502020204030204" pitchFamily="34" charset="0"/>
                <a:cs typeface="Calibri" panose="020F0502020204030204" pitchFamily="34" charset="0"/>
              </a:rPr>
              <a:t>Keeping students engaged:</a:t>
            </a:r>
          </a:p>
          <a:p>
            <a:pPr lvl="0" algn="ctr">
              <a:lnSpc>
                <a:spcPct val="85000"/>
              </a:lnSpc>
              <a:defRPr/>
            </a:pPr>
            <a:r>
              <a:rPr lang="en-GB" sz="3200" b="1" dirty="0">
                <a:solidFill>
                  <a:srgbClr val="0070C0"/>
                </a:solidFill>
                <a:latin typeface="Calibri" panose="020F0502020204030204" pitchFamily="34" charset="0"/>
                <a:cs typeface="Calibri" panose="020F0502020204030204" pitchFamily="34" charset="0"/>
              </a:rPr>
              <a:t>the ten most important words</a:t>
            </a:r>
          </a:p>
        </p:txBody>
      </p:sp>
    </p:spTree>
    <p:extLst>
      <p:ext uri="{BB962C8B-B14F-4D97-AF65-F5344CB8AC3E}">
        <p14:creationId xmlns:p14="http://schemas.microsoft.com/office/powerpoint/2010/main" val="6433828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191368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Keeping students engaged:</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the ten most important words</a:t>
            </a:r>
          </a:p>
        </p:txBody>
      </p:sp>
    </p:spTree>
    <p:extLst>
      <p:ext uri="{BB962C8B-B14F-4D97-AF65-F5344CB8AC3E}">
        <p14:creationId xmlns:p14="http://schemas.microsoft.com/office/powerpoint/2010/main" val="3452269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 </a:t>
            </a:r>
          </a:p>
        </p:txBody>
      </p:sp>
      <p:sp>
        <p:nvSpPr>
          <p:cNvPr id="1441795" name="Rectangle 3"/>
          <p:cNvSpPr>
            <a:spLocks noGrp="1" noChangeArrowheads="1"/>
          </p:cNvSpPr>
          <p:nvPr>
            <p:ph idx="1"/>
          </p:nvPr>
        </p:nvSpPr>
        <p:spPr>
          <a:xfrm>
            <a:off x="0" y="620689"/>
            <a:ext cx="8964613" cy="5246712"/>
          </a:xfrm>
        </p:spPr>
        <p:txBody>
          <a:bodyPr/>
          <a:lstStyle/>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Make good use of </a:t>
            </a:r>
            <a:r>
              <a:rPr lang="en-GB" sz="2800" dirty="0">
                <a:solidFill>
                  <a:srgbClr val="FF00FF"/>
                </a:solidFill>
                <a:latin typeface="Calibri" pitchFamily="34" charset="0"/>
                <a:cs typeface="Times New Roman" pitchFamily="18" charset="0"/>
              </a:rPr>
              <a:t>intended learning outcomes</a:t>
            </a:r>
            <a:r>
              <a:rPr lang="en-GB" sz="2800" dirty="0">
                <a:solidFill>
                  <a:schemeClr val="tx1"/>
                </a:solidFill>
                <a:latin typeface="Calibri" pitchFamily="34" charset="0"/>
                <a:cs typeface="Times New Roman" pitchFamily="18" charset="0"/>
              </a:rPr>
              <a:t>. 	(and incomes, outgoings, + emergent ones).</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Always link sessions to </a:t>
            </a:r>
            <a:r>
              <a:rPr lang="en-GB" sz="2800" dirty="0">
                <a:solidFill>
                  <a:srgbClr val="FF00FF"/>
                </a:solidFill>
                <a:latin typeface="Calibri" pitchFamily="34" charset="0"/>
                <a:cs typeface="Times New Roman" pitchFamily="18" charset="0"/>
              </a:rPr>
              <a:t>assessment</a:t>
            </a:r>
            <a:r>
              <a:rPr lang="en-GB" sz="2800" dirty="0">
                <a:solidFill>
                  <a:srgbClr val="000000"/>
                </a:solidFill>
                <a:latin typeface="Calibri" pitchFamily="34" charset="0"/>
                <a:cs typeface="Times New Roman" pitchFamily="18" charset="0"/>
              </a:rPr>
              <a:t>. 			(That’s what they need)</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Don’t keep slides up </a:t>
            </a:r>
            <a:r>
              <a:rPr lang="en-GB" sz="2800" dirty="0">
                <a:solidFill>
                  <a:srgbClr val="FF00FF"/>
                </a:solidFill>
                <a:latin typeface="Calibri" pitchFamily="34" charset="0"/>
                <a:cs typeface="Times New Roman" pitchFamily="18" charset="0"/>
              </a:rPr>
              <a:t>too long</a:t>
            </a:r>
            <a:r>
              <a:rPr lang="en-GB" sz="2800" dirty="0">
                <a:solidFill>
                  <a:srgbClr val="000000"/>
                </a:solidFill>
                <a:latin typeface="Calibri" pitchFamily="34" charset="0"/>
                <a:cs typeface="Times New Roman" pitchFamily="18" charset="0"/>
              </a:rPr>
              <a:t>. (Use ‘B’)</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Avoid death by bullet point.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Try to cause the learners to </a:t>
            </a:r>
            <a:r>
              <a:rPr lang="en-GB" sz="2800" i="1" dirty="0">
                <a:solidFill>
                  <a:srgbClr val="FF00FF"/>
                </a:solidFill>
                <a:latin typeface="Calibri" pitchFamily="34" charset="0"/>
                <a:cs typeface="Times New Roman" pitchFamily="18" charset="0"/>
              </a:rPr>
              <a:t>like</a:t>
            </a:r>
            <a:r>
              <a:rPr lang="en-GB" sz="2800" dirty="0">
                <a:solidFill>
                  <a:srgbClr val="000000"/>
                </a:solidFill>
                <a:latin typeface="Calibri" pitchFamily="34" charset="0"/>
                <a:cs typeface="Times New Roman" pitchFamily="18" charset="0"/>
              </a:rPr>
              <a:t> you. (Smile).</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Think of what learners will be </a:t>
            </a:r>
            <a:r>
              <a:rPr lang="en-GB" sz="2800" i="1" dirty="0">
                <a:solidFill>
                  <a:srgbClr val="FF00FF"/>
                </a:solidFill>
                <a:latin typeface="Calibri" pitchFamily="34" charset="0"/>
                <a:cs typeface="Times New Roman" pitchFamily="18" charset="0"/>
              </a:rPr>
              <a:t>doing</a:t>
            </a:r>
            <a:r>
              <a:rPr lang="en-GB" sz="2800" dirty="0">
                <a:solidFill>
                  <a:srgbClr val="000000"/>
                </a:solidFill>
                <a:latin typeface="Calibri" pitchFamily="34" charset="0"/>
                <a:cs typeface="Times New Roman" pitchFamily="18" charset="0"/>
              </a:rPr>
              <a: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Bring in some appropriate </a:t>
            </a:r>
            <a:r>
              <a:rPr lang="en-GB" sz="2800" dirty="0">
                <a:solidFill>
                  <a:srgbClr val="FF00FF"/>
                </a:solidFill>
                <a:latin typeface="Calibri" pitchFamily="34" charset="0"/>
                <a:cs typeface="Times New Roman" pitchFamily="18" charset="0"/>
              </a:rPr>
              <a:t>humour</a:t>
            </a:r>
            <a:r>
              <a:rPr lang="en-GB" sz="2800" dirty="0">
                <a:solidFill>
                  <a:srgbClr val="000000"/>
                </a:solidFill>
                <a:latin typeface="Calibri" pitchFamily="34" charset="0"/>
                <a:cs typeface="Times New Roman" pitchFamily="18" charset="0"/>
              </a:rPr>
              <a: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Keep yourself tuned into </a:t>
            </a:r>
            <a:r>
              <a:rPr lang="en-GB" sz="2800" dirty="0">
                <a:solidFill>
                  <a:srgbClr val="FF00FF"/>
                </a:solidFill>
                <a:latin typeface="Times New Roman" panose="02020603050405020304" pitchFamily="18" charset="0"/>
                <a:cs typeface="Times New Roman" panose="02020603050405020304" pitchFamily="18" charset="0"/>
              </a:rPr>
              <a:t>WIIFM</a:t>
            </a:r>
            <a:r>
              <a:rPr lang="en-GB" sz="2800" dirty="0">
                <a:solidFill>
                  <a:srgbClr val="00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51520" y="0"/>
            <a:ext cx="8352928" cy="5847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a:ea typeface="+mj-ea"/>
                <a:cs typeface="+mj-cs"/>
              </a:rPr>
              <a:t>Making sessions unmissable</a:t>
            </a:r>
          </a:p>
        </p:txBody>
      </p:sp>
      <p:sp>
        <p:nvSpPr>
          <p:cNvPr id="5" name="Action Button: Custom 38">
            <a:hlinkClick r:id="rId3" action="ppaction://hlinkpres?slideindex=1&amp;slidetitle=" highlightClick="1"/>
            <a:extLst>
              <a:ext uri="{FF2B5EF4-FFF2-40B4-BE49-F238E27FC236}">
                <a16:creationId xmlns:a16="http://schemas.microsoft.com/office/drawing/2014/main" id="{E6D15665-07CE-401E-81E9-3B6A68E471AF}"/>
              </a:ext>
            </a:extLst>
          </p:cNvPr>
          <p:cNvSpPr/>
          <p:nvPr/>
        </p:nvSpPr>
        <p:spPr bwMode="auto">
          <a:xfrm flipV="1">
            <a:off x="4932051" y="3140959"/>
            <a:ext cx="576080" cy="581518"/>
          </a:xfrm>
          <a:prstGeom prst="actionButtonBlank">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Calibri" pitchFamily="34" charset="0"/>
                <a:ea typeface="+mn-ea"/>
                <a:cs typeface="+mn-cs"/>
              </a:rPr>
              <a:t>S</a:t>
            </a:r>
          </a:p>
        </p:txBody>
      </p:sp>
    </p:spTree>
    <p:extLst>
      <p:ext uri="{BB962C8B-B14F-4D97-AF65-F5344CB8AC3E}">
        <p14:creationId xmlns:p14="http://schemas.microsoft.com/office/powerpoint/2010/main" val="41122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1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179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179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179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41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795" grpId="0" uiExpand="1"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close up of a flower garden&#10;&#10;Description automatically generated">
            <a:extLst>
              <a:ext uri="{FF2B5EF4-FFF2-40B4-BE49-F238E27FC236}">
                <a16:creationId xmlns:a16="http://schemas.microsoft.com/office/drawing/2014/main" id="{9F0E4F35-C91F-4033-8B2D-5DF74B5606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0695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3600" dirty="0">
                <a:solidFill>
                  <a:srgbClr val="0070C0"/>
                </a:solidFill>
                <a:highlight>
                  <a:srgbClr val="FF66FF"/>
                </a:highlight>
                <a:latin typeface="Times New Roman" panose="02020603050405020304" pitchFamily="18" charset="0"/>
                <a:cs typeface="Times New Roman" panose="02020603050405020304" pitchFamily="18" charset="0"/>
              </a:rPr>
              <a:t>WIIFM</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a:solidFill>
                  <a:srgbClr val="0070C0"/>
                </a:solidFill>
              </a:rPr>
              <a:t>What’s in it for me?</a:t>
            </a:r>
            <a:endParaRPr lang="en-GB" sz="3600" b="1" dirty="0">
              <a:solidFill>
                <a:srgbClr val="0070C0"/>
              </a:solidFill>
              <a:latin typeface="+mn-lt"/>
            </a:endParaRPr>
          </a:p>
        </p:txBody>
      </p:sp>
      <p:sp>
        <p:nvSpPr>
          <p:cNvPr id="259075" name="Rectangle 3"/>
          <p:cNvSpPr>
            <a:spLocks noGrp="1" noChangeArrowheads="1"/>
          </p:cNvSpPr>
          <p:nvPr>
            <p:ph idx="1"/>
          </p:nvPr>
        </p:nvSpPr>
        <p:spPr>
          <a:xfrm>
            <a:off x="358777" y="1123963"/>
            <a:ext cx="8605838" cy="4743440"/>
          </a:xfrm>
        </p:spPr>
        <p:txBody>
          <a:bodyPr/>
          <a:lstStyle/>
          <a:p>
            <a:pPr>
              <a:defRPr/>
            </a:pPr>
            <a:r>
              <a:rPr lang="en-GB" dirty="0"/>
              <a:t>Consciously address the </a:t>
            </a:r>
            <a:r>
              <a:rPr lang="en-GB" dirty="0">
                <a:solidFill>
                  <a:srgbClr val="FF0000"/>
                </a:solidFill>
              </a:rPr>
              <a:t>‘so what’ </a:t>
            </a:r>
            <a:r>
              <a:rPr lang="en-GB" dirty="0"/>
              <a:t>in students’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Address their questions:</a:t>
            </a:r>
          </a:p>
          <a:p>
            <a:pPr marL="0" indent="0" eaLnBrk="0" hangingPunct="0">
              <a:buNone/>
            </a:pPr>
            <a:r>
              <a:rPr lang="en-GB" dirty="0">
                <a:solidFill>
                  <a:srgbClr val="000000"/>
                </a:solidFill>
                <a:highlight>
                  <a:srgbClr val="FFFF00"/>
                </a:highlight>
              </a:rPr>
              <a:t>What will I be expected to show for this?</a:t>
            </a:r>
          </a:p>
          <a:p>
            <a:pPr marL="0" indent="0" eaLnBrk="0" hangingPunct="0">
              <a:buNone/>
            </a:pPr>
            <a:r>
              <a:rPr lang="en-GB" dirty="0">
                <a:solidFill>
                  <a:srgbClr val="000000"/>
                </a:solidFill>
                <a:highlight>
                  <a:srgbClr val="FFFF00"/>
                </a:highlight>
              </a:rPr>
              <a:t>What does a good one look like and a bad one?</a:t>
            </a:r>
          </a:p>
          <a:p>
            <a:pPr marL="0" indent="0" eaLnBrk="0" hangingPunct="0">
              <a:buNone/>
            </a:pPr>
            <a:r>
              <a:rPr lang="en-GB" dirty="0">
                <a:solidFill>
                  <a:srgbClr val="000000"/>
                </a:solidFill>
                <a:highlight>
                  <a:srgbClr val="FFFF00"/>
                </a:highlight>
              </a:rPr>
              <a:t>Where does this fit into the big picture?</a:t>
            </a:r>
          </a:p>
          <a:p>
            <a:pPr>
              <a:defRPr/>
            </a:pPr>
            <a:endParaRPr lang="en-GB" dirty="0"/>
          </a:p>
          <a:p>
            <a:pPr>
              <a:defRPr/>
            </a:pPr>
            <a:endParaRPr lang="en-GB" dirty="0"/>
          </a:p>
          <a:p>
            <a:pPr>
              <a:defRPr/>
            </a:pPr>
            <a:endParaRPr lang="en-GB" dirty="0"/>
          </a:p>
        </p:txBody>
      </p:sp>
    </p:spTree>
    <p:extLst>
      <p:ext uri="{BB962C8B-B14F-4D97-AF65-F5344CB8AC3E}">
        <p14:creationId xmlns:p14="http://schemas.microsoft.com/office/powerpoint/2010/main" val="10331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9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91" y="0"/>
            <a:ext cx="9149379" cy="6858000"/>
          </a:xfrm>
          <a:prstGeom prst="rect">
            <a:avLst/>
          </a:prstGeom>
        </p:spPr>
      </p:pic>
    </p:spTree>
    <p:extLst>
      <p:ext uri="{BB962C8B-B14F-4D97-AF65-F5344CB8AC3E}">
        <p14:creationId xmlns:p14="http://schemas.microsoft.com/office/powerpoint/2010/main" val="197161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 name="TextBox 1">
            <a:extLst>
              <a:ext uri="{FF2B5EF4-FFF2-40B4-BE49-F238E27FC236}">
                <a16:creationId xmlns:a16="http://schemas.microsoft.com/office/drawing/2014/main" id="{70801622-D481-4F40-999C-9845BB4CFA53}"/>
              </a:ext>
            </a:extLst>
          </p:cNvPr>
          <p:cNvSpPr txBox="1"/>
          <p:nvPr/>
        </p:nvSpPr>
        <p:spPr>
          <a:xfrm>
            <a:off x="611450" y="3140960"/>
            <a:ext cx="6120850" cy="3477875"/>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http://phil-race.co.uk/2016/04/updated-powerpoint-ripples-model/</a:t>
            </a: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(Chapter 1 from ‘The Lecturer’s Toolkit 2015)</a:t>
            </a:r>
            <a:endPar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61565482"/>
      </p:ext>
    </p:extLst>
  </p:cSld>
  <p:clrMapOvr>
    <a:overrideClrMapping bg1="dk1" tx1="lt1" bg2="dk2" tx2="lt2" accent1="accent1" accent2="accent2" accent3="accent3" accent4="accent4" accent5="accent5" accent6="accent6" hlink="hlink" folHlink="folHlink"/>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406005159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321802827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540053"/>
            <a:ext cx="6444208" cy="6120680"/>
          </a:xfrm>
          <a:solidFill>
            <a:schemeClr val="bg1"/>
          </a:solidFill>
        </p:spPr>
        <p:txBody>
          <a:bodyPr>
            <a:noAutofit/>
          </a:bodyPr>
          <a:lstStyle/>
          <a:p>
            <a:pPr marL="273050" indent="-273050" eaLnBrk="1" hangingPunct="1">
              <a:spcBef>
                <a:spcPts val="1200"/>
              </a:spcBef>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Concrete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Reflective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Abstract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omic Sans MS" pitchFamily="66" charset="0"/>
                <a:ea typeface="+mn-ea"/>
                <a:cs typeface="+mn-cs"/>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251399" y="40015"/>
            <a:ext cx="867720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Unless we do something </a:t>
            </a:r>
            <a:r>
              <a:rPr kumimoji="0" lang="en-GB" sz="3600" b="1" i="1" u="none" strike="noStrike" kern="1200" cap="none" spc="0" normalizeH="0" baseline="0" noProof="0" dirty="0">
                <a:ln>
                  <a:noFill/>
                </a:ln>
                <a:solidFill>
                  <a:srgbClr val="FF0000"/>
                </a:solidFill>
                <a:effectLst/>
                <a:highlight>
                  <a:srgbClr val="00FF00"/>
                </a:highlight>
                <a:uLnTx/>
                <a:uFillTx/>
                <a:latin typeface="Calibri" panose="020F0502020204030204" pitchFamily="34" charset="0"/>
                <a:ea typeface="+mn-ea"/>
                <a:cs typeface="Calibri" panose="020F0502020204030204" pitchFamily="34" charset="0"/>
              </a:rPr>
              <a:t>else</a:t>
            </a:r>
            <a:r>
              <a:rPr kumimoji="0" lang="en-GB" sz="32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759098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593" y="297102"/>
            <a:ext cx="8776027" cy="6156318"/>
          </a:xfrm>
          <a:prstGeom prst="rect">
            <a:avLst/>
          </a:prstGeom>
        </p:spPr>
      </p:pic>
    </p:spTree>
    <p:extLst>
      <p:ext uri="{BB962C8B-B14F-4D97-AF65-F5344CB8AC3E}">
        <p14:creationId xmlns:p14="http://schemas.microsoft.com/office/powerpoint/2010/main" val="10117918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222182185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66105606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41037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1108-EAB9-4FBC-A8C2-95526E7C74EB}"/>
              </a:ext>
            </a:extLst>
          </p:cNvPr>
          <p:cNvSpPr>
            <a:spLocks noGrp="1"/>
          </p:cNvSpPr>
          <p:nvPr>
            <p:ph type="title"/>
          </p:nvPr>
        </p:nvSpPr>
        <p:spPr/>
        <p:txBody>
          <a:bodyPr/>
          <a:lstStyle/>
          <a:p>
            <a:endParaRPr lang="en-GB"/>
          </a:p>
        </p:txBody>
      </p:sp>
      <p:pic>
        <p:nvPicPr>
          <p:cNvPr id="5" name="Content Placeholder 4" descr="A view of a city at night&#10;&#10;Description automatically generated">
            <a:extLst>
              <a:ext uri="{FF2B5EF4-FFF2-40B4-BE49-F238E27FC236}">
                <a16:creationId xmlns:a16="http://schemas.microsoft.com/office/drawing/2014/main" id="{0BCBE520-49B8-4027-8A09-E104C786BEF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428" y="-10821"/>
            <a:ext cx="9158428" cy="6868821"/>
          </a:xfrm>
        </p:spPr>
      </p:pic>
      <p:sp>
        <p:nvSpPr>
          <p:cNvPr id="3" name="TextBox 2">
            <a:extLst>
              <a:ext uri="{FF2B5EF4-FFF2-40B4-BE49-F238E27FC236}">
                <a16:creationId xmlns:a16="http://schemas.microsoft.com/office/drawing/2014/main" id="{511714C8-BAAF-4781-8EBB-D9793188DB81}"/>
              </a:ext>
            </a:extLst>
          </p:cNvPr>
          <p:cNvSpPr txBox="1"/>
          <p:nvPr/>
        </p:nvSpPr>
        <p:spPr>
          <a:xfrm>
            <a:off x="251400" y="5301260"/>
            <a:ext cx="4104570" cy="830997"/>
          </a:xfrm>
          <a:prstGeom prst="rect">
            <a:avLst/>
          </a:prstGeom>
          <a:noFill/>
        </p:spPr>
        <p:txBody>
          <a:bodyPr wrap="square" rtlCol="0">
            <a:spAutoFit/>
          </a:bodyPr>
          <a:lstStyle/>
          <a:p>
            <a:r>
              <a:rPr lang="en-GB" sz="2400" b="1" dirty="0">
                <a:solidFill>
                  <a:srgbClr val="FFC000"/>
                </a:solidFill>
                <a:latin typeface="Calibri" panose="020F0502020204030204" pitchFamily="34" charset="0"/>
                <a:cs typeface="Calibri" panose="020F0502020204030204" pitchFamily="34" charset="0"/>
              </a:rPr>
              <a:t>Looking across the Tyne from outside the Sage Gateshead</a:t>
            </a:r>
          </a:p>
        </p:txBody>
      </p:sp>
    </p:spTree>
    <p:extLst>
      <p:ext uri="{BB962C8B-B14F-4D97-AF65-F5344CB8AC3E}">
        <p14:creationId xmlns:p14="http://schemas.microsoft.com/office/powerpoint/2010/main" val="12550511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ll, curtain, indoor&#10;&#10;Description automatically generated">
            <a:extLst>
              <a:ext uri="{FF2B5EF4-FFF2-40B4-BE49-F238E27FC236}">
                <a16:creationId xmlns:a16="http://schemas.microsoft.com/office/drawing/2014/main" id="{44282FAA-888A-42B3-A094-6494571A4FC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
            <a:ext cx="9144000" cy="6978316"/>
          </a:xfrm>
          <a:prstGeom prst="rect">
            <a:avLst/>
          </a:prstGeom>
        </p:spPr>
      </p:pic>
      <p:sp>
        <p:nvSpPr>
          <p:cNvPr id="4" name="TextBox 3">
            <a:extLst>
              <a:ext uri="{FF2B5EF4-FFF2-40B4-BE49-F238E27FC236}">
                <a16:creationId xmlns:a16="http://schemas.microsoft.com/office/drawing/2014/main" id="{C577281B-ED27-4706-A97A-E6ECF9DDA116}"/>
              </a:ext>
            </a:extLst>
          </p:cNvPr>
          <p:cNvSpPr txBox="1"/>
          <p:nvPr/>
        </p:nvSpPr>
        <p:spPr>
          <a:xfrm>
            <a:off x="745067" y="5588000"/>
            <a:ext cx="79756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itchFamily="66" charset="0"/>
                <a:ea typeface="+mn-ea"/>
                <a:cs typeface="+mn-cs"/>
              </a:rPr>
              <a:t>Safety Curtain</a:t>
            </a:r>
          </a:p>
        </p:txBody>
      </p:sp>
    </p:spTree>
    <p:extLst>
      <p:ext uri="{BB962C8B-B14F-4D97-AF65-F5344CB8AC3E}">
        <p14:creationId xmlns:p14="http://schemas.microsoft.com/office/powerpoint/2010/main" val="3991715638"/>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Back to our intended learning outcomes</a:t>
            </a:r>
          </a:p>
        </p:txBody>
      </p:sp>
      <p:sp>
        <p:nvSpPr>
          <p:cNvPr id="110595" name="Rectangle 3"/>
          <p:cNvSpPr>
            <a:spLocks noGrp="1" noChangeArrowheads="1"/>
          </p:cNvSpPr>
          <p:nvPr>
            <p:ph idx="1"/>
          </p:nvPr>
        </p:nvSpPr>
        <p:spPr>
          <a:xfrm>
            <a:off x="430212" y="764634"/>
            <a:ext cx="8390378" cy="6093367"/>
          </a:xfrm>
        </p:spPr>
        <p:txBody>
          <a:bodyPr/>
          <a:lstStyle/>
          <a:p>
            <a:pPr marL="0" indent="0">
              <a:buNone/>
            </a:pPr>
            <a:r>
              <a:rPr lang="en-GB" dirty="0"/>
              <a:t>Do you now feel better-able to:</a:t>
            </a:r>
          </a:p>
          <a:p>
            <a:pPr marL="0" indent="0">
              <a:buNone/>
            </a:pPr>
            <a:r>
              <a:rPr lang="en-GB" dirty="0">
                <a:solidFill>
                  <a:srgbClr val="00B050"/>
                </a:solidFill>
              </a:rPr>
              <a:t>(raise two hands = very much better </a:t>
            </a:r>
          </a:p>
          <a:p>
            <a:pPr marL="0" indent="0">
              <a:buNone/>
            </a:pPr>
            <a:r>
              <a:rPr lang="en-GB" dirty="0">
                <a:solidFill>
                  <a:srgbClr val="00B050"/>
                </a:solidFill>
              </a:rPr>
              <a:t>Raise one hand = somewhat better</a:t>
            </a:r>
          </a:p>
          <a:p>
            <a:pPr marL="0" indent="0">
              <a:buNone/>
            </a:pPr>
            <a:r>
              <a:rPr lang="en-GB" dirty="0">
                <a:solidFill>
                  <a:srgbClr val="00B050"/>
                </a:solidFill>
              </a:rPr>
              <a:t>Scratch left ear = no better)</a:t>
            </a:r>
          </a:p>
          <a:p>
            <a:pPr lvl="0">
              <a:buFont typeface="+mj-lt"/>
              <a:buAutoNum type="arabicPeriod"/>
            </a:pPr>
            <a:r>
              <a:rPr lang="en-GB" dirty="0"/>
              <a:t>Have more fun in lecture theatres?</a:t>
            </a:r>
          </a:p>
          <a:p>
            <a:pPr lvl="0">
              <a:buFont typeface="+mj-lt"/>
              <a:buAutoNum type="arabicPeriod"/>
            </a:pPr>
            <a:r>
              <a:rPr lang="en-GB" dirty="0"/>
              <a:t>Give your students more fun in lecture theatres!</a:t>
            </a:r>
          </a:p>
          <a:p>
            <a:pPr lvl="0">
              <a:buFont typeface="+mj-lt"/>
              <a:buAutoNum type="arabicPeriod"/>
            </a:pPr>
            <a:r>
              <a:rPr lang="en-GB" dirty="0"/>
              <a:t>Make more learning happen while students are with you?</a:t>
            </a:r>
          </a:p>
          <a:p>
            <a:pPr lvl="0">
              <a:buFont typeface="+mj-lt"/>
              <a:buAutoNum type="arabicPeriod"/>
            </a:pPr>
            <a:r>
              <a:rPr lang="en-GB" dirty="0"/>
              <a:t>Increase your student attendance?</a:t>
            </a:r>
          </a:p>
        </p:txBody>
      </p:sp>
    </p:spTree>
    <p:extLst>
      <p:ext uri="{BB962C8B-B14F-4D97-AF65-F5344CB8AC3E}">
        <p14:creationId xmlns:p14="http://schemas.microsoft.com/office/powerpoint/2010/main" val="355010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5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4000"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249015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You will be able to download my main slides</a:t>
            </a:r>
            <a:endParaRPr lang="en-US" sz="3600" b="1" dirty="0">
              <a:solidFill>
                <a:srgbClr val="0070C0"/>
              </a:solidFill>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tomorrow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extLst>
      <p:ext uri="{BB962C8B-B14F-4D97-AF65-F5344CB8AC3E}">
        <p14:creationId xmlns:p14="http://schemas.microsoft.com/office/powerpoint/2010/main" val="10736888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You can download free much of my published work</a:t>
            </a:r>
          </a:p>
        </p:txBody>
      </p:sp>
      <p:sp>
        <p:nvSpPr>
          <p:cNvPr id="3" name="Content Placeholder 2"/>
          <p:cNvSpPr>
            <a:spLocks noGrp="1"/>
          </p:cNvSpPr>
          <p:nvPr>
            <p:ph idx="1"/>
          </p:nvPr>
        </p:nvSpPr>
        <p:spPr>
          <a:xfrm>
            <a:off x="304800" y="854056"/>
            <a:ext cx="8605838" cy="4598701"/>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p>
          <a:p>
            <a:pPr>
              <a:buFont typeface="+mj-lt"/>
              <a:buAutoNum type="arabicPeriod"/>
            </a:pPr>
            <a:r>
              <a:rPr lang="en-GB" sz="2800" dirty="0">
                <a:hlinkClick r:id="rId6"/>
              </a:rPr>
              <a:t>http://phil-race.co.uk/2017/05/lectures-and-learning/</a:t>
            </a:r>
            <a:r>
              <a:rPr lang="en-GB" sz="2800" dirty="0"/>
              <a:t>  (extracts on lecturing)</a:t>
            </a:r>
          </a:p>
          <a:p>
            <a:pPr>
              <a:buFont typeface="+mj-lt"/>
              <a:buAutoNum type="arabicPeriod"/>
            </a:pPr>
            <a:endParaRPr lang="en-GB" sz="2800" u="sng" dirty="0">
              <a:hlinkClick r:id="rId7"/>
            </a:endParaRPr>
          </a:p>
          <a:p>
            <a:pPr>
              <a:buFont typeface="+mj-lt"/>
              <a:buAutoNum type="arabicPeriod"/>
            </a:pPr>
            <a:endParaRPr lang="en-GB" sz="2800" dirty="0"/>
          </a:p>
        </p:txBody>
      </p:sp>
    </p:spTree>
    <p:extLst>
      <p:ext uri="{BB962C8B-B14F-4D97-AF65-F5344CB8AC3E}">
        <p14:creationId xmlns:p14="http://schemas.microsoft.com/office/powerpoint/2010/main" val="25804623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0CD13ED-FF3D-41B6-9D76-C0490D8A16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390" y="71956"/>
            <a:ext cx="5176434" cy="6714087"/>
          </a:xfrm>
          <a:prstGeom prst="rect">
            <a:avLst/>
          </a:prstGeom>
          <a:ln w="28575">
            <a:solidFill>
              <a:srgbClr val="0070C0"/>
            </a:solidFill>
          </a:ln>
        </p:spPr>
      </p:pic>
      <p:sp>
        <p:nvSpPr>
          <p:cNvPr id="7" name="TextBox 6">
            <a:extLst>
              <a:ext uri="{FF2B5EF4-FFF2-40B4-BE49-F238E27FC236}">
                <a16:creationId xmlns:a16="http://schemas.microsoft.com/office/drawing/2014/main" id="{9E22591A-CE72-4FBC-81FB-642FB5712730}"/>
              </a:ext>
            </a:extLst>
          </p:cNvPr>
          <p:cNvSpPr txBox="1"/>
          <p:nvPr/>
        </p:nvSpPr>
        <p:spPr>
          <a:xfrm>
            <a:off x="5796366" y="790414"/>
            <a:ext cx="2898183" cy="4401205"/>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5</a:t>
            </a:r>
            <a:r>
              <a:rPr kumimoji="0" lang="en-GB" sz="4000" b="1" i="0" u="none" strike="noStrike" kern="1200" cap="none" spc="0" normalizeH="0" baseline="3000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th</a:t>
            </a:r>
            <a:r>
              <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 Edition in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Expected to come out in December 2019</a:t>
            </a:r>
          </a:p>
        </p:txBody>
      </p:sp>
    </p:spTree>
    <p:extLst>
      <p:ext uri="{BB962C8B-B14F-4D97-AF65-F5344CB8AC3E}">
        <p14:creationId xmlns:p14="http://schemas.microsoft.com/office/powerpoint/2010/main" val="3151721177"/>
      </p:ext>
    </p:extLst>
  </p:cSld>
  <p:clrMapOvr>
    <a:masterClrMapping/>
  </p:clrMapOvr>
</p:sld>
</file>

<file path=ppt/theme/_rels/theme3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5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2.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1892</Words>
  <Application>Microsoft Office PowerPoint</Application>
  <PresentationFormat>On-screen Show (4:3)</PresentationFormat>
  <Paragraphs>342</Paragraphs>
  <Slides>62</Slides>
  <Notes>29</Notes>
  <HiddenSlides>0</HiddenSlides>
  <MMClips>2</MMClips>
  <ScaleCrop>false</ScaleCrop>
  <HeadingPairs>
    <vt:vector size="6" baseType="variant">
      <vt:variant>
        <vt:lpstr>Fonts Used</vt:lpstr>
      </vt:variant>
      <vt:variant>
        <vt:i4>13</vt:i4>
      </vt:variant>
      <vt:variant>
        <vt:lpstr>Theme</vt:lpstr>
      </vt:variant>
      <vt:variant>
        <vt:i4>33</vt:i4>
      </vt:variant>
      <vt:variant>
        <vt:lpstr>Slide Titles</vt:lpstr>
      </vt:variant>
      <vt:variant>
        <vt:i4>62</vt:i4>
      </vt:variant>
    </vt:vector>
  </HeadingPairs>
  <TitlesOfParts>
    <vt:vector size="108" baseType="lpstr">
      <vt:lpstr>AR CARTER</vt:lpstr>
      <vt:lpstr>Arial</vt:lpstr>
      <vt:lpstr>Arial Rounded MT Bold</vt:lpstr>
      <vt:lpstr>Calibri</vt:lpstr>
      <vt:lpstr>Calibri Light</vt:lpstr>
      <vt:lpstr>Comic Sans MS</vt:lpstr>
      <vt:lpstr>Curlz MT</vt:lpstr>
      <vt:lpstr>Garamond</vt:lpstr>
      <vt:lpstr>Monotype Sorts</vt:lpstr>
      <vt:lpstr>Tahoma</vt:lpstr>
      <vt:lpstr>Times New Roman</vt:lpstr>
      <vt:lpstr>Trebuchet MS</vt:lpstr>
      <vt:lpstr>Wingdings</vt:lpstr>
      <vt:lpstr>83_Custom Design</vt:lpstr>
      <vt:lpstr>79_Custom Design</vt:lpstr>
      <vt:lpstr>96_Custom Design</vt:lpstr>
      <vt:lpstr>9_Custom Design</vt:lpstr>
      <vt:lpstr>4_Professional</vt:lpstr>
      <vt:lpstr>81_Custom Design</vt:lpstr>
      <vt:lpstr>11_Custom Design</vt:lpstr>
      <vt:lpstr>105_Custom Design</vt:lpstr>
      <vt:lpstr>70_Custom Design</vt:lpstr>
      <vt:lpstr>Office Theme</vt:lpstr>
      <vt:lpstr>1_Office Theme</vt:lpstr>
      <vt:lpstr>44_Custom Design</vt:lpstr>
      <vt:lpstr>2_Office Theme</vt:lpstr>
      <vt:lpstr>6_Office Theme</vt:lpstr>
      <vt:lpstr>4_Office Theme</vt:lpstr>
      <vt:lpstr>Clouds</vt:lpstr>
      <vt:lpstr>75_Custom Design</vt:lpstr>
      <vt:lpstr>3_Office Theme</vt:lpstr>
      <vt:lpstr>84_Custom Design</vt:lpstr>
      <vt:lpstr>5_Custom Design</vt:lpstr>
      <vt:lpstr>2_Clouds</vt:lpstr>
      <vt:lpstr>121_Custom Design</vt:lpstr>
      <vt:lpstr>5_Office Theme</vt:lpstr>
      <vt:lpstr>8_Office Theme</vt:lpstr>
      <vt:lpstr>108_Custom Design</vt:lpstr>
      <vt:lpstr>114_Custom Design</vt:lpstr>
      <vt:lpstr>3_Theme1</vt:lpstr>
      <vt:lpstr>63_Custom Design</vt:lpstr>
      <vt:lpstr>91_Custom Design</vt:lpstr>
      <vt:lpstr>115_Custom Design</vt:lpstr>
      <vt:lpstr>5_Couture</vt:lpstr>
      <vt:lpstr>102_Custom Design</vt:lpstr>
      <vt:lpstr>4_LeedsMet template</vt:lpstr>
      <vt:lpstr> Totally Theatrical Theatres!</vt:lpstr>
      <vt:lpstr>PowerPoint Presentation</vt:lpstr>
      <vt:lpstr> About Phil…</vt:lpstr>
      <vt:lpstr>PowerPoint Presentation</vt:lpstr>
      <vt:lpstr>PowerPoint Presentation</vt:lpstr>
      <vt:lpstr>PowerPoint Presentation</vt:lpstr>
      <vt:lpstr>You will be able to download my main slides</vt:lpstr>
      <vt:lpstr>You can download free much of my published work</vt:lpstr>
      <vt:lpstr>PowerPoint Presentation</vt:lpstr>
      <vt:lpstr>The three questions always in each student’s mind…</vt:lpstr>
      <vt:lpstr>Addressing the 2020s: Eight concurrent, related paradigm shifts</vt:lpstr>
      <vt:lpstr>Intended learning outcomes</vt:lpstr>
      <vt:lpstr>Beyond the tyranny of intended learning outcomes? </vt:lpstr>
      <vt:lpstr>Finding out more about you…</vt:lpstr>
      <vt:lpstr>Mobile phones and laptops...</vt:lpstr>
      <vt:lpstr>#LTHEchat is held on Wednesdays, term-time  8-9 pm: one hour, one or two convenors,  6 questions, c.200 international participants.</vt:lpstr>
      <vt:lpstr>Disruptive Technology?</vt:lpstr>
      <vt:lpstr>chalk</vt:lpstr>
      <vt:lpstr>The underhand projector</vt:lpstr>
      <vt:lpstr>Time-constrained assessed, written post-it exercise</vt:lpstr>
      <vt:lpstr>PowerPoint Presentation</vt:lpstr>
      <vt:lpstr>PowerPoint Presentation</vt:lpstr>
      <vt:lpstr>Lectures</vt:lpstr>
      <vt:lpstr>PowerPoint Presentation</vt:lpstr>
      <vt:lpstr>PowerPoint Presentation</vt:lpstr>
      <vt:lpstr>PowerPoint Presentation</vt:lpstr>
      <vt:lpstr>Thought for the day: Einstein</vt:lpstr>
      <vt:lpstr>Do we spend too much of our time trying to teach our students?</vt:lpstr>
      <vt:lpstr>Coming out shortly…</vt:lpstr>
      <vt:lpstr>What annoys students in class?</vt:lpstr>
      <vt:lpstr>Students as partners…</vt:lpstr>
      <vt:lpstr>PowerPoint Presentation</vt:lpstr>
      <vt:lpstr>Teaching, learning and enthusiasm</vt:lpstr>
      <vt:lpstr>PowerPoint Presentation</vt:lpstr>
      <vt:lpstr>HEA Fellowships? (Professional development relating to teaching, learning and assessment)</vt:lpstr>
      <vt:lpstr>PowerPoint Presentation</vt:lpstr>
      <vt:lpstr>Thirty second theatre</vt:lpstr>
      <vt:lpstr>Face-to-face one-to-one feedback activity</vt:lpstr>
      <vt:lpstr>PowerPoint Presentation</vt:lpstr>
      <vt:lpstr>PowerPoint Presentation</vt:lpstr>
      <vt:lpstr>Learning is not linear! Feedback is not unidirectional.  But sometimes we pretend that they are! #sketchnote by @SGroshell and @MrZachG #edchat #learning #teachchat</vt:lpstr>
      <vt:lpstr>PowerPoint Presentation</vt:lpstr>
      <vt:lpstr>PowerPoint Presentation</vt:lpstr>
      <vt:lpstr>How’s your brain?</vt:lpstr>
      <vt:lpstr>PowerPoint Presentation</vt:lpstr>
      <vt:lpstr>PowerPoint Presentation</vt:lpstr>
      <vt:lpstr>‘what’ is getting ever less important</vt:lpstr>
      <vt:lpstr>PowerPoint Presentation</vt:lpstr>
      <vt:lpstr> </vt:lpstr>
      <vt:lpstr>WIIFM What’s in it for me?</vt:lpstr>
      <vt:lpstr>PowerPoint Presentation</vt:lpstr>
      <vt:lpstr> How students really learn </vt:lpstr>
      <vt:lpstr> How Students Really Learn ‘Ripples’ model of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to our intended learning outcomes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2019-06-12T20:34:32Z</dcterms:modified>
</cp:coreProperties>
</file>