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theme/theme14.xml" ContentType="application/vnd.openxmlformats-officedocument.theme+xml"/>
  <Override PartName="/ppt/slideLayouts/slideLayout20.xml" ContentType="application/vnd.openxmlformats-officedocument.presentationml.slideLayout+xml"/>
  <Override PartName="/ppt/theme/theme15.xml" ContentType="application/vnd.openxmlformats-officedocument.theme+xml"/>
  <Override PartName="/ppt/slideLayouts/slideLayout21.xml" ContentType="application/vnd.openxmlformats-officedocument.presentationml.slideLayout+xml"/>
  <Override PartName="/ppt/theme/theme1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7.xml" ContentType="application/vnd.openxmlformats-officedocument.theme+xml"/>
  <Override PartName="/ppt/slideLayouts/slideLayout33.xml" ContentType="application/vnd.openxmlformats-officedocument.presentationml.slideLayout+xml"/>
  <Override PartName="/ppt/theme/theme1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9.xml" ContentType="application/vnd.openxmlformats-officedocument.theme+xml"/>
  <Override PartName="/ppt/slideLayouts/slideLayout3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slideLayouts/slideLayout37.xml" ContentType="application/vnd.openxmlformats-officedocument.presentationml.slideLayout+xml"/>
  <Override PartName="/ppt/theme/theme22.xml" ContentType="application/vnd.openxmlformats-officedocument.theme+xml"/>
  <Override PartName="/ppt/slideLayouts/slideLayout38.xml" ContentType="application/vnd.openxmlformats-officedocument.presentationml.slideLayout+xml"/>
  <Override PartName="/ppt/theme/theme23.xml" ContentType="application/vnd.openxmlformats-officedocument.theme+xml"/>
  <Override PartName="/ppt/slideLayouts/slideLayout39.xml" ContentType="application/vnd.openxmlformats-officedocument.presentationml.slideLayout+xml"/>
  <Override PartName="/ppt/theme/theme2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5.xml" ContentType="application/vnd.openxmlformats-officedocument.theme+xml"/>
  <Override PartName="/ppt/slideLayouts/slideLayout42.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slideLayouts/slideLayout43.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695" r:id="rId1"/>
    <p:sldMasterId id="2147484703" r:id="rId2"/>
    <p:sldMasterId id="2147484719" r:id="rId3"/>
    <p:sldMasterId id="2147484723" r:id="rId4"/>
    <p:sldMasterId id="2147484758" r:id="rId5"/>
    <p:sldMasterId id="2147484760" r:id="rId6"/>
    <p:sldMasterId id="2147484762" r:id="rId7"/>
    <p:sldMasterId id="2147484766" r:id="rId8"/>
    <p:sldMasterId id="2147484949" r:id="rId9"/>
    <p:sldMasterId id="2147485042" r:id="rId10"/>
    <p:sldMasterId id="2147485044" r:id="rId11"/>
    <p:sldMasterId id="2147485067" r:id="rId12"/>
    <p:sldMasterId id="2147485255" r:id="rId13"/>
    <p:sldMasterId id="2147485257" r:id="rId14"/>
    <p:sldMasterId id="2147485263" r:id="rId15"/>
    <p:sldMasterId id="2147485284" r:id="rId16"/>
    <p:sldMasterId id="2147485289" r:id="rId17"/>
    <p:sldMasterId id="2147485303" r:id="rId18"/>
    <p:sldMasterId id="2147485305" r:id="rId19"/>
    <p:sldMasterId id="2147485307" r:id="rId20"/>
    <p:sldMasterId id="2147485309" r:id="rId21"/>
    <p:sldMasterId id="2147485311" r:id="rId22"/>
    <p:sldMasterId id="2147485313" r:id="rId23"/>
    <p:sldMasterId id="2147485315" r:id="rId24"/>
    <p:sldMasterId id="2147485318" r:id="rId25"/>
    <p:sldMasterId id="2147485320" r:id="rId26"/>
    <p:sldMasterId id="2147485323" r:id="rId27"/>
    <p:sldMasterId id="2147485325" r:id="rId28"/>
    <p:sldMasterId id="2147485327" r:id="rId29"/>
  </p:sldMasterIdLst>
  <p:notesMasterIdLst>
    <p:notesMasterId r:id="rId95"/>
  </p:notesMasterIdLst>
  <p:sldIdLst>
    <p:sldId id="428" r:id="rId30"/>
    <p:sldId id="883" r:id="rId31"/>
    <p:sldId id="528" r:id="rId32"/>
    <p:sldId id="1707" r:id="rId33"/>
    <p:sldId id="1550" r:id="rId34"/>
    <p:sldId id="1509" r:id="rId35"/>
    <p:sldId id="1547" r:id="rId36"/>
    <p:sldId id="1548" r:id="rId37"/>
    <p:sldId id="1549" r:id="rId38"/>
    <p:sldId id="1232" r:id="rId39"/>
    <p:sldId id="1673" r:id="rId40"/>
    <p:sldId id="1194" r:id="rId41"/>
    <p:sldId id="1089" r:id="rId42"/>
    <p:sldId id="1091" r:id="rId43"/>
    <p:sldId id="1463" r:id="rId44"/>
    <p:sldId id="1145" r:id="rId45"/>
    <p:sldId id="1198" r:id="rId46"/>
    <p:sldId id="1689" r:id="rId47"/>
    <p:sldId id="987" r:id="rId48"/>
    <p:sldId id="1227" r:id="rId49"/>
    <p:sldId id="1228" r:id="rId50"/>
    <p:sldId id="1500" r:id="rId51"/>
    <p:sldId id="512" r:id="rId52"/>
    <p:sldId id="1183" r:id="rId53"/>
    <p:sldId id="1676" r:id="rId54"/>
    <p:sldId id="1682" r:id="rId55"/>
    <p:sldId id="1700" r:id="rId56"/>
    <p:sldId id="1708" r:id="rId57"/>
    <p:sldId id="270" r:id="rId58"/>
    <p:sldId id="531" r:id="rId59"/>
    <p:sldId id="986" r:id="rId60"/>
    <p:sldId id="895" r:id="rId61"/>
    <p:sldId id="1237" r:id="rId62"/>
    <p:sldId id="1600" r:id="rId63"/>
    <p:sldId id="1692" r:id="rId64"/>
    <p:sldId id="1686" r:id="rId65"/>
    <p:sldId id="273" r:id="rId66"/>
    <p:sldId id="1677" r:id="rId67"/>
    <p:sldId id="266" r:id="rId68"/>
    <p:sldId id="1143" r:id="rId69"/>
    <p:sldId id="1681" r:id="rId70"/>
    <p:sldId id="1672" r:id="rId71"/>
    <p:sldId id="1680" r:id="rId72"/>
    <p:sldId id="1701" r:id="rId73"/>
    <p:sldId id="1233" r:id="rId74"/>
    <p:sldId id="1468" r:id="rId75"/>
    <p:sldId id="936" r:id="rId76"/>
    <p:sldId id="939" r:id="rId77"/>
    <p:sldId id="941" r:id="rId78"/>
    <p:sldId id="1473" r:id="rId79"/>
    <p:sldId id="1474" r:id="rId80"/>
    <p:sldId id="1222" r:id="rId81"/>
    <p:sldId id="257" r:id="rId82"/>
    <p:sldId id="256" r:id="rId83"/>
    <p:sldId id="1234" r:id="rId84"/>
    <p:sldId id="1181" r:id="rId85"/>
    <p:sldId id="1702" r:id="rId86"/>
    <p:sldId id="1703" r:id="rId87"/>
    <p:sldId id="1704" r:id="rId88"/>
    <p:sldId id="1705" r:id="rId89"/>
    <p:sldId id="1666" r:id="rId90"/>
    <p:sldId id="1667" r:id="rId91"/>
    <p:sldId id="1668" r:id="rId92"/>
    <p:sldId id="1669" r:id="rId93"/>
    <p:sldId id="1670" r:id="rId94"/>
  </p:sldIdLst>
  <p:sldSz cx="12192000" cy="6858000"/>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CCFFCC"/>
    <a:srgbClr val="99FFCC"/>
    <a:srgbClr val="FFFF00"/>
    <a:srgbClr val="FFFFFF"/>
    <a:srgbClr val="CC0000"/>
    <a:srgbClr val="008000"/>
    <a:srgbClr val="FF6600"/>
    <a:srgbClr val="FF33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038" autoAdjust="0"/>
  </p:normalViewPr>
  <p:slideViewPr>
    <p:cSldViewPr>
      <p:cViewPr varScale="1">
        <p:scale>
          <a:sx n="69" d="100"/>
          <a:sy n="69" d="100"/>
        </p:scale>
        <p:origin x="732"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slide" Target="slides/slide34.xml"/><Relationship Id="rId68" Type="http://schemas.openxmlformats.org/officeDocument/2006/relationships/slide" Target="slides/slide39.xml"/><Relationship Id="rId76" Type="http://schemas.openxmlformats.org/officeDocument/2006/relationships/slide" Target="slides/slide47.xml"/><Relationship Id="rId84" Type="http://schemas.openxmlformats.org/officeDocument/2006/relationships/slide" Target="slides/slide55.xml"/><Relationship Id="rId89" Type="http://schemas.openxmlformats.org/officeDocument/2006/relationships/slide" Target="slides/slide60.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slide" Target="slides/slide37.xml"/><Relationship Id="rId74" Type="http://schemas.openxmlformats.org/officeDocument/2006/relationships/slide" Target="slides/slide45.xml"/><Relationship Id="rId79" Type="http://schemas.openxmlformats.org/officeDocument/2006/relationships/slide" Target="slides/slide50.xml"/><Relationship Id="rId87"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32.xml"/><Relationship Id="rId82" Type="http://schemas.openxmlformats.org/officeDocument/2006/relationships/slide" Target="slides/slide53.xml"/><Relationship Id="rId90" Type="http://schemas.openxmlformats.org/officeDocument/2006/relationships/slide" Target="slides/slide61.xml"/><Relationship Id="rId95"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slide" Target="slides/slide56.xml"/><Relationship Id="rId93" Type="http://schemas.openxmlformats.org/officeDocument/2006/relationships/slide" Target="slides/slide64.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slide" Target="slides/slide59.xml"/><Relationship Id="rId91" Type="http://schemas.openxmlformats.org/officeDocument/2006/relationships/slide" Target="slides/slide62.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94" Type="http://schemas.openxmlformats.org/officeDocument/2006/relationships/slide" Target="slides/slide65.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393700" y="692150"/>
            <a:ext cx="6070600"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5339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1728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05406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89997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BB85436-79B7-4A40-9472-CC1F85078964}"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42818" name="Rectangle 2"/>
          <p:cNvSpPr>
            <a:spLocks noGrp="1" noRot="1" noChangeAspect="1" noChangeArrowheads="1" noTextEdit="1"/>
          </p:cNvSpPr>
          <p:nvPr>
            <p:ph type="sldImg"/>
          </p:nvPr>
        </p:nvSpPr>
        <p:spPr>
          <a:xfrm>
            <a:off x="1150938" y="692150"/>
            <a:ext cx="4556125" cy="3416300"/>
          </a:xfrm>
          <a:ln/>
        </p:spPr>
      </p:sp>
      <p:sp>
        <p:nvSpPr>
          <p:cNvPr id="14428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534399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15386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31313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32</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393700" y="692150"/>
            <a:ext cx="6070600"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36</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393700" y="692150"/>
            <a:ext cx="6070600"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522828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651B0-F35B-40BD-89E9-C49B81D584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1" name="Rectangle 2"/>
          <p:cNvSpPr>
            <a:spLocks noGrp="1" noRot="1" noChangeAspect="1" noChangeArrowheads="1" noTextEdit="1"/>
          </p:cNvSpPr>
          <p:nvPr>
            <p:ph type="sldImg"/>
          </p:nvPr>
        </p:nvSpPr>
        <p:spPr>
          <a:xfrm>
            <a:off x="393700" y="692150"/>
            <a:ext cx="6070600"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95627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880E15-F66C-43B7-9D4D-E4E4BE3FC13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8003" name="Rectangle 2"/>
          <p:cNvSpPr>
            <a:spLocks noGrp="1" noRot="1" noChangeAspect="1" noChangeArrowheads="1" noTextEdit="1"/>
          </p:cNvSpPr>
          <p:nvPr>
            <p:ph type="sldImg"/>
          </p:nvPr>
        </p:nvSpPr>
        <p:spPr>
          <a:xfrm>
            <a:off x="393700" y="692150"/>
            <a:ext cx="6070600"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938327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CC4565-EC8B-468B-9078-897913D08FFB}"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0051" name="Rectangle 2"/>
          <p:cNvSpPr>
            <a:spLocks noGrp="1" noRot="1" noChangeAspect="1" noChangeArrowheads="1" noTextEdit="1"/>
          </p:cNvSpPr>
          <p:nvPr>
            <p:ph type="sldImg"/>
          </p:nvPr>
        </p:nvSpPr>
        <p:spPr>
          <a:xfrm>
            <a:off x="393700" y="692150"/>
            <a:ext cx="6070600"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667778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81442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393700" y="692150"/>
            <a:ext cx="6070600"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5246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393700" y="692150"/>
            <a:ext cx="6070600"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88881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393700" y="692150"/>
            <a:ext cx="6070600"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632151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393700" y="692150"/>
            <a:ext cx="6070600"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28745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905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58824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5099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393700" y="692150"/>
            <a:ext cx="6070600"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8340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4630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08755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74A4F7-6444-4EF2-8CC5-34DDFF21A5F6}"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5421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7873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5678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393700" y="692150"/>
            <a:ext cx="6070600"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3692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9753600" y="1066800"/>
            <a:ext cx="0" cy="4495800"/>
          </a:xfrm>
          <a:prstGeom prst="line">
            <a:avLst/>
          </a:prstGeom>
          <a:noFill/>
          <a:ln w="9525">
            <a:solidFill>
              <a:schemeClr val="tx1"/>
            </a:solidFill>
            <a:round/>
            <a:headEnd/>
            <a:tailEnd/>
          </a:ln>
          <a:effectLst/>
        </p:spPr>
        <p:txBody>
          <a:bodyPr/>
          <a:lstStyle/>
          <a:p>
            <a:pPr eaLnBrk="0" hangingPunct="0">
              <a:defRPr/>
            </a:pPr>
            <a:endParaRPr lang="en-GB" sz="4000" dirty="0">
              <a:solidFill>
                <a:srgbClr val="000000"/>
              </a:solidFill>
            </a:endParaRPr>
          </a:p>
        </p:txBody>
      </p:sp>
      <p:grpSp>
        <p:nvGrpSpPr>
          <p:cNvPr id="2" name="Group 8"/>
          <p:cNvGrpSpPr>
            <a:grpSpLocks/>
          </p:cNvGrpSpPr>
          <p:nvPr/>
        </p:nvGrpSpPr>
        <p:grpSpPr bwMode="auto">
          <a:xfrm>
            <a:off x="9990669" y="2992438"/>
            <a:ext cx="1784351"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sz="4000" dirty="0">
                <a:solidFill>
                  <a:srgbClr val="000000"/>
                </a:solidFill>
              </a:endParaRPr>
            </a:p>
          </p:txBody>
        </p:sp>
      </p:grpSp>
      <p:sp>
        <p:nvSpPr>
          <p:cNvPr id="37" name="Line 40"/>
          <p:cNvSpPr>
            <a:spLocks noChangeShapeType="1"/>
          </p:cNvSpPr>
          <p:nvPr/>
        </p:nvSpPr>
        <p:spPr bwMode="auto">
          <a:xfrm>
            <a:off x="406400" y="2819400"/>
            <a:ext cx="10972800" cy="0"/>
          </a:xfrm>
          <a:prstGeom prst="line">
            <a:avLst/>
          </a:prstGeom>
          <a:noFill/>
          <a:ln w="6350">
            <a:solidFill>
              <a:schemeClr val="tx1"/>
            </a:solidFill>
            <a:round/>
            <a:headEnd/>
            <a:tailEnd/>
          </a:ln>
          <a:effectLst/>
        </p:spPr>
        <p:txBody>
          <a:bodyPr/>
          <a:lstStyle/>
          <a:p>
            <a:pPr eaLnBrk="0" hangingPunct="0">
              <a:defRPr/>
            </a:pPr>
            <a:endParaRPr lang="en-GB" sz="4000" dirty="0">
              <a:solidFill>
                <a:srgbClr val="000000"/>
              </a:solidFill>
            </a:endParaRPr>
          </a:p>
        </p:txBody>
      </p:sp>
      <p:sp>
        <p:nvSpPr>
          <p:cNvPr id="38" name="Oval 4"/>
          <p:cNvSpPr>
            <a:spLocks noChangeArrowheads="1"/>
          </p:cNvSpPr>
          <p:nvPr/>
        </p:nvSpPr>
        <p:spPr bwMode="auto">
          <a:xfrm>
            <a:off x="10248902" y="1041403"/>
            <a:ext cx="1428751"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4000" dirty="0">
              <a:solidFill>
                <a:srgbClr val="000000"/>
              </a:solidFill>
            </a:endParaRPr>
          </a:p>
        </p:txBody>
      </p:sp>
      <p:sp>
        <p:nvSpPr>
          <p:cNvPr id="39" name="Oval 5"/>
          <p:cNvSpPr>
            <a:spLocks noChangeArrowheads="1"/>
          </p:cNvSpPr>
          <p:nvPr/>
        </p:nvSpPr>
        <p:spPr bwMode="auto">
          <a:xfrm>
            <a:off x="10361084" y="1128713"/>
            <a:ext cx="119380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4000" b="1" dirty="0">
              <a:solidFill>
                <a:srgbClr val="000000"/>
              </a:solidFill>
            </a:endParaRPr>
          </a:p>
        </p:txBody>
      </p:sp>
      <p:sp>
        <p:nvSpPr>
          <p:cNvPr id="40" name="Oval 6">
            <a:hlinkClick r:id="" action="ppaction://hlinkshowjump?jump=previousslide"/>
          </p:cNvPr>
          <p:cNvSpPr>
            <a:spLocks noChangeArrowheads="1"/>
          </p:cNvSpPr>
          <p:nvPr/>
        </p:nvSpPr>
        <p:spPr bwMode="auto">
          <a:xfrm>
            <a:off x="10477502" y="1214441"/>
            <a:ext cx="971551"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4000" dirty="0">
              <a:solidFill>
                <a:srgbClr val="000000"/>
              </a:solidFill>
            </a:endParaRPr>
          </a:p>
        </p:txBody>
      </p:sp>
      <p:sp>
        <p:nvSpPr>
          <p:cNvPr id="41" name="Oval 7"/>
          <p:cNvSpPr>
            <a:spLocks noChangeArrowheads="1"/>
          </p:cNvSpPr>
          <p:nvPr/>
        </p:nvSpPr>
        <p:spPr bwMode="auto">
          <a:xfrm>
            <a:off x="10596035" y="1306513"/>
            <a:ext cx="757767" cy="577850"/>
          </a:xfrm>
          <a:prstGeom prst="ellipse">
            <a:avLst/>
          </a:prstGeom>
          <a:solidFill>
            <a:srgbClr val="FF99FF"/>
          </a:solidFill>
          <a:ln w="50800">
            <a:noFill/>
            <a:round/>
            <a:headEnd/>
            <a:tailEnd/>
          </a:ln>
        </p:spPr>
        <p:txBody>
          <a:bodyPr wrap="none" anchor="ctr"/>
          <a:lstStyle/>
          <a:p>
            <a:pPr algn="ctr" eaLnBrk="0" hangingPunct="0">
              <a:defRPr/>
            </a:pPr>
            <a:endParaRPr lang="en-US" sz="4000" dirty="0">
              <a:solidFill>
                <a:srgbClr val="000000"/>
              </a:solidFill>
            </a:endParaRPr>
          </a:p>
        </p:txBody>
      </p:sp>
      <p:sp>
        <p:nvSpPr>
          <p:cNvPr id="42" name="Oval 8"/>
          <p:cNvSpPr>
            <a:spLocks noChangeArrowheads="1"/>
          </p:cNvSpPr>
          <p:nvPr/>
        </p:nvSpPr>
        <p:spPr bwMode="auto">
          <a:xfrm>
            <a:off x="10714569" y="1393825"/>
            <a:ext cx="537633" cy="412750"/>
          </a:xfrm>
          <a:prstGeom prst="ellipse">
            <a:avLst/>
          </a:prstGeom>
          <a:solidFill>
            <a:srgbClr val="FF3300"/>
          </a:solidFill>
          <a:ln w="50800">
            <a:noFill/>
            <a:round/>
            <a:headEnd/>
            <a:tailEnd/>
          </a:ln>
        </p:spPr>
        <p:txBody>
          <a:bodyPr wrap="none" anchor="ctr"/>
          <a:lstStyle/>
          <a:p>
            <a:pPr algn="ctr" eaLnBrk="0" hangingPunct="0">
              <a:defRPr/>
            </a:pPr>
            <a:endParaRPr lang="en-US" sz="4000" dirty="0">
              <a:solidFill>
                <a:srgbClr val="000000"/>
              </a:solidFill>
            </a:endParaRPr>
          </a:p>
        </p:txBody>
      </p:sp>
      <p:sp>
        <p:nvSpPr>
          <p:cNvPr id="43" name="Oval 9"/>
          <p:cNvSpPr>
            <a:spLocks noChangeArrowheads="1"/>
          </p:cNvSpPr>
          <p:nvPr/>
        </p:nvSpPr>
        <p:spPr bwMode="auto">
          <a:xfrm>
            <a:off x="10828868" y="1476378"/>
            <a:ext cx="306917"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4667253" y="6550028"/>
            <a:ext cx="3524249"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421217" y="466725"/>
            <a:ext cx="90424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7705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062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87561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6/17/2019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DAE858C-209A-40F9-B44B-0BA64B6DE654}" type="datetimeFigureOut">
              <a:rPr lang="en-GB" smtClean="0">
                <a:solidFill>
                  <a:prstClr val="black">
                    <a:tint val="75000"/>
                  </a:prstClr>
                </a:solidFill>
              </a:rPr>
              <a:pPr>
                <a:defRPr/>
              </a:pPr>
              <a:t>17/06/2019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C2F26C4-43AB-4A75-8A85-98DD701B4EB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98747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508000" y="6323013"/>
            <a:ext cx="2540000" cy="457200"/>
          </a:xfrm>
          <a:prstGeom prst="rect">
            <a:avLst/>
          </a:prstGeom>
          <a:ln/>
        </p:spPr>
        <p:txBody>
          <a:bodyPr/>
          <a:lstStyle>
            <a:lvl1pPr>
              <a:defRPr/>
            </a:lvl1pPr>
          </a:lstStyle>
          <a:p>
            <a:pPr algn="ctr" eaLnBrk="0" hangingPunct="0">
              <a:defRPr/>
            </a:pPr>
            <a:fld id="{15D6DB75-0499-49DE-A5F6-2F76A0DD07EC}" type="datetime2">
              <a:rPr lang="en-GB" sz="2400" smtClean="0">
                <a:solidFill>
                  <a:srgbClr val="FFFFFF"/>
                </a:solidFill>
                <a:latin typeface="Tahoma" pitchFamily="34" charset="0"/>
              </a:rPr>
              <a:pPr algn="ctr" eaLnBrk="0" hangingPunct="0">
                <a:defRPr/>
              </a:pPr>
              <a:t>Monday, 17 June 2019</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4682069" y="6330965"/>
            <a:ext cx="3843867"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9144000" y="6323013"/>
            <a:ext cx="2540000" cy="457200"/>
          </a:xfrm>
          <a:prstGeom prst="rect">
            <a:avLst/>
          </a:prstGeom>
          <a:ln/>
        </p:spPr>
        <p:txBody>
          <a:bodyPr/>
          <a:lstStyle>
            <a:lvl1pPr>
              <a:defRPr/>
            </a:lvl1pPr>
          </a:lstStyle>
          <a:p>
            <a:pPr algn="ctr" eaLnBrk="0" hangingPunct="0">
              <a:defRPr/>
            </a:pPr>
            <a:fld id="{5AD808E0-68C8-4DE2-8472-D3274C1776DA}" type="slidenum">
              <a:rPr lang="en-GB" sz="2400" smtClean="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extLst>
      <p:ext uri="{BB962C8B-B14F-4D97-AF65-F5344CB8AC3E}">
        <p14:creationId xmlns:p14="http://schemas.microsoft.com/office/powerpoint/2010/main" val="2250902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17/06/2019</a:t>
            </a:fld>
            <a:endParaRPr lang="en-GB" altLang="en-US">
              <a:solidFill>
                <a:srgbClr val="000000"/>
              </a:solidFill>
            </a:endParaRPr>
          </a:p>
        </p:txBody>
      </p:sp>
    </p:spTree>
    <p:extLst>
      <p:ext uri="{BB962C8B-B14F-4D97-AF65-F5344CB8AC3E}">
        <p14:creationId xmlns:p14="http://schemas.microsoft.com/office/powerpoint/2010/main" val="162613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31DC8AE-B192-402A-B14F-F0E519CCB1CE}" type="datetimeFigureOut">
              <a:rPr lang="en-US" smtClean="0">
                <a:solidFill>
                  <a:prstClr val="black">
                    <a:tint val="75000"/>
                  </a:prstClr>
                </a:solidFill>
              </a:rPr>
              <a:pPr>
                <a:defRPr/>
              </a:pPr>
              <a:t>6/17/2019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CBEBAEE5-C1FE-4140-965B-64058E2C0C8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6812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708407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457200" fontAlgn="auto">
              <a:spcBef>
                <a:spcPts val="0"/>
              </a:spcBef>
              <a:spcAft>
                <a:spcPts val="0"/>
              </a:spcAft>
              <a:defRPr/>
            </a:pPr>
            <a:fld id="{FADEE98E-EEF4-426E-B6D9-27F31B195454}" type="datetimeFigureOut">
              <a:rPr lang="en-GB" smtClean="0">
                <a:solidFill>
                  <a:prstClr val="black">
                    <a:tint val="75000"/>
                  </a:prstClr>
                </a:solidFill>
                <a:latin typeface="Calibri" panose="020F0502020204030204"/>
              </a:rPr>
              <a:pPr defTabSz="457200" fontAlgn="auto">
                <a:spcBef>
                  <a:spcPts val="0"/>
                </a:spcBef>
                <a:spcAft>
                  <a:spcPts val="0"/>
                </a:spcAft>
                <a:defRPr/>
              </a:pPr>
              <a:t>17/06/2019</a:t>
            </a:fld>
            <a:endParaRPr lang="en-GB">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457200" fontAlgn="auto">
              <a:spcBef>
                <a:spcPts val="0"/>
              </a:spcBef>
              <a:spcAft>
                <a:spcPts val="0"/>
              </a:spcAft>
              <a:defRPr/>
            </a:pPr>
            <a:endParaRPr lang="en-GB">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457200" fontAlgn="auto">
              <a:spcBef>
                <a:spcPts val="0"/>
              </a:spcBef>
              <a:spcAft>
                <a:spcPts val="0"/>
              </a:spcAft>
              <a:defRPr/>
            </a:pPr>
            <a:fld id="{56326C9C-0984-4692-94B9-C42C36E0D40A}" type="slidenum">
              <a:rPr lang="en-GB" smtClean="0">
                <a:solidFill>
                  <a:prstClr val="black">
                    <a:tint val="75000"/>
                  </a:prstClr>
                </a:solidFill>
                <a:latin typeface="Calibri" panose="020F0502020204030204"/>
              </a:rPr>
              <a:pPr defTabSz="457200" fontAlgn="auto">
                <a:spcBef>
                  <a:spcPts val="0"/>
                </a:spcBef>
                <a:spcAft>
                  <a:spcPts val="0"/>
                </a:spcAft>
                <a:defRPr/>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2703106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fontAlgn="auto">
              <a:spcBef>
                <a:spcPts val="0"/>
              </a:spcBef>
              <a:spcAft>
                <a:spcPts val="0"/>
              </a:spcAft>
              <a:defRPr/>
            </a:pPr>
            <a:fld id="{FADEE98E-EEF4-426E-B6D9-27F31B195454}" type="datetimeFigureOut">
              <a:rPr lang="en-GB" smtClean="0">
                <a:solidFill>
                  <a:prstClr val="black">
                    <a:tint val="75000"/>
                  </a:prstClr>
                </a:solidFill>
                <a:latin typeface="Calibri" panose="020F0502020204030204"/>
              </a:rPr>
              <a:pPr defTabSz="457200" fontAlgn="auto">
                <a:spcBef>
                  <a:spcPts val="0"/>
                </a:spcBef>
                <a:spcAft>
                  <a:spcPts val="0"/>
                </a:spcAft>
                <a:defRPr/>
              </a:pPr>
              <a:t>17/06/2019</a:t>
            </a:fld>
            <a:endParaRPr lang="en-GB">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457200" fontAlgn="auto">
              <a:spcBef>
                <a:spcPts val="0"/>
              </a:spcBef>
              <a:spcAft>
                <a:spcPts val="0"/>
              </a:spcAft>
              <a:defRPr/>
            </a:pPr>
            <a:endParaRPr lang="en-GB">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457200" fontAlgn="auto">
              <a:spcBef>
                <a:spcPts val="0"/>
              </a:spcBef>
              <a:spcAft>
                <a:spcPts val="0"/>
              </a:spcAft>
              <a:defRPr/>
            </a:pPr>
            <a:fld id="{56326C9C-0984-4692-94B9-C42C36E0D40A}" type="slidenum">
              <a:rPr lang="en-GB" smtClean="0">
                <a:solidFill>
                  <a:prstClr val="black">
                    <a:tint val="75000"/>
                  </a:prstClr>
                </a:solidFill>
                <a:latin typeface="Calibri" panose="020F0502020204030204"/>
              </a:rPr>
              <a:pPr defTabSz="457200" fontAlgn="auto">
                <a:spcBef>
                  <a:spcPts val="0"/>
                </a:spcBef>
                <a:spcAft>
                  <a:spcPts val="0"/>
                </a:spcAft>
                <a:defRPr/>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699219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EE98E-EEF4-426E-B6D9-27F31B195454}"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26C9C-0984-4692-94B9-C42C36E0D40A}" type="slidenum">
              <a:rPr lang="en-GB" smtClean="0"/>
              <a:t>‹#›</a:t>
            </a:fld>
            <a:endParaRPr lang="en-GB"/>
          </a:p>
        </p:txBody>
      </p:sp>
    </p:spTree>
    <p:extLst>
      <p:ext uri="{BB962C8B-B14F-4D97-AF65-F5344CB8AC3E}">
        <p14:creationId xmlns:p14="http://schemas.microsoft.com/office/powerpoint/2010/main" val="2689103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DEE98E-EEF4-426E-B6D9-27F31B195454}"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326C9C-0984-4692-94B9-C42C36E0D40A}" type="slidenum">
              <a:rPr lang="en-GB" smtClean="0"/>
              <a:t>‹#›</a:t>
            </a:fld>
            <a:endParaRPr lang="en-GB"/>
          </a:p>
        </p:txBody>
      </p:sp>
    </p:spTree>
    <p:extLst>
      <p:ext uri="{BB962C8B-B14F-4D97-AF65-F5344CB8AC3E}">
        <p14:creationId xmlns:p14="http://schemas.microsoft.com/office/powerpoint/2010/main" val="1361993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DEE98E-EEF4-426E-B6D9-27F31B195454}" type="datetimeFigureOut">
              <a:rPr lang="en-GB" smtClean="0"/>
              <a:t>17/06/2019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326C9C-0984-4692-94B9-C42C36E0D40A}" type="slidenum">
              <a:rPr lang="en-GB" smtClean="0"/>
              <a:t>‹#›</a:t>
            </a:fld>
            <a:endParaRPr lang="en-GB"/>
          </a:p>
        </p:txBody>
      </p:sp>
    </p:spTree>
    <p:extLst>
      <p:ext uri="{BB962C8B-B14F-4D97-AF65-F5344CB8AC3E}">
        <p14:creationId xmlns:p14="http://schemas.microsoft.com/office/powerpoint/2010/main" val="2389738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DEE98E-EEF4-426E-B6D9-27F31B195454}" type="datetimeFigureOut">
              <a:rPr lang="en-GB" smtClean="0"/>
              <a:t>17/06/2019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326C9C-0984-4692-94B9-C42C36E0D40A}" type="slidenum">
              <a:rPr lang="en-GB" smtClean="0"/>
              <a:t>‹#›</a:t>
            </a:fld>
            <a:endParaRPr lang="en-GB"/>
          </a:p>
        </p:txBody>
      </p:sp>
    </p:spTree>
    <p:extLst>
      <p:ext uri="{BB962C8B-B14F-4D97-AF65-F5344CB8AC3E}">
        <p14:creationId xmlns:p14="http://schemas.microsoft.com/office/powerpoint/2010/main" val="1003943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EE98E-EEF4-426E-B6D9-27F31B195454}" type="datetimeFigureOut">
              <a:rPr lang="en-GB" smtClean="0"/>
              <a:t>17/06/2019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326C9C-0984-4692-94B9-C42C36E0D40A}" type="slidenum">
              <a:rPr lang="en-GB" smtClean="0"/>
              <a:t>‹#›</a:t>
            </a:fld>
            <a:endParaRPr lang="en-GB"/>
          </a:p>
        </p:txBody>
      </p:sp>
    </p:spTree>
    <p:extLst>
      <p:ext uri="{BB962C8B-B14F-4D97-AF65-F5344CB8AC3E}">
        <p14:creationId xmlns:p14="http://schemas.microsoft.com/office/powerpoint/2010/main" val="1993048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DEE98E-EEF4-426E-B6D9-27F31B195454}"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326C9C-0984-4692-94B9-C42C36E0D40A}" type="slidenum">
              <a:rPr lang="en-GB" smtClean="0"/>
              <a:t>‹#›</a:t>
            </a:fld>
            <a:endParaRPr lang="en-GB"/>
          </a:p>
        </p:txBody>
      </p:sp>
    </p:spTree>
    <p:extLst>
      <p:ext uri="{BB962C8B-B14F-4D97-AF65-F5344CB8AC3E}">
        <p14:creationId xmlns:p14="http://schemas.microsoft.com/office/powerpoint/2010/main" val="319637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12651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DEE98E-EEF4-426E-B6D9-27F31B195454}"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326C9C-0984-4692-94B9-C42C36E0D40A}" type="slidenum">
              <a:rPr lang="en-GB" smtClean="0"/>
              <a:t>‹#›</a:t>
            </a:fld>
            <a:endParaRPr lang="en-GB"/>
          </a:p>
        </p:txBody>
      </p:sp>
    </p:spTree>
    <p:extLst>
      <p:ext uri="{BB962C8B-B14F-4D97-AF65-F5344CB8AC3E}">
        <p14:creationId xmlns:p14="http://schemas.microsoft.com/office/powerpoint/2010/main" val="3371884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EE98E-EEF4-426E-B6D9-27F31B195454}"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26C9C-0984-4692-94B9-C42C36E0D40A}" type="slidenum">
              <a:rPr lang="en-GB" smtClean="0"/>
              <a:t>‹#›</a:t>
            </a:fld>
            <a:endParaRPr lang="en-GB"/>
          </a:p>
        </p:txBody>
      </p:sp>
    </p:spTree>
    <p:extLst>
      <p:ext uri="{BB962C8B-B14F-4D97-AF65-F5344CB8AC3E}">
        <p14:creationId xmlns:p14="http://schemas.microsoft.com/office/powerpoint/2010/main" val="4243843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EE98E-EEF4-426E-B6D9-27F31B195454}"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26C9C-0984-4692-94B9-C42C36E0D40A}" type="slidenum">
              <a:rPr lang="en-GB" smtClean="0"/>
              <a:t>‹#›</a:t>
            </a:fld>
            <a:endParaRPr lang="en-GB"/>
          </a:p>
        </p:txBody>
      </p:sp>
    </p:spTree>
    <p:extLst>
      <p:ext uri="{BB962C8B-B14F-4D97-AF65-F5344CB8AC3E}">
        <p14:creationId xmlns:p14="http://schemas.microsoft.com/office/powerpoint/2010/main" val="3938578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707146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defRPr/>
            </a:pPr>
            <a:fld id="{1D8BD707-D9CF-40AE-B4C6-C98DA3205C09}" type="datetimeFigureOut">
              <a:rPr lang="en-US" sz="1800" kern="0" smtClean="0">
                <a:solidFill>
                  <a:prstClr val="white">
                    <a:tint val="75000"/>
                  </a:prstClr>
                </a:solidFill>
              </a:rPr>
              <a:pPr fontAlgn="auto">
                <a:spcBef>
                  <a:spcPts val="0"/>
                </a:spcBef>
                <a:spcAft>
                  <a:spcPts val="0"/>
                </a:spcAft>
                <a:defRPr/>
              </a:pPr>
              <a:t>6/17/2019</a:t>
            </a:fld>
            <a:endParaRPr lang="en-US" sz="1800" kern="0">
              <a:solidFill>
                <a:prstClr val="white">
                  <a:tint val="75000"/>
                </a:prstClr>
              </a:solidFill>
            </a:endParaRPr>
          </a:p>
        </p:txBody>
      </p:sp>
      <p:sp>
        <p:nvSpPr>
          <p:cNvPr id="3" name="Footer Placeholder 2"/>
          <p:cNvSpPr>
            <a:spLocks noGrp="1"/>
          </p:cNvSpPr>
          <p:nvPr>
            <p:ph type="ftr" sz="quarter" idx="11"/>
          </p:nvPr>
        </p:nvSpPr>
        <p:spPr/>
        <p:txBody>
          <a:bodyPr/>
          <a:lstStyle/>
          <a:p>
            <a:pPr fontAlgn="auto">
              <a:spcBef>
                <a:spcPts val="0"/>
              </a:spcBef>
              <a:spcAft>
                <a:spcPts val="0"/>
              </a:spcAft>
              <a:defRPr/>
            </a:pPr>
            <a:endParaRPr lang="en-US" sz="1800" kern="0">
              <a:solidFill>
                <a:prstClr val="white">
                  <a:tint val="75000"/>
                </a:prstClr>
              </a:solidFill>
            </a:endParaRPr>
          </a:p>
        </p:txBody>
      </p:sp>
      <p:sp>
        <p:nvSpPr>
          <p:cNvPr id="4" name="Slide Number Placeholder 3"/>
          <p:cNvSpPr>
            <a:spLocks noGrp="1"/>
          </p:cNvSpPr>
          <p:nvPr>
            <p:ph type="sldNum" sz="quarter" idx="12"/>
          </p:nvPr>
        </p:nvSpPr>
        <p:spPr/>
        <p:txBody>
          <a:bodyPr/>
          <a:lstStyle/>
          <a:p>
            <a:pPr fontAlgn="auto">
              <a:spcBef>
                <a:spcPts val="0"/>
              </a:spcBef>
              <a:spcAft>
                <a:spcPts val="0"/>
              </a:spcAft>
              <a:defRPr/>
            </a:pPr>
            <a:fld id="{B6F15528-21DE-4FAA-801E-634DDDAF4B2B}" type="slidenum">
              <a:rPr lang="en-US" sz="1800" kern="0" smtClean="0">
                <a:solidFill>
                  <a:prstClr val="white">
                    <a:tint val="75000"/>
                  </a:prstClr>
                </a:solidFill>
              </a:rPr>
              <a:pPr fontAlgn="auto">
                <a:spcBef>
                  <a:spcPts val="0"/>
                </a:spcBef>
                <a:spcAft>
                  <a:spcPts val="0"/>
                </a:spcAft>
                <a:defRPr/>
              </a:pPr>
              <a:t>‹#›</a:t>
            </a:fld>
            <a:endParaRPr lang="en-US" sz="1800" kern="0">
              <a:solidFill>
                <a:prstClr val="white">
                  <a:tint val="75000"/>
                </a:prstClr>
              </a:solidFill>
            </a:endParaRPr>
          </a:p>
        </p:txBody>
      </p:sp>
    </p:spTree>
    <p:extLst>
      <p:ext uri="{BB962C8B-B14F-4D97-AF65-F5344CB8AC3E}">
        <p14:creationId xmlns:p14="http://schemas.microsoft.com/office/powerpoint/2010/main" val="1386222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fontAlgn="auto">
              <a:spcBef>
                <a:spcPts val="0"/>
              </a:spcBef>
              <a:spcAft>
                <a:spcPts val="0"/>
              </a:spcAft>
              <a:defRPr/>
            </a:pPr>
            <a:fld id="{1D8BD707-D9CF-40AE-B4C6-C98DA3205C09}" type="datetimeFigureOut">
              <a:rPr lang="en-US" smtClean="0">
                <a:solidFill>
                  <a:prstClr val="black">
                    <a:tint val="75000"/>
                  </a:prstClr>
                </a:solidFill>
                <a:latin typeface="Calibri"/>
              </a:rPr>
              <a:pPr fontAlgn="auto">
                <a:spcBef>
                  <a:spcPts val="0"/>
                </a:spcBef>
                <a:spcAft>
                  <a:spcPts val="0"/>
                </a:spcAft>
                <a:defRPr/>
              </a:pPr>
              <a:t>6/17/2019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defRPr/>
            </a:pPr>
            <a:fld id="{B6F15528-21DE-4FAA-801E-634DDDAF4B2B}"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6106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297620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914400" y="1981200"/>
            <a:ext cx="103632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smtClean="0">
                <a:solidFill>
                  <a:srgbClr val="FFFFFF"/>
                </a:solidFill>
              </a:rPr>
              <a:pPr>
                <a:defRPr/>
              </a:pPr>
              <a:t>Monday, 17 June 2019</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smtClean="0">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14184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694386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fontAlgn="auto">
              <a:spcBef>
                <a:spcPts val="0"/>
              </a:spcBef>
              <a:spcAft>
                <a:spcPts val="0"/>
              </a:spcAft>
              <a:defRPr/>
            </a:pPr>
            <a:fld id="{1D8BD707-D9CF-40AE-B4C6-C98DA3205C09}" type="datetimeFigureOut">
              <a:rPr lang="en-US" smtClean="0">
                <a:solidFill>
                  <a:prstClr val="black">
                    <a:tint val="75000"/>
                  </a:prstClr>
                </a:solidFill>
                <a:latin typeface="Calibri"/>
              </a:rPr>
              <a:pPr fontAlgn="auto">
                <a:spcBef>
                  <a:spcPts val="0"/>
                </a:spcBef>
                <a:spcAft>
                  <a:spcPts val="0"/>
                </a:spcAft>
                <a:defRPr/>
              </a:pPr>
              <a:t>6/17/2019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defRPr/>
            </a:pPr>
            <a:fld id="{B6F15528-21DE-4FAA-801E-634DDDAF4B2B}" type="slidenum">
              <a:rPr lang="en-US" smtClean="0">
                <a:solidFill>
                  <a:prstClr val="black">
                    <a:tint val="75000"/>
                  </a:prstClr>
                </a:solidFill>
                <a:latin typeface="Calibri"/>
              </a:rPr>
              <a:pPr fontAlgn="auto">
                <a:spcBef>
                  <a:spcPts val="0"/>
                </a:spcBef>
                <a:spcAft>
                  <a:spcPts val="0"/>
                </a:spcAft>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541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16469" y="6329363"/>
            <a:ext cx="2523067"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Monday, 17 June 2019</a:t>
            </a:fld>
            <a:endParaRPr lang="en-GB" sz="1800" dirty="0">
              <a:solidFill>
                <a:srgbClr val="FFFF66"/>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8367" y="1196976"/>
            <a:ext cx="5634567"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16134" y="1196976"/>
            <a:ext cx="5636684"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83437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8393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450838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2622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97536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9990677" y="2992438"/>
            <a:ext cx="1784351"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431371" y="3429000"/>
            <a:ext cx="109728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10248910" y="1041415"/>
            <a:ext cx="1428751"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10361084" y="1128713"/>
            <a:ext cx="119380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10477510" y="1214453"/>
            <a:ext cx="971551"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10596043" y="1306513"/>
            <a:ext cx="757767"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10714577" y="1393825"/>
            <a:ext cx="537633"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10828868" y="1476390"/>
            <a:ext cx="306917"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sz="4000" dirty="0">
              <a:solidFill>
                <a:srgbClr val="000000"/>
              </a:solidFill>
            </a:endParaRPr>
          </a:p>
        </p:txBody>
      </p:sp>
      <p:sp>
        <p:nvSpPr>
          <p:cNvPr id="44" name="TextBox 43"/>
          <p:cNvSpPr txBox="1"/>
          <p:nvPr/>
        </p:nvSpPr>
        <p:spPr>
          <a:xfrm>
            <a:off x="4667261" y="6550025"/>
            <a:ext cx="3524249"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421217" y="466725"/>
            <a:ext cx="90424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7705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26068" y="1758950"/>
            <a:ext cx="5071533"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0800" y="1758950"/>
            <a:ext cx="5071533"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EE98E-EEF4-426E-B6D9-27F31B195454}"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326C9C-0984-4692-94B9-C42C36E0D40A}" type="slidenum">
              <a:rPr lang="en-GB" smtClean="0"/>
              <a:t>‹#›</a:t>
            </a:fld>
            <a:endParaRPr lang="en-GB"/>
          </a:p>
        </p:txBody>
      </p:sp>
    </p:spTree>
    <p:extLst>
      <p:ext uri="{BB962C8B-B14F-4D97-AF65-F5344CB8AC3E}">
        <p14:creationId xmlns:p14="http://schemas.microsoft.com/office/powerpoint/2010/main" val="305993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hyperlink" Target="00%20main%20menu.ppt" TargetMode="Externa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xml"/><Relationship Id="rId1" Type="http://schemas.openxmlformats.org/officeDocument/2006/relationships/slideLayout" Target="../slideLayouts/slideLayout1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9.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0.xm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xml"/><Relationship Id="rId1" Type="http://schemas.openxmlformats.org/officeDocument/2006/relationships/slideLayout" Target="../slideLayouts/slideLayout2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17.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8.xml"/><Relationship Id="rId1" Type="http://schemas.openxmlformats.org/officeDocument/2006/relationships/slideLayout" Target="../slideLayouts/slideLayout3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0.xml"/><Relationship Id="rId1" Type="http://schemas.openxmlformats.org/officeDocument/2006/relationships/slideLayout" Target="../slideLayouts/slideLayout3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2.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4.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22.xml"/><Relationship Id="rId1" Type="http://schemas.openxmlformats.org/officeDocument/2006/relationships/slideLayout" Target="../slideLayouts/slideLayout37.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3.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23.xml"/><Relationship Id="rId1" Type="http://schemas.openxmlformats.org/officeDocument/2006/relationships/slideLayout" Target="../slideLayouts/slideLayout38.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9.xml"/></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6.xml"/><Relationship Id="rId1" Type="http://schemas.openxmlformats.org/officeDocument/2006/relationships/slideLayout" Target="../slideLayouts/slideLayout4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xml"/><Relationship Id="rId1" Type="http://schemas.openxmlformats.org/officeDocument/2006/relationships/slideLayout" Target="../slideLayouts/slideLayout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1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3" y="188928"/>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912294" y="5805488"/>
            <a:ext cx="10367433"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478369" y="1196977"/>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10763252" y="5786438"/>
            <a:ext cx="1428749"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10991852"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11110394" y="6049963"/>
            <a:ext cx="757767"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11228928" y="6138863"/>
            <a:ext cx="537633"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11341110" y="6221428"/>
            <a:ext cx="309033"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4667261" y="6550040"/>
            <a:ext cx="3524249"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914401" y="609600"/>
            <a:ext cx="1390651"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10668001" y="5715000"/>
            <a:ext cx="1390651"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10801361" y="0"/>
            <a:ext cx="1390649"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10801361" y="5815028"/>
            <a:ext cx="1390649"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10608733" y="152400"/>
            <a:ext cx="8467" cy="1189038"/>
          </a:xfrm>
          <a:prstGeom prst="line">
            <a:avLst/>
          </a:prstGeom>
          <a:noFill/>
          <a:ln w="9525">
            <a:solidFill>
              <a:schemeClr val="tx1"/>
            </a:solidFill>
            <a:round/>
            <a:headEnd/>
            <a:tailEnd/>
          </a:ln>
          <a:effectLst/>
        </p:spPr>
        <p:txBody>
          <a:bodyPr/>
          <a:lstStyle/>
          <a:p>
            <a:pPr eaLnBrk="0" hangingPunct="0">
              <a:defRPr/>
            </a:pPr>
            <a:endParaRPr lang="en-GB" sz="4000" dirty="0">
              <a:solidFill>
                <a:srgbClr val="000000"/>
              </a:solidFill>
            </a:endParaRPr>
          </a:p>
        </p:txBody>
      </p:sp>
      <p:sp>
        <p:nvSpPr>
          <p:cNvPr id="3075" name="Rectangle 3"/>
          <p:cNvSpPr>
            <a:spLocks noGrp="1" noChangeArrowheads="1"/>
          </p:cNvSpPr>
          <p:nvPr>
            <p:ph type="title"/>
          </p:nvPr>
        </p:nvSpPr>
        <p:spPr bwMode="auto">
          <a:xfrm>
            <a:off x="609600" y="122241"/>
            <a:ext cx="100584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624417" y="1412875"/>
            <a:ext cx="109728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3071286" y="6272213"/>
            <a:ext cx="6049433"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27400" y="6280150"/>
            <a:ext cx="372533" cy="431800"/>
          </a:xfrm>
          <a:prstGeom prst="rect">
            <a:avLst/>
          </a:prstGeom>
          <a:noFill/>
          <a:ln w="9525">
            <a:noFill/>
            <a:miter lim="800000"/>
            <a:headEnd/>
            <a:tailEnd/>
          </a:ln>
        </p:spPr>
      </p:pic>
      <p:grpSp>
        <p:nvGrpSpPr>
          <p:cNvPr id="2" name="Group 9"/>
          <p:cNvGrpSpPr>
            <a:grpSpLocks/>
          </p:cNvGrpSpPr>
          <p:nvPr/>
        </p:nvGrpSpPr>
        <p:grpSpPr bwMode="auto">
          <a:xfrm>
            <a:off x="10801353" y="188916"/>
            <a:ext cx="766233"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sz="400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sz="4000"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3" y="188916"/>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912286" y="5805488"/>
            <a:ext cx="10367433"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478368" y="1196977"/>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5" action="ppaction://hlinkpres?slideindex=1&amp;slidetitle="/>
          </p:cNvPr>
          <p:cNvSpPr>
            <a:spLocks noChangeArrowheads="1"/>
          </p:cNvSpPr>
          <p:nvPr/>
        </p:nvSpPr>
        <p:spPr bwMode="auto">
          <a:xfrm>
            <a:off x="10763252" y="5786438"/>
            <a:ext cx="1428749"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4000">
              <a:solidFill>
                <a:srgbClr val="000000"/>
              </a:solidFill>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4000" b="1">
              <a:solidFill>
                <a:srgbClr val="000000"/>
              </a:solidFill>
            </a:endParaRPr>
          </a:p>
        </p:txBody>
      </p:sp>
      <p:sp>
        <p:nvSpPr>
          <p:cNvPr id="8" name="Oval 6">
            <a:hlinkClick r:id="" action="ppaction://hlinkshowjump?jump=previousslide"/>
          </p:cNvPr>
          <p:cNvSpPr>
            <a:spLocks noChangeArrowheads="1"/>
          </p:cNvSpPr>
          <p:nvPr/>
        </p:nvSpPr>
        <p:spPr bwMode="auto">
          <a:xfrm>
            <a:off x="10991852"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4000">
              <a:solidFill>
                <a:srgbClr val="000000"/>
              </a:solidFill>
            </a:endParaRPr>
          </a:p>
        </p:txBody>
      </p:sp>
      <p:sp>
        <p:nvSpPr>
          <p:cNvPr id="9" name="Oval 7"/>
          <p:cNvSpPr>
            <a:spLocks noChangeArrowheads="1"/>
          </p:cNvSpPr>
          <p:nvPr/>
        </p:nvSpPr>
        <p:spPr bwMode="auto">
          <a:xfrm>
            <a:off x="11110386" y="6049963"/>
            <a:ext cx="757767" cy="577850"/>
          </a:xfrm>
          <a:prstGeom prst="ellipse">
            <a:avLst/>
          </a:prstGeom>
          <a:solidFill>
            <a:srgbClr val="FF99FF"/>
          </a:solidFill>
          <a:ln w="50800">
            <a:noFill/>
            <a:round/>
            <a:headEnd/>
            <a:tailEnd/>
          </a:ln>
        </p:spPr>
        <p:txBody>
          <a:bodyPr wrap="none" anchor="ctr"/>
          <a:lstStyle/>
          <a:p>
            <a:pPr algn="ctr" eaLnBrk="0" hangingPunct="0">
              <a:defRPr/>
            </a:pPr>
            <a:endParaRPr lang="en-US" sz="4000">
              <a:solidFill>
                <a:srgbClr val="000000"/>
              </a:solidFill>
            </a:endParaRPr>
          </a:p>
        </p:txBody>
      </p:sp>
      <p:sp>
        <p:nvSpPr>
          <p:cNvPr id="10" name="Oval 8"/>
          <p:cNvSpPr>
            <a:spLocks noChangeArrowheads="1"/>
          </p:cNvSpPr>
          <p:nvPr/>
        </p:nvSpPr>
        <p:spPr bwMode="auto">
          <a:xfrm>
            <a:off x="11228920" y="6138863"/>
            <a:ext cx="537633" cy="411162"/>
          </a:xfrm>
          <a:prstGeom prst="ellipse">
            <a:avLst/>
          </a:prstGeom>
          <a:solidFill>
            <a:srgbClr val="FF3300"/>
          </a:solidFill>
          <a:ln w="50800">
            <a:noFill/>
            <a:round/>
            <a:headEnd/>
            <a:tailEnd/>
          </a:ln>
        </p:spPr>
        <p:txBody>
          <a:bodyPr wrap="none" anchor="ctr"/>
          <a:lstStyle/>
          <a:p>
            <a:pPr algn="ctr" eaLnBrk="0" hangingPunct="0">
              <a:defRPr/>
            </a:pPr>
            <a:endParaRPr lang="en-US" sz="4000">
              <a:solidFill>
                <a:srgbClr val="000000"/>
              </a:solidFill>
            </a:endParaRPr>
          </a:p>
        </p:txBody>
      </p:sp>
      <p:sp>
        <p:nvSpPr>
          <p:cNvPr id="11" name="Oval 9"/>
          <p:cNvSpPr>
            <a:spLocks noChangeArrowheads="1"/>
          </p:cNvSpPr>
          <p:nvPr/>
        </p:nvSpPr>
        <p:spPr bwMode="auto">
          <a:xfrm>
            <a:off x="11341102" y="6221416"/>
            <a:ext cx="309033"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4667253" y="6550028"/>
            <a:ext cx="3524249"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203" r:id="rId2"/>
    <p:sldLayoutId id="2147485329"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6/17/2019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28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3" y="188928"/>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912294" y="5805488"/>
            <a:ext cx="10367433"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478369" y="1196977"/>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10763252" y="5786438"/>
            <a:ext cx="1428749"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10991852"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11110394" y="6049963"/>
            <a:ext cx="757767"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11228928" y="6138863"/>
            <a:ext cx="537633"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11341110" y="6221428"/>
            <a:ext cx="309033"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4667261" y="6550040"/>
            <a:ext cx="3524249"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914401" y="60960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10668001" y="571500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10801361" y="0"/>
            <a:ext cx="1390649"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10801361" y="5815028"/>
            <a:ext cx="1390649"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067021434"/>
      </p:ext>
    </p:extLst>
  </p:cSld>
  <p:clrMap bg1="dk1" tx1="lt1" bg2="dk2" tx2="lt2" accent1="accent1" accent2="accent2" accent3="accent3" accent4="accent4" accent5="accent5" accent6="accent6" hlink="hlink" folHlink="folHlink"/>
  <p:sldLayoutIdLst>
    <p:sldLayoutId id="214748525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10608733" y="152400"/>
            <a:ext cx="8467" cy="1189038"/>
          </a:xfrm>
          <a:prstGeom prst="line">
            <a:avLst/>
          </a:prstGeom>
          <a:noFill/>
          <a:ln w="9525">
            <a:solidFill>
              <a:schemeClr val="tx1"/>
            </a:solidFill>
            <a:round/>
            <a:headEnd/>
            <a:tailEnd/>
          </a:ln>
          <a:effectLst/>
        </p:spPr>
        <p:txBody>
          <a:bodyPr/>
          <a:lstStyle/>
          <a:p>
            <a:pPr>
              <a:defRPr/>
            </a:pPr>
            <a:endParaRPr lang="en-GB" sz="4000"/>
          </a:p>
        </p:txBody>
      </p:sp>
      <p:sp>
        <p:nvSpPr>
          <p:cNvPr id="1027" name="Rectangle 3"/>
          <p:cNvSpPr>
            <a:spLocks noGrp="1" noChangeArrowheads="1"/>
          </p:cNvSpPr>
          <p:nvPr>
            <p:ph type="title"/>
          </p:nvPr>
        </p:nvSpPr>
        <p:spPr bwMode="auto">
          <a:xfrm>
            <a:off x="609600" y="122241"/>
            <a:ext cx="100584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624417" y="1412875"/>
            <a:ext cx="109728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609602" y="6400800"/>
            <a:ext cx="2029884"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17/06/2019</a:t>
            </a:fld>
            <a:endParaRPr lang="en-GB" altLang="en-US"/>
          </a:p>
        </p:txBody>
      </p:sp>
      <p:grpSp>
        <p:nvGrpSpPr>
          <p:cNvPr id="1030" name="Group 9"/>
          <p:cNvGrpSpPr>
            <a:grpSpLocks/>
          </p:cNvGrpSpPr>
          <p:nvPr/>
        </p:nvGrpSpPr>
        <p:grpSpPr bwMode="auto">
          <a:xfrm>
            <a:off x="10801353" y="188916"/>
            <a:ext cx="766233"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4000"/>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4000"/>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4000"/>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4000"/>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4000"/>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4000"/>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4000"/>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4000"/>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4000"/>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4000"/>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4000"/>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4000"/>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4000"/>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4000"/>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4000"/>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4000"/>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4000"/>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4000"/>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4000"/>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4000"/>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4000"/>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4000"/>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4000"/>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4000"/>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4000"/>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4000"/>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4000"/>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4000"/>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4000"/>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4000"/>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4000"/>
            </a:p>
          </p:txBody>
        </p:sp>
      </p:grpSp>
    </p:spTree>
    <p:extLst>
      <p:ext uri="{BB962C8B-B14F-4D97-AF65-F5344CB8AC3E}">
        <p14:creationId xmlns:p14="http://schemas.microsoft.com/office/powerpoint/2010/main" val="3596152208"/>
      </p:ext>
    </p:extLst>
  </p:cSld>
  <p:clrMap bg1="lt1" tx1="dk1" bg2="lt2" tx2="dk2" accent1="accent1" accent2="accent2" accent3="accent3" accent4="accent4" accent5="accent5" accent6="accent6" hlink="hlink" folHlink="folHlink"/>
  <p:sldLayoutIdLst>
    <p:sldLayoutId id="214748525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6/17/2019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0718382"/>
      </p:ext>
    </p:extLst>
  </p:cSld>
  <p:clrMap bg1="lt1" tx1="dk1" bg2="lt2" tx2="dk2" accent1="accent1" accent2="accent2" accent3="accent3" accent4="accent4" accent5="accent5" accent6="accent6" hlink="hlink" folHlink="folHlink"/>
  <p:sldLayoutIdLst>
    <p:sldLayoutId id="21474852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3" y="188916"/>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912286" y="5805488"/>
            <a:ext cx="10367433"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478368" y="1196977"/>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10763252" y="5786438"/>
            <a:ext cx="1428749"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10991852"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11110386" y="6049963"/>
            <a:ext cx="757767"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11228920" y="6138863"/>
            <a:ext cx="537633"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11341102" y="6221416"/>
            <a:ext cx="309033"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sz="4000" dirty="0">
              <a:solidFill>
                <a:srgbClr val="000000"/>
              </a:solidFill>
            </a:endParaRPr>
          </a:p>
        </p:txBody>
      </p:sp>
      <p:sp>
        <p:nvSpPr>
          <p:cNvPr id="12" name="TextBox 11"/>
          <p:cNvSpPr txBox="1"/>
          <p:nvPr/>
        </p:nvSpPr>
        <p:spPr>
          <a:xfrm>
            <a:off x="4667253" y="6550028"/>
            <a:ext cx="3524249"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914401" y="609600"/>
            <a:ext cx="1390651"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10668001" y="5715000"/>
            <a:ext cx="1390651"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10801353" y="0"/>
            <a:ext cx="1390649"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10801353" y="5815016"/>
            <a:ext cx="1390649"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291189116"/>
      </p:ext>
    </p:extLst>
  </p:cSld>
  <p:clrMap bg1="lt1" tx1="dk1" bg2="lt2" tx2="dk2" accent1="accent1" accent2="accent2" accent3="accent3" accent4="accent4" accent5="accent5" accent6="accent6" hlink="hlink" folHlink="folHlink"/>
  <p:sldLayoutIdLst>
    <p:sldLayoutId id="214748528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6/17/2019</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96876098"/>
      </p:ext>
    </p:extLst>
  </p:cSld>
  <p:clrMap bg1="lt1" tx1="dk1" bg2="lt2" tx2="dk2" accent1="accent1" accent2="accent2" accent3="accent3" accent4="accent4" accent5="accent5" accent6="accent6" hlink="hlink" folHlink="folHlink"/>
  <p:sldLayoutIdLst>
    <p:sldLayoutId id="2147485290" r:id="rId1"/>
    <p:sldLayoutId id="2147485291" r:id="rId2"/>
    <p:sldLayoutId id="2147485292" r:id="rId3"/>
    <p:sldLayoutId id="2147485293" r:id="rId4"/>
    <p:sldLayoutId id="2147485294" r:id="rId5"/>
    <p:sldLayoutId id="2147485295" r:id="rId6"/>
    <p:sldLayoutId id="2147485296" r:id="rId7"/>
    <p:sldLayoutId id="2147485297" r:id="rId8"/>
    <p:sldLayoutId id="2147485298" r:id="rId9"/>
    <p:sldLayoutId id="2147485299" r:id="rId10"/>
    <p:sldLayoutId id="214748530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3" y="188914"/>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912285" y="5805488"/>
            <a:ext cx="10367433"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478367" y="1196976"/>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10763251" y="5786438"/>
            <a:ext cx="1428749"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10991851"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11110385" y="6049963"/>
            <a:ext cx="757767"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11228918" y="6138863"/>
            <a:ext cx="537633"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11341101" y="6221414"/>
            <a:ext cx="309033"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sz="4000" dirty="0">
              <a:solidFill>
                <a:srgbClr val="FFFF66"/>
              </a:solidFill>
              <a:latin typeface="Times New Roman" pitchFamily="18" charset="0"/>
            </a:endParaRPr>
          </a:p>
        </p:txBody>
      </p:sp>
      <p:sp>
        <p:nvSpPr>
          <p:cNvPr id="12" name="TextBox 11"/>
          <p:cNvSpPr txBox="1"/>
          <p:nvPr/>
        </p:nvSpPr>
        <p:spPr>
          <a:xfrm>
            <a:off x="4667251" y="6550026"/>
            <a:ext cx="3524249"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914400" y="609600"/>
            <a:ext cx="1390651"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10668000" y="5715000"/>
            <a:ext cx="1390651"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10801352" y="0"/>
            <a:ext cx="1390649"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10801352" y="5815014"/>
            <a:ext cx="1390649"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4" action="ppaction://hlinkpres?slideindex=1&amp;slidetitle=" highlightClick="1"/>
          </p:cNvPr>
          <p:cNvSpPr>
            <a:spLocks noChangeArrowheads="1"/>
          </p:cNvSpPr>
          <p:nvPr/>
        </p:nvSpPr>
        <p:spPr bwMode="auto">
          <a:xfrm>
            <a:off x="914400" y="609600"/>
            <a:ext cx="1390651"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5" action="ppaction://hlinkpres?slideindex=1&amp;slidetitle=" highlightClick="1"/>
          </p:cNvPr>
          <p:cNvSpPr>
            <a:spLocks noChangeArrowheads="1"/>
          </p:cNvSpPr>
          <p:nvPr/>
        </p:nvSpPr>
        <p:spPr bwMode="auto">
          <a:xfrm>
            <a:off x="10668000" y="5715000"/>
            <a:ext cx="1390651"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6" action="ppaction://hlinkpres?slideindex=1&amp;slidetitle=" highlightClick="1"/>
          </p:cNvPr>
          <p:cNvSpPr>
            <a:spLocks noChangeArrowheads="1"/>
          </p:cNvSpPr>
          <p:nvPr/>
        </p:nvSpPr>
        <p:spPr bwMode="auto">
          <a:xfrm>
            <a:off x="10801352" y="0"/>
            <a:ext cx="1390649"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3" action="ppaction://hlinkpres?slideindex=1&amp;slidetitle=" highlightClick="1"/>
          </p:cNvPr>
          <p:cNvSpPr>
            <a:spLocks noChangeArrowheads="1"/>
          </p:cNvSpPr>
          <p:nvPr/>
        </p:nvSpPr>
        <p:spPr bwMode="auto">
          <a:xfrm>
            <a:off x="10801352" y="5815014"/>
            <a:ext cx="1390649"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3640877182"/>
      </p:ext>
    </p:extLst>
  </p:cSld>
  <p:clrMap bg1="lt1" tx1="dk1" bg2="lt2" tx2="dk2" accent1="accent1" accent2="accent2" accent3="accent3" accent4="accent4" accent5="accent5" accent6="accent6" hlink="hlink" folHlink="folHlink"/>
  <p:sldLayoutIdLst>
    <p:sldLayoutId id="21474853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6/17/2019</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498793952"/>
      </p:ext>
    </p:extLst>
  </p:cSld>
  <p:clrMap bg1="dk1" tx1="lt1" bg2="dk2" tx2="lt2" accent1="accent1" accent2="accent2" accent3="accent3" accent4="accent4" accent5="accent5" accent6="accent6" hlink="hlink" folHlink="folHlink"/>
  <p:sldLayoutIdLst>
    <p:sldLayoutId id="2147485306" r:id="rId1"/>
    <p:sldLayoutId id="214748531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34433" y="188928"/>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912294" y="5805488"/>
            <a:ext cx="10367433"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478369" y="1196977"/>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10763252" y="5786438"/>
            <a:ext cx="1428749"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4000" dirty="0">
              <a:solidFill>
                <a:srgbClr val="000000"/>
              </a:solidFill>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4000" dirty="0">
              <a:solidFill>
                <a:srgbClr val="000000"/>
              </a:solidFill>
            </a:endParaRPr>
          </a:p>
        </p:txBody>
      </p:sp>
      <p:sp>
        <p:nvSpPr>
          <p:cNvPr id="8" name="Oval 6">
            <a:hlinkClick r:id="" action="ppaction://hlinkshowjump?jump=previousslide"/>
          </p:cNvPr>
          <p:cNvSpPr>
            <a:spLocks noChangeArrowheads="1"/>
          </p:cNvSpPr>
          <p:nvPr/>
        </p:nvSpPr>
        <p:spPr bwMode="auto">
          <a:xfrm>
            <a:off x="10991852"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4000" dirty="0">
              <a:solidFill>
                <a:srgbClr val="000000"/>
              </a:solidFill>
            </a:endParaRPr>
          </a:p>
        </p:txBody>
      </p:sp>
      <p:sp>
        <p:nvSpPr>
          <p:cNvPr id="9" name="Oval 7"/>
          <p:cNvSpPr>
            <a:spLocks noChangeArrowheads="1"/>
          </p:cNvSpPr>
          <p:nvPr/>
        </p:nvSpPr>
        <p:spPr bwMode="auto">
          <a:xfrm>
            <a:off x="11110394" y="6049963"/>
            <a:ext cx="757767" cy="577850"/>
          </a:xfrm>
          <a:prstGeom prst="ellipse">
            <a:avLst/>
          </a:prstGeom>
          <a:solidFill>
            <a:srgbClr val="FF99FF"/>
          </a:solidFill>
          <a:ln w="50800">
            <a:noFill/>
            <a:round/>
            <a:headEnd/>
            <a:tailEnd/>
          </a:ln>
        </p:spPr>
        <p:txBody>
          <a:bodyPr wrap="none" anchor="ctr"/>
          <a:lstStyle/>
          <a:p>
            <a:pPr algn="ctr" eaLnBrk="0" hangingPunct="0">
              <a:defRPr/>
            </a:pPr>
            <a:endParaRPr lang="en-US" sz="4000" dirty="0">
              <a:solidFill>
                <a:srgbClr val="000000"/>
              </a:solidFill>
            </a:endParaRPr>
          </a:p>
        </p:txBody>
      </p:sp>
      <p:sp>
        <p:nvSpPr>
          <p:cNvPr id="10" name="Oval 8"/>
          <p:cNvSpPr>
            <a:spLocks noChangeArrowheads="1"/>
          </p:cNvSpPr>
          <p:nvPr/>
        </p:nvSpPr>
        <p:spPr bwMode="auto">
          <a:xfrm>
            <a:off x="11228928" y="6138863"/>
            <a:ext cx="537633" cy="411162"/>
          </a:xfrm>
          <a:prstGeom prst="ellipse">
            <a:avLst/>
          </a:prstGeom>
          <a:solidFill>
            <a:srgbClr val="FF3300"/>
          </a:solidFill>
          <a:ln w="50800">
            <a:noFill/>
            <a:round/>
            <a:headEnd/>
            <a:tailEnd/>
          </a:ln>
        </p:spPr>
        <p:txBody>
          <a:bodyPr wrap="none" anchor="ctr"/>
          <a:lstStyle/>
          <a:p>
            <a:pPr algn="ctr" eaLnBrk="0" hangingPunct="0">
              <a:defRPr/>
            </a:pPr>
            <a:endParaRPr lang="en-US" sz="4000" dirty="0">
              <a:solidFill>
                <a:srgbClr val="000000"/>
              </a:solidFill>
            </a:endParaRPr>
          </a:p>
        </p:txBody>
      </p:sp>
      <p:sp>
        <p:nvSpPr>
          <p:cNvPr id="11" name="Oval 9"/>
          <p:cNvSpPr>
            <a:spLocks noChangeArrowheads="1"/>
          </p:cNvSpPr>
          <p:nvPr/>
        </p:nvSpPr>
        <p:spPr bwMode="auto">
          <a:xfrm>
            <a:off x="11341110" y="6221428"/>
            <a:ext cx="309033"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4667261" y="6550040"/>
            <a:ext cx="3524249"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3" y="188926"/>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912293" y="5805488"/>
            <a:ext cx="10367433"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478369" y="1196977"/>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10763252" y="5786438"/>
            <a:ext cx="1428749"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10991852"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11110393" y="6049963"/>
            <a:ext cx="757767"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11228926" y="6138863"/>
            <a:ext cx="537633"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11341109" y="6221426"/>
            <a:ext cx="309033"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4667260" y="6550038"/>
            <a:ext cx="3524249"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914401" y="609600"/>
            <a:ext cx="1390651"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10668001" y="5715000"/>
            <a:ext cx="1390651"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10801360" y="0"/>
            <a:ext cx="1390649"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10801360" y="5815026"/>
            <a:ext cx="1390649"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1388164666"/>
      </p:ext>
    </p:extLst>
  </p:cSld>
  <p:clrMap bg1="lt1" tx1="dk1" bg2="lt2" tx2="dk2" accent1="accent1" accent2="accent2" accent3="accent3" accent4="accent4" accent5="accent5" accent6="accent6" hlink="hlink" folHlink="folHlink"/>
  <p:sldLayoutIdLst>
    <p:sldLayoutId id="21474853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34433" y="188926"/>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912293" y="5805488"/>
            <a:ext cx="10367433"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478369" y="1196977"/>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10763252" y="5786438"/>
            <a:ext cx="1428749"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10991852"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11110393" y="6049963"/>
            <a:ext cx="757767"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11228926" y="6138863"/>
            <a:ext cx="537633"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11341109" y="6221426"/>
            <a:ext cx="309033"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4667260" y="6550038"/>
            <a:ext cx="3524249"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914401" y="60960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10668001" y="571500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10801360" y="0"/>
            <a:ext cx="1390649"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10801360" y="5815026"/>
            <a:ext cx="1390649"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338900433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402169" y="228602"/>
            <a:ext cx="11347451"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402169" y="1676408"/>
            <a:ext cx="11387667"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406400" y="6245225"/>
            <a:ext cx="3048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Monday, 17 June 2019</a:t>
            </a:fld>
            <a:endParaRPr lang="en-GB" dirty="0">
              <a:solidFill>
                <a:srgbClr val="FFFF66"/>
              </a:solidFill>
            </a:endParaRPr>
          </a:p>
        </p:txBody>
      </p:sp>
      <p:sp>
        <p:nvSpPr>
          <p:cNvPr id="10506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8737600" y="6245225"/>
            <a:ext cx="3048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914401" y="60960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304801" y="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4565370" y="6356628"/>
            <a:ext cx="184730"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10801360" y="5808676"/>
            <a:ext cx="1390649"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10801360" y="5815026"/>
            <a:ext cx="1390649"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4565370" y="6204228"/>
            <a:ext cx="184730"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2400964141"/>
      </p:ext>
    </p:extLst>
  </p:cSld>
  <p:clrMap bg1="dk2" tx1="lt1" bg2="dk1" tx2="lt2" accent1="accent1" accent2="accent2" accent3="accent3" accent4="accent4" accent5="accent5" accent6="accent6" hlink="hlink" folHlink="folHlink"/>
  <p:sldLayoutIdLst>
    <p:sldLayoutId id="214748531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34433" y="188914"/>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912285" y="5805488"/>
            <a:ext cx="10367433"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478367" y="1196976"/>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10763251" y="5786438"/>
            <a:ext cx="1428749"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4000">
              <a:solidFill>
                <a:srgbClr val="000000"/>
              </a:solidFill>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10991851"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4000">
              <a:solidFill>
                <a:srgbClr val="000000"/>
              </a:solidFill>
            </a:endParaRPr>
          </a:p>
        </p:txBody>
      </p:sp>
      <p:sp>
        <p:nvSpPr>
          <p:cNvPr id="9" name="Oval 7"/>
          <p:cNvSpPr>
            <a:spLocks noChangeArrowheads="1"/>
          </p:cNvSpPr>
          <p:nvPr/>
        </p:nvSpPr>
        <p:spPr bwMode="auto">
          <a:xfrm>
            <a:off x="11110385" y="6049963"/>
            <a:ext cx="757767" cy="577850"/>
          </a:xfrm>
          <a:prstGeom prst="ellipse">
            <a:avLst/>
          </a:prstGeom>
          <a:solidFill>
            <a:srgbClr val="FF99FF"/>
          </a:solidFill>
          <a:ln w="50800">
            <a:noFill/>
            <a:round/>
            <a:headEnd/>
            <a:tailEnd/>
          </a:ln>
        </p:spPr>
        <p:txBody>
          <a:bodyPr wrap="none" anchor="ctr"/>
          <a:lstStyle/>
          <a:p>
            <a:pPr algn="ctr" eaLnBrk="0" hangingPunct="0">
              <a:defRPr/>
            </a:pPr>
            <a:endParaRPr lang="en-US" sz="4000">
              <a:solidFill>
                <a:srgbClr val="000000"/>
              </a:solidFill>
            </a:endParaRPr>
          </a:p>
        </p:txBody>
      </p:sp>
      <p:sp>
        <p:nvSpPr>
          <p:cNvPr id="10" name="Oval 8"/>
          <p:cNvSpPr>
            <a:spLocks noChangeArrowheads="1"/>
          </p:cNvSpPr>
          <p:nvPr/>
        </p:nvSpPr>
        <p:spPr bwMode="auto">
          <a:xfrm>
            <a:off x="11228918" y="6138863"/>
            <a:ext cx="537633" cy="411162"/>
          </a:xfrm>
          <a:prstGeom prst="ellipse">
            <a:avLst/>
          </a:prstGeom>
          <a:solidFill>
            <a:srgbClr val="FF3300"/>
          </a:solidFill>
          <a:ln w="50800">
            <a:noFill/>
            <a:round/>
            <a:headEnd/>
            <a:tailEnd/>
          </a:ln>
        </p:spPr>
        <p:txBody>
          <a:bodyPr wrap="none" anchor="ctr"/>
          <a:lstStyle/>
          <a:p>
            <a:pPr algn="ctr" eaLnBrk="0" hangingPunct="0">
              <a:defRPr/>
            </a:pPr>
            <a:endParaRPr lang="en-US" sz="4000">
              <a:solidFill>
                <a:srgbClr val="000000"/>
              </a:solidFill>
            </a:endParaRPr>
          </a:p>
        </p:txBody>
      </p:sp>
      <p:sp>
        <p:nvSpPr>
          <p:cNvPr id="11" name="Oval 9"/>
          <p:cNvSpPr>
            <a:spLocks noChangeArrowheads="1"/>
          </p:cNvSpPr>
          <p:nvPr/>
        </p:nvSpPr>
        <p:spPr bwMode="auto">
          <a:xfrm>
            <a:off x="11341101" y="6221414"/>
            <a:ext cx="309033"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4667251" y="6550026"/>
            <a:ext cx="3524249"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914400" y="60960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304800" y="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4565360" y="6356628"/>
            <a:ext cx="184730"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10801352" y="5808664"/>
            <a:ext cx="1390649"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10801352" y="5815014"/>
            <a:ext cx="1390649"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4565360" y="6204228"/>
            <a:ext cx="184730"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11089218" y="6030914"/>
            <a:ext cx="1390649"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980783446"/>
      </p:ext>
    </p:extLst>
  </p:cSld>
  <p:clrMap bg1="lt1" tx1="dk1" bg2="lt2" tx2="dk2" accent1="accent1" accent2="accent2" accent3="accent3" accent4="accent4" accent5="accent5" accent6="accent6" hlink="hlink" folHlink="folHlink"/>
  <p:sldLayoutIdLst>
    <p:sldLayoutId id="21474853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44959351"/>
      </p:ext>
    </p:extLst>
  </p:cSld>
  <p:clrMap bg1="lt1" tx1="dk1" bg2="lt2" tx2="dk2" accent1="accent1" accent2="accent2" accent3="accent3" accent4="accent4" accent5="accent5" accent6="accent6" hlink="hlink" folHlink="folHlink"/>
  <p:sldLayoutIdLst>
    <p:sldLayoutId id="214748531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3" y="188914"/>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912285" y="5805488"/>
            <a:ext cx="10367433"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478367" y="1196976"/>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10763251" y="5786438"/>
            <a:ext cx="1428749"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10991851"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11110385" y="6049963"/>
            <a:ext cx="757767"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11228918" y="6138863"/>
            <a:ext cx="537633"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11341101" y="6221414"/>
            <a:ext cx="309033"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4667251" y="6550026"/>
            <a:ext cx="3524249"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914400" y="609600"/>
            <a:ext cx="1390651"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10668000" y="5715000"/>
            <a:ext cx="1390651"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10801352" y="0"/>
            <a:ext cx="1390649"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10801352" y="5815014"/>
            <a:ext cx="1390649"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908534895"/>
      </p:ext>
    </p:extLst>
  </p:cSld>
  <p:clrMap bg1="lt1" tx1="dk1" bg2="lt2" tx2="dk2" accent1="accent1" accent2="accent2" accent3="accent3" accent4="accent4" accent5="accent5" accent6="accent6" hlink="hlink" folHlink="folHlink"/>
  <p:sldLayoutIdLst>
    <p:sldLayoutId id="2147485319" r:id="rId1"/>
    <p:sldLayoutId id="214748532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3" y="188926"/>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912293" y="5805488"/>
            <a:ext cx="10367433"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478369" y="1196977"/>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10763252" y="5786438"/>
            <a:ext cx="1428749"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10991852"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11110393" y="6049963"/>
            <a:ext cx="757767"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11228926" y="6138863"/>
            <a:ext cx="537633"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11341109" y="6221426"/>
            <a:ext cx="309033"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4667260" y="6550038"/>
            <a:ext cx="3524249"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914401" y="609600"/>
            <a:ext cx="1390651"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10668001" y="5715000"/>
            <a:ext cx="1390651"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10801360" y="0"/>
            <a:ext cx="1390649"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10801360" y="5815026"/>
            <a:ext cx="1390649"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700748970"/>
      </p:ext>
    </p:extLst>
  </p:cSld>
  <p:clrMap bg1="lt1" tx1="dk1" bg2="lt2" tx2="dk2" accent1="accent1" accent2="accent2" accent3="accent3" accent4="accent4" accent5="accent5" accent6="accent6" hlink="hlink" folHlink="folHlink"/>
  <p:sldLayoutIdLst>
    <p:sldLayoutId id="214748532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3" y="188926"/>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912293" y="5805488"/>
            <a:ext cx="10367433"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478369" y="1196977"/>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10763252" y="5786438"/>
            <a:ext cx="1428749"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10991852"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11110393" y="6049963"/>
            <a:ext cx="757767"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11228926" y="6138863"/>
            <a:ext cx="537633"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11341109" y="6221426"/>
            <a:ext cx="309033"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4667260" y="6550038"/>
            <a:ext cx="3524249"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914401" y="60960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10668001" y="571500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10801360" y="0"/>
            <a:ext cx="1390649"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10801360" y="5815026"/>
            <a:ext cx="1390649"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20115653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6/17/2019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10436366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3" y="188926"/>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912293" y="5805488"/>
            <a:ext cx="10367433"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478369" y="1196977"/>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10763252" y="5786438"/>
            <a:ext cx="1428749"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4000" dirty="0">
              <a:solidFill>
                <a:srgbClr val="000000"/>
              </a:solidFill>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4000" b="1" dirty="0">
              <a:solidFill>
                <a:srgbClr val="000000"/>
              </a:solidFill>
            </a:endParaRPr>
          </a:p>
        </p:txBody>
      </p:sp>
      <p:sp>
        <p:nvSpPr>
          <p:cNvPr id="8" name="Oval 6">
            <a:hlinkClick r:id="" action="ppaction://hlinkshowjump?jump=previousslide"/>
          </p:cNvPr>
          <p:cNvSpPr>
            <a:spLocks noChangeArrowheads="1"/>
          </p:cNvSpPr>
          <p:nvPr/>
        </p:nvSpPr>
        <p:spPr bwMode="auto">
          <a:xfrm>
            <a:off x="10991852"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4000" dirty="0">
              <a:solidFill>
                <a:srgbClr val="000000"/>
              </a:solidFill>
            </a:endParaRPr>
          </a:p>
        </p:txBody>
      </p:sp>
      <p:sp>
        <p:nvSpPr>
          <p:cNvPr id="9" name="Oval 7"/>
          <p:cNvSpPr>
            <a:spLocks noChangeArrowheads="1"/>
          </p:cNvSpPr>
          <p:nvPr/>
        </p:nvSpPr>
        <p:spPr bwMode="auto">
          <a:xfrm>
            <a:off x="11110393" y="6049963"/>
            <a:ext cx="757767" cy="577850"/>
          </a:xfrm>
          <a:prstGeom prst="ellipse">
            <a:avLst/>
          </a:prstGeom>
          <a:solidFill>
            <a:srgbClr val="FF99FF"/>
          </a:solidFill>
          <a:ln w="50800">
            <a:noFill/>
            <a:round/>
            <a:headEnd/>
            <a:tailEnd/>
          </a:ln>
        </p:spPr>
        <p:txBody>
          <a:bodyPr wrap="none" anchor="ctr"/>
          <a:lstStyle/>
          <a:p>
            <a:pPr algn="ctr" eaLnBrk="0" hangingPunct="0">
              <a:defRPr/>
            </a:pPr>
            <a:endParaRPr lang="en-US" sz="4000" dirty="0">
              <a:solidFill>
                <a:srgbClr val="000000"/>
              </a:solidFill>
            </a:endParaRPr>
          </a:p>
        </p:txBody>
      </p:sp>
      <p:sp>
        <p:nvSpPr>
          <p:cNvPr id="10" name="Oval 8"/>
          <p:cNvSpPr>
            <a:spLocks noChangeArrowheads="1"/>
          </p:cNvSpPr>
          <p:nvPr/>
        </p:nvSpPr>
        <p:spPr bwMode="auto">
          <a:xfrm>
            <a:off x="11228926" y="6138863"/>
            <a:ext cx="537633" cy="411162"/>
          </a:xfrm>
          <a:prstGeom prst="ellipse">
            <a:avLst/>
          </a:prstGeom>
          <a:solidFill>
            <a:srgbClr val="FF3300"/>
          </a:solidFill>
          <a:ln w="50800">
            <a:noFill/>
            <a:round/>
            <a:headEnd/>
            <a:tailEnd/>
          </a:ln>
        </p:spPr>
        <p:txBody>
          <a:bodyPr wrap="none" anchor="ctr"/>
          <a:lstStyle/>
          <a:p>
            <a:pPr algn="ctr" eaLnBrk="0" hangingPunct="0">
              <a:defRPr/>
            </a:pPr>
            <a:endParaRPr lang="en-US" sz="4000" dirty="0">
              <a:solidFill>
                <a:srgbClr val="000000"/>
              </a:solidFill>
            </a:endParaRPr>
          </a:p>
        </p:txBody>
      </p:sp>
      <p:sp>
        <p:nvSpPr>
          <p:cNvPr id="11" name="Oval 9"/>
          <p:cNvSpPr>
            <a:spLocks noChangeArrowheads="1"/>
          </p:cNvSpPr>
          <p:nvPr/>
        </p:nvSpPr>
        <p:spPr bwMode="auto">
          <a:xfrm>
            <a:off x="11341109" y="6221426"/>
            <a:ext cx="309033"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4667260" y="6550038"/>
            <a:ext cx="3524249"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442797385"/>
      </p:ext>
    </p:extLst>
  </p:cSld>
  <p:clrMap bg1="lt1" tx1="dk1" bg2="lt2" tx2="dk2" accent1="accent1" accent2="accent2" accent3="accent3" accent4="accent4" accent5="accent5" accent6="accent6" hlink="hlink" folHlink="folHlink"/>
  <p:sldLayoutIdLst>
    <p:sldLayoutId id="214748532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34433" y="188928"/>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912294" y="5805488"/>
            <a:ext cx="10367433"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478369" y="1196977"/>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10763252" y="5786438"/>
            <a:ext cx="1428749"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sz="4000" b="1">
              <a:solidFill>
                <a:srgbClr val="000000"/>
              </a:solidFill>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sz="4000" b="1">
              <a:solidFill>
                <a:srgbClr val="000000"/>
              </a:solidFill>
            </a:endParaRPr>
          </a:p>
        </p:txBody>
      </p:sp>
      <p:sp>
        <p:nvSpPr>
          <p:cNvPr id="8" name="Oval 6">
            <a:hlinkClick r:id="" action="ppaction://hlinkshowjump?jump=previousslide"/>
          </p:cNvPr>
          <p:cNvSpPr>
            <a:spLocks noChangeArrowheads="1"/>
          </p:cNvSpPr>
          <p:nvPr/>
        </p:nvSpPr>
        <p:spPr bwMode="auto">
          <a:xfrm>
            <a:off x="10991852"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sz="4000" b="1">
              <a:solidFill>
                <a:srgbClr val="000000"/>
              </a:solidFill>
            </a:endParaRPr>
          </a:p>
        </p:txBody>
      </p:sp>
      <p:sp>
        <p:nvSpPr>
          <p:cNvPr id="9" name="Oval 7"/>
          <p:cNvSpPr>
            <a:spLocks noChangeArrowheads="1"/>
          </p:cNvSpPr>
          <p:nvPr/>
        </p:nvSpPr>
        <p:spPr bwMode="auto">
          <a:xfrm>
            <a:off x="11110394" y="6049963"/>
            <a:ext cx="757767" cy="577850"/>
          </a:xfrm>
          <a:prstGeom prst="ellipse">
            <a:avLst/>
          </a:prstGeom>
          <a:solidFill>
            <a:srgbClr val="FF99FF"/>
          </a:solidFill>
          <a:ln w="50800">
            <a:noFill/>
            <a:round/>
            <a:headEnd/>
            <a:tailEnd/>
          </a:ln>
        </p:spPr>
        <p:txBody>
          <a:bodyPr wrap="none" anchor="ctr"/>
          <a:lstStyle/>
          <a:p>
            <a:pPr eaLnBrk="0" hangingPunct="0">
              <a:defRPr/>
            </a:pPr>
            <a:endParaRPr lang="en-US" sz="4000" b="1">
              <a:solidFill>
                <a:srgbClr val="000000"/>
              </a:solidFill>
            </a:endParaRPr>
          </a:p>
        </p:txBody>
      </p:sp>
      <p:sp>
        <p:nvSpPr>
          <p:cNvPr id="10" name="Oval 8"/>
          <p:cNvSpPr>
            <a:spLocks noChangeArrowheads="1"/>
          </p:cNvSpPr>
          <p:nvPr/>
        </p:nvSpPr>
        <p:spPr bwMode="auto">
          <a:xfrm>
            <a:off x="11228928" y="6138863"/>
            <a:ext cx="537633" cy="411162"/>
          </a:xfrm>
          <a:prstGeom prst="ellipse">
            <a:avLst/>
          </a:prstGeom>
          <a:solidFill>
            <a:srgbClr val="FF3300"/>
          </a:solidFill>
          <a:ln w="50800">
            <a:noFill/>
            <a:round/>
            <a:headEnd/>
            <a:tailEnd/>
          </a:ln>
        </p:spPr>
        <p:txBody>
          <a:bodyPr wrap="none" anchor="ctr"/>
          <a:lstStyle/>
          <a:p>
            <a:pPr eaLnBrk="0" hangingPunct="0">
              <a:defRPr/>
            </a:pPr>
            <a:endParaRPr lang="en-US" sz="4000" b="1">
              <a:solidFill>
                <a:srgbClr val="000000"/>
              </a:solidFill>
            </a:endParaRPr>
          </a:p>
        </p:txBody>
      </p:sp>
      <p:sp>
        <p:nvSpPr>
          <p:cNvPr id="11" name="Oval 9"/>
          <p:cNvSpPr>
            <a:spLocks noChangeArrowheads="1"/>
          </p:cNvSpPr>
          <p:nvPr/>
        </p:nvSpPr>
        <p:spPr bwMode="auto">
          <a:xfrm>
            <a:off x="11341110" y="6221428"/>
            <a:ext cx="309033"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4667261" y="6550040"/>
            <a:ext cx="3524249"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3" y="188928"/>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912294" y="5805488"/>
            <a:ext cx="10367433"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478369" y="1196977"/>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10763252" y="5786438"/>
            <a:ext cx="1428749"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10991852"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11110394" y="6049963"/>
            <a:ext cx="757767"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11228928" y="6138863"/>
            <a:ext cx="537633"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11341110" y="6221428"/>
            <a:ext cx="309033"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4667261" y="6550040"/>
            <a:ext cx="3524249"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914401" y="60960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10668001" y="571500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10801361" y="0"/>
            <a:ext cx="1390649"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10801361" y="5815028"/>
            <a:ext cx="1390649"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10608733" y="152400"/>
            <a:ext cx="8467"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609600" y="122253"/>
            <a:ext cx="100584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624417" y="1412875"/>
            <a:ext cx="109728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3071294" y="6272213"/>
            <a:ext cx="6049433"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27400" y="6280150"/>
            <a:ext cx="372533" cy="431800"/>
          </a:xfrm>
          <a:prstGeom prst="rect">
            <a:avLst/>
          </a:prstGeom>
          <a:noFill/>
          <a:ln w="9525">
            <a:noFill/>
            <a:miter lim="800000"/>
            <a:headEnd/>
            <a:tailEnd/>
          </a:ln>
        </p:spPr>
      </p:pic>
      <p:grpSp>
        <p:nvGrpSpPr>
          <p:cNvPr id="2" name="Group 9"/>
          <p:cNvGrpSpPr>
            <a:grpSpLocks/>
          </p:cNvGrpSpPr>
          <p:nvPr/>
        </p:nvGrpSpPr>
        <p:grpSpPr bwMode="auto">
          <a:xfrm>
            <a:off x="10801361" y="188928"/>
            <a:ext cx="766233"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4"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1126069" y="349250"/>
            <a:ext cx="10346267"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1126069" y="1758950"/>
            <a:ext cx="10346267"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508000" y="6323013"/>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4682069" y="6330965"/>
            <a:ext cx="3843867"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9144000" y="6323013"/>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 id="2147485274" r:id="rId2"/>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4433" y="188928"/>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912294" y="5805488"/>
            <a:ext cx="10367433"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478369" y="1196977"/>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10763252" y="5786438"/>
            <a:ext cx="1428749"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10991852"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11110394" y="6049963"/>
            <a:ext cx="757767"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11228928" y="6138863"/>
            <a:ext cx="537633"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11341110" y="6221428"/>
            <a:ext cx="309033"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4667261" y="6550040"/>
            <a:ext cx="3524249"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914401" y="60960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10668001" y="5715000"/>
            <a:ext cx="1390651"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10801361" y="0"/>
            <a:ext cx="1390649"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10801361" y="5815028"/>
            <a:ext cx="1390649"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34433" y="188928"/>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912294" y="5805488"/>
            <a:ext cx="10367433"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478369" y="1196977"/>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10763252" y="5786438"/>
            <a:ext cx="1428749"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sz="4000" b="1">
              <a:solidFill>
                <a:srgbClr val="000000"/>
              </a:solidFill>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sz="4000" b="1">
              <a:solidFill>
                <a:srgbClr val="000000"/>
              </a:solidFill>
            </a:endParaRPr>
          </a:p>
        </p:txBody>
      </p:sp>
      <p:sp>
        <p:nvSpPr>
          <p:cNvPr id="8" name="Oval 6">
            <a:hlinkClick r:id="" action="ppaction://hlinkshowjump?jump=previousslide"/>
          </p:cNvPr>
          <p:cNvSpPr>
            <a:spLocks noChangeArrowheads="1"/>
          </p:cNvSpPr>
          <p:nvPr/>
        </p:nvSpPr>
        <p:spPr bwMode="auto">
          <a:xfrm>
            <a:off x="10991852"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sz="4000" b="1">
              <a:solidFill>
                <a:srgbClr val="000000"/>
              </a:solidFill>
            </a:endParaRPr>
          </a:p>
        </p:txBody>
      </p:sp>
      <p:sp>
        <p:nvSpPr>
          <p:cNvPr id="9" name="Oval 7"/>
          <p:cNvSpPr>
            <a:spLocks noChangeArrowheads="1"/>
          </p:cNvSpPr>
          <p:nvPr/>
        </p:nvSpPr>
        <p:spPr bwMode="auto">
          <a:xfrm>
            <a:off x="11110394" y="6049963"/>
            <a:ext cx="757767" cy="577850"/>
          </a:xfrm>
          <a:prstGeom prst="ellipse">
            <a:avLst/>
          </a:prstGeom>
          <a:solidFill>
            <a:srgbClr val="FF99FF"/>
          </a:solidFill>
          <a:ln w="50800">
            <a:noFill/>
            <a:round/>
            <a:headEnd/>
            <a:tailEnd/>
          </a:ln>
        </p:spPr>
        <p:txBody>
          <a:bodyPr wrap="none" anchor="ctr"/>
          <a:lstStyle/>
          <a:p>
            <a:pPr eaLnBrk="0" hangingPunct="0">
              <a:defRPr/>
            </a:pPr>
            <a:endParaRPr lang="en-US" sz="4000" b="1">
              <a:solidFill>
                <a:srgbClr val="000000"/>
              </a:solidFill>
            </a:endParaRPr>
          </a:p>
        </p:txBody>
      </p:sp>
      <p:sp>
        <p:nvSpPr>
          <p:cNvPr id="10" name="Oval 8"/>
          <p:cNvSpPr>
            <a:spLocks noChangeArrowheads="1"/>
          </p:cNvSpPr>
          <p:nvPr/>
        </p:nvSpPr>
        <p:spPr bwMode="auto">
          <a:xfrm>
            <a:off x="11228928" y="6138863"/>
            <a:ext cx="537633" cy="411162"/>
          </a:xfrm>
          <a:prstGeom prst="ellipse">
            <a:avLst/>
          </a:prstGeom>
          <a:solidFill>
            <a:srgbClr val="FF3300"/>
          </a:solidFill>
          <a:ln w="50800">
            <a:noFill/>
            <a:round/>
            <a:headEnd/>
            <a:tailEnd/>
          </a:ln>
        </p:spPr>
        <p:txBody>
          <a:bodyPr wrap="none" anchor="ctr"/>
          <a:lstStyle/>
          <a:p>
            <a:pPr eaLnBrk="0" hangingPunct="0">
              <a:defRPr/>
            </a:pPr>
            <a:endParaRPr lang="en-US" sz="4000" b="1">
              <a:solidFill>
                <a:srgbClr val="000000"/>
              </a:solidFill>
            </a:endParaRPr>
          </a:p>
        </p:txBody>
      </p:sp>
      <p:sp>
        <p:nvSpPr>
          <p:cNvPr id="11" name="Oval 9"/>
          <p:cNvSpPr>
            <a:spLocks noChangeArrowheads="1"/>
          </p:cNvSpPr>
          <p:nvPr/>
        </p:nvSpPr>
        <p:spPr bwMode="auto">
          <a:xfrm>
            <a:off x="11341110" y="6221428"/>
            <a:ext cx="309033"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4667261" y="6550040"/>
            <a:ext cx="3524249"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4433" y="188928"/>
            <a:ext cx="11618384"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912294" y="5805488"/>
            <a:ext cx="10367433"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478369" y="1196977"/>
            <a:ext cx="11474451"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10763252" y="5786438"/>
            <a:ext cx="1428749"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10875433" y="5872163"/>
            <a:ext cx="119380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10991852" y="5959475"/>
            <a:ext cx="971549"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11110394" y="6049963"/>
            <a:ext cx="757767"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11228928" y="6138863"/>
            <a:ext cx="537633"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11341110" y="6221428"/>
            <a:ext cx="309033"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4667261" y="6550040"/>
            <a:ext cx="3524249"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914401" y="609600"/>
            <a:ext cx="1390651"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10668001" y="5715000"/>
            <a:ext cx="1390651"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10801361" y="0"/>
            <a:ext cx="1390649"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10801361" y="5815028"/>
            <a:ext cx="1390649"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twitter.com/SGroshell" TargetMode="External"/><Relationship Id="rId7" Type="http://schemas.openxmlformats.org/officeDocument/2006/relationships/hyperlink" Target="https://twitter.com/hashtag/teachchat?src=hash" TargetMode="External"/><Relationship Id="rId2" Type="http://schemas.openxmlformats.org/officeDocument/2006/relationships/hyperlink" Target="https://twitter.com/hashtag/sketchnote?src=hash" TargetMode="External"/><Relationship Id="rId1" Type="http://schemas.openxmlformats.org/officeDocument/2006/relationships/slideLayout" Target="../slideLayouts/slideLayout39.xml"/><Relationship Id="rId6" Type="http://schemas.openxmlformats.org/officeDocument/2006/relationships/hyperlink" Target="https://twitter.com/hashtag/learning?src=hash" TargetMode="External"/><Relationship Id="rId5" Type="http://schemas.openxmlformats.org/officeDocument/2006/relationships/hyperlink" Target="https://twitter.com/hashtag/edchat?src=hash" TargetMode="External"/><Relationship Id="rId4" Type="http://schemas.openxmlformats.org/officeDocument/2006/relationships/hyperlink" Target="https://twitter.com/MrZach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42.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hyperlink" Target="file:///C:\Users\Phil\Desktop\current%20stuff\brunel%20pieces%203\safety%20curtain.ppt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7" Type="http://schemas.openxmlformats.org/officeDocument/2006/relationships/hyperlink" Target="http://phil-race.co.uk/ripples-model-seven-factors-underpinning-successful-learning-update-july-2015/"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2.xml"/><Relationship Id="rId6" Type="http://schemas.openxmlformats.org/officeDocument/2006/relationships/hyperlink" Target="http://phil-race.co.uk/2017/05/lectures-and-learning/"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phil-race.co.uk/2016/04/updated-powerpoint-ripples-model/"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cs.cmu.edu/~rgs/alice26a.gif" TargetMode="Externa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hyperlink" Target="http://stackoverflow.com/questions/8866061/css-background-image-using-an-image" TargetMode="External"/><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29.jpeg"/></Relationships>
</file>

<file path=ppt/slides/_rels/slide62.xml.rels><?xml version="1.0" encoding="UTF-8" standalone="yes"?>
<Relationships xmlns="http://schemas.openxmlformats.org/package/2006/relationships"><Relationship Id="rId3" Type="http://schemas.openxmlformats.org/officeDocument/2006/relationships/hyperlink" Target="https://doi.org/10.1080/02602938.2018.1463354"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hyperlink" Target="http://www.jisc.ac.uk/whatwedo/programmes/usersandinnovation/soundsgood.aspx" TargetMode="External"/><Relationship Id="rId4" Type="http://schemas.openxmlformats.org/officeDocument/2006/relationships/hyperlink" Target="http://www.pass.brad.ac.uk/"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phil-race.co.uk/archive-of-downloads-from-previous-website/"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hyperlink" Target="https://www.seda.ac.uk/resources/files/publications_214_Educational%20Developments%2018.2.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1775400" y="538757"/>
            <a:ext cx="7056980" cy="2736380"/>
          </a:xfrm>
          <a:noFill/>
        </p:spPr>
        <p:txBody>
          <a:bodyPr/>
          <a:lstStyle/>
          <a:p>
            <a:pPr algn="ctr">
              <a:defRPr/>
            </a:pPr>
            <a:r>
              <a:rPr lang="en-GB" sz="3600" dirty="0">
                <a:solidFill>
                  <a:srgbClr val="FFFF00"/>
                </a:solidFill>
              </a:rPr>
              <a:t> </a:t>
            </a:r>
            <a:r>
              <a:rPr lang="en-GB" dirty="0">
                <a:solidFill>
                  <a:srgbClr val="FFFF00"/>
                </a:solidFill>
              </a:rPr>
              <a:t>Helping students to take charge of their learning processes</a:t>
            </a:r>
            <a:endParaRPr lang="en-GB" sz="1800" dirty="0">
              <a:solidFill>
                <a:srgbClr val="FFFF00"/>
              </a:solidFill>
              <a:latin typeface="+mn-lt"/>
            </a:endParaRPr>
          </a:p>
        </p:txBody>
      </p:sp>
      <p:sp>
        <p:nvSpPr>
          <p:cNvPr id="5" name="Rectangle 8">
            <a:hlinkClick r:id="rId3" action="ppaction://hlinkpres?slideindex=1&amp;slidetitle="/>
          </p:cNvPr>
          <p:cNvSpPr>
            <a:spLocks noChangeArrowheads="1"/>
          </p:cNvSpPr>
          <p:nvPr/>
        </p:nvSpPr>
        <p:spPr bwMode="auto">
          <a:xfrm>
            <a:off x="1775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pPr>
            <a:r>
              <a:rPr lang="en-GB" sz="1800" b="1" dirty="0">
                <a:solidFill>
                  <a:srgbClr val="008000"/>
                </a:solidFill>
                <a:latin typeface="Arial" pitchFamily="34" charset="0"/>
              </a:rPr>
              <a:t>(from Newcastle-upon-Tyne)</a:t>
            </a:r>
          </a:p>
          <a:p>
            <a:pPr marL="723900" indent="-723900" algn="ctr" eaLnBrk="0" hangingPunct="0">
              <a:spcBef>
                <a:spcPct val="20000"/>
              </a:spcBef>
              <a:buClr>
                <a:srgbClr val="7E9CE8"/>
              </a:buClr>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@RacePhil </a:t>
            </a:r>
            <a:endParaRPr lang="en-GB" sz="1800" b="1" dirty="0">
              <a:solidFill>
                <a:srgbClr val="4F81BD"/>
              </a:solidFill>
              <a:latin typeface="Arial" pitchFamily="34" charset="0"/>
            </a:endParaRPr>
          </a:p>
          <a:p>
            <a:pPr marL="723900" indent="-723900" algn="ctr" eaLnBrk="0" hangingPunct="0">
              <a:spcBef>
                <a:spcPct val="20000"/>
              </a:spcBef>
              <a:buClr>
                <a:srgbClr val="7E9CE8"/>
              </a:buClr>
            </a:pPr>
            <a:r>
              <a:rPr lang="en-GB" sz="16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pPr>
            <a:r>
              <a:rPr lang="en-GB" sz="16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8832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1775400" y="3429003"/>
            <a:ext cx="6589152" cy="1384995"/>
          </a:xfrm>
          <a:prstGeom prst="rect">
            <a:avLst/>
          </a:prstGeom>
        </p:spPr>
        <p:txBody>
          <a:bodyPr wrap="square">
            <a:spAutoFit/>
          </a:bodyPr>
          <a:lstStyle/>
          <a:p>
            <a:pPr algn="ctr"/>
            <a:r>
              <a:rPr lang="en-GB" sz="2800" b="1" dirty="0">
                <a:latin typeface="Calibri" panose="020F0502020204030204" pitchFamily="34" charset="0"/>
              </a:rPr>
              <a:t> 17</a:t>
            </a:r>
            <a:r>
              <a:rPr lang="en-GB" sz="2800" b="1" baseline="30000" dirty="0">
                <a:latin typeface="Calibri" panose="020F0502020204030204" pitchFamily="34" charset="0"/>
              </a:rPr>
              <a:t>th</a:t>
            </a:r>
            <a:r>
              <a:rPr lang="en-GB" sz="2800" b="1" dirty="0">
                <a:latin typeface="Calibri" panose="020F0502020204030204" pitchFamily="34" charset="0"/>
              </a:rPr>
              <a:t> June 2019</a:t>
            </a:r>
          </a:p>
          <a:p>
            <a:pPr algn="ctr">
              <a:tabLst>
                <a:tab pos="1427163" algn="l"/>
              </a:tabLst>
            </a:pPr>
            <a:r>
              <a:rPr lang="en-GB" sz="2800" b="1" dirty="0">
                <a:solidFill>
                  <a:srgbClr val="92D050"/>
                </a:solidFill>
                <a:latin typeface="Calibri" panose="020F0502020204030204" pitchFamily="34" charset="0"/>
              </a:rPr>
              <a:t>European First-Year Experience Conference 2019  CIT</a:t>
            </a:r>
          </a:p>
        </p:txBody>
      </p:sp>
      <p:pic>
        <p:nvPicPr>
          <p:cNvPr id="7" name="Picture 6">
            <a:extLst>
              <a:ext uri="{FF2B5EF4-FFF2-40B4-BE49-F238E27FC236}">
                <a16:creationId xmlns:a16="http://schemas.microsoft.com/office/drawing/2014/main" id="{0D947C26-5A00-4A92-98A2-DACEA2ACA0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91933" y="5733323"/>
            <a:ext cx="608735" cy="334869"/>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1686CB-8A95-4E6A-92E0-94303D7D9DBA}"/>
              </a:ext>
            </a:extLst>
          </p:cNvPr>
          <p:cNvSpPr>
            <a:spLocks noGrp="1"/>
          </p:cNvSpPr>
          <p:nvPr>
            <p:ph type="title"/>
          </p:nvPr>
        </p:nvSpPr>
        <p:spPr/>
        <p:txBody>
          <a:bodyPr/>
          <a:lstStyle/>
          <a:p>
            <a:r>
              <a:rPr lang="en-GB" sz="3600" dirty="0">
                <a:solidFill>
                  <a:srgbClr val="0070C0"/>
                </a:solidFill>
              </a:rPr>
              <a:t>Do we spend too much of our time trying to teach our students?</a:t>
            </a:r>
          </a:p>
        </p:txBody>
      </p:sp>
      <p:sp>
        <p:nvSpPr>
          <p:cNvPr id="5" name="Content Placeholder 4">
            <a:extLst>
              <a:ext uri="{FF2B5EF4-FFF2-40B4-BE49-F238E27FC236}">
                <a16:creationId xmlns:a16="http://schemas.microsoft.com/office/drawing/2014/main" id="{C4C5C94D-7CEB-413E-BACB-E66BE897FE02}"/>
              </a:ext>
            </a:extLst>
          </p:cNvPr>
          <p:cNvSpPr>
            <a:spLocks noGrp="1"/>
          </p:cNvSpPr>
          <p:nvPr>
            <p:ph idx="1"/>
          </p:nvPr>
        </p:nvSpPr>
        <p:spPr/>
        <p:txBody>
          <a:bodyPr/>
          <a:lstStyle/>
          <a:p>
            <a:r>
              <a:rPr lang="en-GB" sz="2800" dirty="0"/>
              <a:t>We need to spend more energy helping them to appreciate feedback, make judgements, manage affect, taking action. (Carless and Boud, 2018)</a:t>
            </a:r>
          </a:p>
        </p:txBody>
      </p:sp>
      <p:sp>
        <p:nvSpPr>
          <p:cNvPr id="8" name="Rectangle: Rounded Corners 7">
            <a:extLst>
              <a:ext uri="{FF2B5EF4-FFF2-40B4-BE49-F238E27FC236}">
                <a16:creationId xmlns:a16="http://schemas.microsoft.com/office/drawing/2014/main" id="{42DE57E2-931F-4C0C-A920-A4AFD499B441}"/>
              </a:ext>
            </a:extLst>
          </p:cNvPr>
          <p:cNvSpPr/>
          <p:nvPr/>
        </p:nvSpPr>
        <p:spPr bwMode="auto">
          <a:xfrm>
            <a:off x="6856380" y="3038684"/>
            <a:ext cx="3735766" cy="2828719"/>
          </a:xfrm>
          <a:prstGeom prst="roundRect">
            <a:avLst/>
          </a:prstGeom>
          <a:solidFill>
            <a:srgbClr val="FFFF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a:defRPr/>
            </a:pPr>
            <a:r>
              <a:rPr lang="en-GB" sz="3200" b="1" dirty="0">
                <a:solidFill>
                  <a:srgbClr val="000000"/>
                </a:solidFill>
                <a:latin typeface="Calibri" panose="020F0502020204030204" pitchFamily="34" charset="0"/>
                <a:cs typeface="Calibri" panose="020F0502020204030204" pitchFamily="34" charset="0"/>
              </a:rPr>
              <a:t>Galileo: You can’t </a:t>
            </a:r>
          </a:p>
          <a:p>
            <a:pPr>
              <a:defRPr/>
            </a:pPr>
            <a:r>
              <a:rPr lang="en-GB" sz="3200" b="1" dirty="0">
                <a:solidFill>
                  <a:srgbClr val="000000"/>
                </a:solidFill>
                <a:latin typeface="Calibri" panose="020F0502020204030204" pitchFamily="34" charset="0"/>
                <a:cs typeface="Calibri" panose="020F0502020204030204" pitchFamily="34" charset="0"/>
              </a:rPr>
              <a:t>teach a man </a:t>
            </a:r>
          </a:p>
          <a:p>
            <a:pPr>
              <a:defRPr/>
            </a:pPr>
            <a:r>
              <a:rPr lang="en-GB" sz="3200" b="1" dirty="0">
                <a:solidFill>
                  <a:srgbClr val="000000"/>
                </a:solidFill>
                <a:latin typeface="Calibri" panose="020F0502020204030204" pitchFamily="34" charset="0"/>
                <a:cs typeface="Calibri" panose="020F0502020204030204" pitchFamily="34" charset="0"/>
              </a:rPr>
              <a:t>anything. </a:t>
            </a:r>
          </a:p>
          <a:p>
            <a:pPr>
              <a:defRPr/>
            </a:pPr>
            <a:r>
              <a:rPr lang="en-GB" sz="3200" b="1" dirty="0">
                <a:solidFill>
                  <a:srgbClr val="000000"/>
                </a:solidFill>
                <a:latin typeface="Calibri" panose="020F0502020204030204" pitchFamily="34" charset="0"/>
                <a:cs typeface="Calibri" panose="020F0502020204030204" pitchFamily="34" charset="0"/>
              </a:rPr>
              <a:t>You can only help </a:t>
            </a:r>
          </a:p>
          <a:p>
            <a:pPr>
              <a:defRPr/>
            </a:pPr>
            <a:r>
              <a:rPr lang="en-GB" sz="3200" b="1" dirty="0">
                <a:solidFill>
                  <a:srgbClr val="000000"/>
                </a:solidFill>
                <a:latin typeface="Calibri" panose="020F0502020204030204" pitchFamily="34" charset="0"/>
                <a:cs typeface="Calibri" panose="020F0502020204030204" pitchFamily="34" charset="0"/>
              </a:rPr>
              <a:t>him to learn.</a:t>
            </a:r>
          </a:p>
        </p:txBody>
      </p:sp>
      <p:pic>
        <p:nvPicPr>
          <p:cNvPr id="10" name="Picture 9">
            <a:extLst>
              <a:ext uri="{FF2B5EF4-FFF2-40B4-BE49-F238E27FC236}">
                <a16:creationId xmlns:a16="http://schemas.microsoft.com/office/drawing/2014/main" id="{848C9BF8-A581-414F-A0C5-6067162FA7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7083" y="2742515"/>
            <a:ext cx="4684992" cy="3421055"/>
          </a:xfrm>
          <a:prstGeom prst="rect">
            <a:avLst/>
          </a:prstGeom>
        </p:spPr>
      </p:pic>
    </p:spTree>
    <p:extLst>
      <p:ext uri="{BB962C8B-B14F-4D97-AF65-F5344CB8AC3E}">
        <p14:creationId xmlns:p14="http://schemas.microsoft.com/office/powerpoint/2010/main" val="1091491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What annoys students in class?</a:t>
            </a:r>
          </a:p>
        </p:txBody>
      </p:sp>
      <p:sp>
        <p:nvSpPr>
          <p:cNvPr id="3" name="Content Placeholder 2"/>
          <p:cNvSpPr>
            <a:spLocks noGrp="1"/>
          </p:cNvSpPr>
          <p:nvPr>
            <p:ph idx="1"/>
          </p:nvPr>
        </p:nvSpPr>
        <p:spPr>
          <a:xfrm>
            <a:off x="2062162" y="1052737"/>
            <a:ext cx="8605838" cy="4238377"/>
          </a:xfrm>
        </p:spPr>
        <p:txBody>
          <a:bodyPr/>
          <a:lstStyle/>
          <a:p>
            <a:r>
              <a:rPr lang="en-GB" sz="2800" dirty="0"/>
              <a:t>Staff who don’t appear to have done good preparation of content material;</a:t>
            </a:r>
          </a:p>
          <a:p>
            <a:r>
              <a:rPr lang="en-GB" sz="2800" dirty="0"/>
              <a:t>Material at the wrong level, that is too easy or goes right over their heads;</a:t>
            </a:r>
          </a:p>
          <a:p>
            <a:r>
              <a:rPr lang="en-GB" sz="2800" dirty="0"/>
              <a:t>Lecturers who seem jaded, unenthusiastic or uninterested in what they are teaching;</a:t>
            </a:r>
          </a:p>
          <a:p>
            <a:r>
              <a:rPr lang="en-GB" sz="2800" dirty="0"/>
              <a:t>Teaching formats that never change and over-use PowerPoint;</a:t>
            </a:r>
          </a:p>
          <a:p>
            <a:r>
              <a:rPr lang="en-GB" sz="2800" dirty="0"/>
              <a:t>Lack of interaction between the lecturer and students;</a:t>
            </a:r>
          </a:p>
          <a:p>
            <a:r>
              <a:rPr lang="en-GB" sz="2800" dirty="0"/>
              <a:t>Issues around timing, particularly over-running and rushing at the end.</a:t>
            </a:r>
          </a:p>
          <a:p>
            <a:endParaRPr lang="en-GB" sz="2800" dirty="0"/>
          </a:p>
        </p:txBody>
      </p:sp>
      <p:sp>
        <p:nvSpPr>
          <p:cNvPr id="4" name="TextBox 3">
            <a:extLst>
              <a:ext uri="{FF2B5EF4-FFF2-40B4-BE49-F238E27FC236}">
                <a16:creationId xmlns:a16="http://schemas.microsoft.com/office/drawing/2014/main" id="{BF3CE8B3-EE05-4B8B-8D95-5F35D2549957}"/>
              </a:ext>
            </a:extLst>
          </p:cNvPr>
          <p:cNvSpPr txBox="1"/>
          <p:nvPr/>
        </p:nvSpPr>
        <p:spPr>
          <a:xfrm rot="1300895">
            <a:off x="3492441" y="2799215"/>
            <a:ext cx="6048843" cy="830997"/>
          </a:xfrm>
          <a:prstGeom prst="rect">
            <a:avLst/>
          </a:prstGeom>
          <a:solidFill>
            <a:srgbClr val="FFFF00">
              <a:alpha val="41176"/>
            </a:srgbClr>
          </a:solidFill>
        </p:spPr>
        <p:txBody>
          <a:bodyPr wrap="square" rtlCol="0">
            <a:spAutoFit/>
          </a:bodyPr>
          <a:lstStyle/>
          <a:p>
            <a:r>
              <a:rPr lang="en-GB" sz="4800" b="1" dirty="0">
                <a:solidFill>
                  <a:srgbClr val="CC0000"/>
                </a:solidFill>
              </a:rPr>
              <a:t>Nicked from Sally</a:t>
            </a:r>
          </a:p>
        </p:txBody>
      </p:sp>
    </p:spTree>
    <p:extLst>
      <p:ext uri="{BB962C8B-B14F-4D97-AF65-F5344CB8AC3E}">
        <p14:creationId xmlns:p14="http://schemas.microsoft.com/office/powerpoint/2010/main" val="35459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70C0"/>
                </a:solidFill>
              </a:rPr>
              <a:t>Students as partners…</a:t>
            </a:r>
            <a:endParaRPr lang="en-US" sz="4000" dirty="0">
              <a:solidFill>
                <a:srgbClr val="0070C0"/>
              </a:solidFill>
            </a:endParaRPr>
          </a:p>
        </p:txBody>
      </p:sp>
      <p:sp>
        <p:nvSpPr>
          <p:cNvPr id="3" name="Content Placeholder 2"/>
          <p:cNvSpPr>
            <a:spLocks noGrp="1"/>
          </p:cNvSpPr>
          <p:nvPr>
            <p:ph idx="1"/>
          </p:nvPr>
        </p:nvSpPr>
        <p:spPr/>
        <p:txBody>
          <a:bodyPr/>
          <a:lstStyle/>
          <a:p>
            <a:pPr>
              <a:lnSpc>
                <a:spcPct val="100000"/>
              </a:lnSpc>
            </a:pPr>
            <a:r>
              <a:rPr lang="en-GB" sz="2800" dirty="0"/>
              <a:t>Students are partners in learning. </a:t>
            </a:r>
          </a:p>
          <a:p>
            <a:pPr>
              <a:lnSpc>
                <a:spcPct val="100000"/>
              </a:lnSpc>
            </a:pPr>
            <a:r>
              <a:rPr lang="en-GB" sz="2800" dirty="0"/>
              <a:t>They always have been. </a:t>
            </a:r>
          </a:p>
          <a:p>
            <a:pPr>
              <a:lnSpc>
                <a:spcPct val="100000"/>
              </a:lnSpc>
            </a:pPr>
            <a:r>
              <a:rPr lang="en-GB" sz="2800" dirty="0"/>
              <a:t>We haven’t always made it an optimal partnership. </a:t>
            </a:r>
          </a:p>
          <a:p>
            <a:pPr>
              <a:lnSpc>
                <a:spcPct val="100000"/>
              </a:lnSpc>
            </a:pPr>
            <a:r>
              <a:rPr lang="en-GB" sz="2800" dirty="0"/>
              <a:t>We can.</a:t>
            </a:r>
          </a:p>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extLst>
      <p:ext uri="{BB962C8B-B14F-4D97-AF65-F5344CB8AC3E}">
        <p14:creationId xmlns:p14="http://schemas.microsoft.com/office/powerpoint/2010/main" val="328346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sz="9600" dirty="0"/>
              <a:t>Thirty second theatre</a:t>
            </a:r>
          </a:p>
        </p:txBody>
      </p:sp>
    </p:spTree>
    <p:extLst>
      <p:ext uri="{BB962C8B-B14F-4D97-AF65-F5344CB8AC3E}">
        <p14:creationId xmlns:p14="http://schemas.microsoft.com/office/powerpoint/2010/main" val="643856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solidFill>
                  <a:srgbClr val="0070C0"/>
                </a:solidFill>
              </a:rPr>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spTree>
    <p:extLst>
      <p:ext uri="{BB962C8B-B14F-4D97-AF65-F5344CB8AC3E}">
        <p14:creationId xmlns:p14="http://schemas.microsoft.com/office/powerpoint/2010/main" val="1337423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2" name="Rectangle 3"/>
          <p:cNvSpPr>
            <a:spLocks noGrp="1" noChangeArrowheads="1"/>
          </p:cNvSpPr>
          <p:nvPr>
            <p:ph idx="1"/>
          </p:nvPr>
        </p:nvSpPr>
        <p:spPr>
          <a:xfrm>
            <a:off x="1954787" y="404566"/>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a:lnSpc>
                <a:spcPct val="100000"/>
              </a:lnSpc>
            </a:pPr>
            <a:r>
              <a:rPr lang="en-GB" sz="2400" dirty="0">
                <a:solidFill>
                  <a:srgbClr val="008000"/>
                </a:solidFill>
              </a:rPr>
              <a:t>Tone of voice</a:t>
            </a:r>
          </a:p>
          <a:p>
            <a:pPr marL="2876550" lvl="1" indent="-457200">
              <a:lnSpc>
                <a:spcPct val="100000"/>
              </a:lnSpc>
            </a:pPr>
            <a:r>
              <a:rPr lang="en-GB" sz="2400" dirty="0">
                <a:solidFill>
                  <a:srgbClr val="008000"/>
                </a:solidFill>
              </a:rPr>
              <a:t>Body language</a:t>
            </a:r>
          </a:p>
          <a:p>
            <a:pPr marL="2876550" lvl="1" indent="-457200">
              <a:lnSpc>
                <a:spcPct val="100000"/>
              </a:lnSpc>
            </a:pPr>
            <a:r>
              <a:rPr lang="en-GB" sz="2400" dirty="0">
                <a:solidFill>
                  <a:srgbClr val="008000"/>
                </a:solidFill>
              </a:rPr>
              <a:t>Facial expression</a:t>
            </a:r>
          </a:p>
          <a:p>
            <a:pPr marL="2876550" lvl="1" indent="-457200">
              <a:lnSpc>
                <a:spcPct val="100000"/>
              </a:lnSpc>
            </a:pPr>
            <a:r>
              <a:rPr lang="en-GB" sz="2400" dirty="0">
                <a:solidFill>
                  <a:srgbClr val="008000"/>
                </a:solidFill>
              </a:rPr>
              <a:t>Eye contact</a:t>
            </a:r>
          </a:p>
          <a:p>
            <a:pPr marL="2876550" lvl="1" indent="-457200">
              <a:lnSpc>
                <a:spcPct val="100000"/>
              </a:lnSpc>
            </a:pPr>
            <a:r>
              <a:rPr lang="en-GB" sz="2400" dirty="0">
                <a:solidFill>
                  <a:srgbClr val="008000"/>
                </a:solidFill>
              </a:rPr>
              <a:t>The chance to repeat things</a:t>
            </a:r>
          </a:p>
          <a:p>
            <a:pPr marL="2876550" lvl="1" indent="-457200">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2063440" y="332571"/>
            <a:ext cx="8352928" cy="1872177"/>
          </a:xfrm>
          <a:prstGeom prst="rect">
            <a:avLst/>
          </a:prstGeom>
          <a:solidFill>
            <a:srgbClr val="FFFF00"/>
          </a:solidFill>
        </p:spPr>
        <p:txBody>
          <a:bodyPr wrap="square" rtlCol="0">
            <a:noAutofit/>
          </a:bodyPr>
          <a:lstStyle/>
          <a:p>
            <a:pPr eaLnBrk="0" hangingPunct="0">
              <a:defRPr/>
            </a:pPr>
            <a:r>
              <a:rPr lang="en-GB" sz="2800" b="1" dirty="0">
                <a:solidFill>
                  <a:srgbClr val="000000"/>
                </a:solidFill>
              </a:rPr>
              <a:t>What will I be expected to show for this?</a:t>
            </a:r>
          </a:p>
          <a:p>
            <a:pPr eaLnBrk="0" hangingPunct="0">
              <a:defRPr/>
            </a:pPr>
            <a:r>
              <a:rPr lang="en-GB" sz="2800" b="1" dirty="0">
                <a:solidFill>
                  <a:srgbClr val="000000"/>
                </a:solidFill>
              </a:rPr>
              <a:t>What does a good one look like, and a bad one?</a:t>
            </a:r>
          </a:p>
          <a:p>
            <a:pPr eaLnBrk="0" hangingPunct="0">
              <a:defRPr/>
            </a:pPr>
            <a:r>
              <a:rPr lang="en-GB" sz="2800" b="1" dirty="0">
                <a:solidFill>
                  <a:srgbClr val="000000"/>
                </a:solidFill>
              </a:rPr>
              <a:t>Where does this fit into the big picture?</a:t>
            </a:r>
          </a:p>
        </p:txBody>
      </p:sp>
      <p:sp>
        <p:nvSpPr>
          <p:cNvPr id="7" name="TextBox 6"/>
          <p:cNvSpPr txBox="1"/>
          <p:nvPr/>
        </p:nvSpPr>
        <p:spPr>
          <a:xfrm>
            <a:off x="1847411" y="2420784"/>
            <a:ext cx="2520350" cy="2246769"/>
          </a:xfrm>
          <a:prstGeom prst="rect">
            <a:avLst/>
          </a:prstGeom>
          <a:solidFill>
            <a:srgbClr val="CCFFCC"/>
          </a:solidFill>
          <a:ln>
            <a:solidFill>
              <a:srgbClr val="CC0000"/>
            </a:solidFill>
          </a:ln>
        </p:spPr>
        <p:txBody>
          <a:bodyPr wrap="square" rtlCol="0">
            <a:spAutoFit/>
          </a:bodyPr>
          <a:lstStyle/>
          <a:p>
            <a:pPr algn="ctr">
              <a:defRPr/>
            </a:pPr>
            <a:r>
              <a:rPr lang="en-GB" sz="2800" b="1" dirty="0">
                <a:solidFill>
                  <a:srgbClr val="C00000"/>
                </a:solidFill>
              </a:rPr>
              <a:t>Some of the </a:t>
            </a:r>
          </a:p>
          <a:p>
            <a:pPr algn="ctr">
              <a:defRPr/>
            </a:pPr>
            <a:r>
              <a:rPr lang="en-GB" sz="2800" b="1" dirty="0">
                <a:solidFill>
                  <a:srgbClr val="C00000"/>
                </a:solidFill>
              </a:rPr>
              <a:t>tools we can </a:t>
            </a:r>
          </a:p>
          <a:p>
            <a:pPr algn="ctr">
              <a:defRPr/>
            </a:pPr>
            <a:r>
              <a:rPr lang="en-GB" sz="2800" b="1" dirty="0">
                <a:solidFill>
                  <a:srgbClr val="C00000"/>
                </a:solidFill>
              </a:rPr>
              <a:t>use in </a:t>
            </a:r>
          </a:p>
          <a:p>
            <a:pPr algn="ctr">
              <a:defRPr/>
            </a:pPr>
            <a:r>
              <a:rPr lang="en-GB" sz="2800" b="1" dirty="0">
                <a:solidFill>
                  <a:srgbClr val="C00000"/>
                </a:solidFill>
              </a:rPr>
              <a:t>face-to-face </a:t>
            </a:r>
          </a:p>
          <a:p>
            <a:pPr algn="ctr">
              <a:defRPr/>
            </a:pPr>
            <a:r>
              <a:rPr lang="en-GB" sz="2800" b="1" dirty="0">
                <a:solidFill>
                  <a:srgbClr val="C00000"/>
                </a:solidFill>
              </a:rPr>
              <a:t>contexts</a:t>
            </a:r>
          </a:p>
        </p:txBody>
      </p:sp>
    </p:spTree>
    <p:extLst>
      <p:ext uri="{BB962C8B-B14F-4D97-AF65-F5344CB8AC3E}">
        <p14:creationId xmlns:p14="http://schemas.microsoft.com/office/powerpoint/2010/main" val="93014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2057400" y="1"/>
            <a:ext cx="7772400" cy="1470025"/>
          </a:xfrm>
          <a:solidFill>
            <a:srgbClr val="FFFF00"/>
          </a:solidFill>
        </p:spPr>
        <p:txBody>
          <a:bodyPr>
            <a:noAutofit/>
          </a:bodyPr>
          <a:lstStyle/>
          <a:p>
            <a:r>
              <a:rPr lang="en-GB" sz="2400" b="1" dirty="0"/>
              <a:t>Learning is not linear! Feedback is not unidirectional. </a:t>
            </a:r>
            <a:br>
              <a:rPr lang="en-GB" sz="2400" b="1" dirty="0"/>
            </a:br>
            <a:r>
              <a:rPr lang="en-GB" sz="2400" b="1" dirty="0"/>
              <a:t>But sometimes we pretend that they are! </a:t>
            </a:r>
            <a:r>
              <a:rPr lang="en-GB" sz="2400" b="1" dirty="0">
                <a:hlinkClick r:id="rId2"/>
              </a:rPr>
              <a:t>#</a:t>
            </a:r>
            <a:r>
              <a:rPr lang="en-GB" sz="2400" b="1" dirty="0" err="1">
                <a:hlinkClick r:id="rId2"/>
              </a:rPr>
              <a:t>sketchnote</a:t>
            </a:r>
            <a:r>
              <a:rPr lang="en-GB" sz="2400" b="1" dirty="0"/>
              <a:t> by </a:t>
            </a:r>
            <a:r>
              <a:rPr lang="en-GB" sz="2400" b="1" dirty="0">
                <a:hlinkClick r:id="rId3"/>
              </a:rPr>
              <a:t>@</a:t>
            </a:r>
            <a:r>
              <a:rPr lang="en-GB" sz="2400" b="1" dirty="0" err="1">
                <a:hlinkClick r:id="rId3"/>
              </a:rPr>
              <a:t>SGroshell</a:t>
            </a:r>
            <a:r>
              <a:rPr lang="en-GB" sz="2400" b="1" dirty="0"/>
              <a:t> and </a:t>
            </a:r>
            <a:r>
              <a:rPr lang="en-GB" sz="2400" b="1" dirty="0">
                <a:hlinkClick r:id="rId4"/>
              </a:rPr>
              <a:t>@</a:t>
            </a:r>
            <a:r>
              <a:rPr lang="en-GB" sz="2400" b="1" dirty="0" err="1">
                <a:hlinkClick r:id="rId4"/>
              </a:rPr>
              <a:t>MrZachG</a:t>
            </a:r>
            <a:r>
              <a:rPr lang="en-GB" sz="2400" b="1" dirty="0"/>
              <a:t> </a:t>
            </a:r>
            <a:r>
              <a:rPr lang="en-GB" sz="2400" b="1" dirty="0">
                <a:hlinkClick r:id="rId5"/>
              </a:rPr>
              <a:t>#</a:t>
            </a:r>
            <a:r>
              <a:rPr lang="en-GB" sz="2400" b="1" dirty="0" err="1">
                <a:hlinkClick r:id="rId5"/>
              </a:rPr>
              <a:t>edchat</a:t>
            </a:r>
            <a:r>
              <a:rPr lang="en-GB" sz="2400" b="1" dirty="0"/>
              <a:t> </a:t>
            </a:r>
            <a:r>
              <a:rPr lang="en-GB" sz="2400" b="1" dirty="0">
                <a:hlinkClick r:id="rId6"/>
              </a:rPr>
              <a:t>#learning</a:t>
            </a:r>
            <a:r>
              <a:rPr lang="en-GB" sz="2400" b="1" dirty="0"/>
              <a:t> </a:t>
            </a:r>
            <a:r>
              <a:rPr lang="en-GB" sz="2400" b="1" dirty="0">
                <a:hlinkClick r:id="rId7"/>
              </a:rPr>
              <a:t>#</a:t>
            </a:r>
            <a:r>
              <a:rPr lang="en-GB" sz="2400" b="1" dirty="0" err="1">
                <a:hlinkClick r:id="rId7"/>
              </a:rPr>
              <a:t>teachchat</a:t>
            </a:r>
            <a:endParaRPr lang="en-US" sz="2400" b="1" dirty="0"/>
          </a:p>
        </p:txBody>
      </p:sp>
      <p:sp>
        <p:nvSpPr>
          <p:cNvPr id="6" name="Subtitle 5"/>
          <p:cNvSpPr>
            <a:spLocks noGrp="1"/>
          </p:cNvSpPr>
          <p:nvPr>
            <p:ph type="subTitle" idx="1"/>
          </p:nvPr>
        </p:nvSpPr>
        <p:spPr/>
        <p:txBody>
          <a:bodyPr/>
          <a:lstStyle/>
          <a:p>
            <a:endParaRPr lang="en-US"/>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1" y="1600200"/>
            <a:ext cx="9176197" cy="4572000"/>
          </a:xfrm>
          <a:prstGeom prst="rect">
            <a:avLst/>
          </a:prstGeom>
        </p:spPr>
      </p:pic>
    </p:spTree>
    <p:extLst>
      <p:ext uri="{BB962C8B-B14F-4D97-AF65-F5344CB8AC3E}">
        <p14:creationId xmlns:p14="http://schemas.microsoft.com/office/powerpoint/2010/main" val="158469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stretch>
            <a:fillRect/>
          </a:stretch>
        </p:blipFill>
        <p:spPr>
          <a:xfrm>
            <a:off x="1848573" y="0"/>
            <a:ext cx="8494854" cy="6858000"/>
          </a:xfrm>
          <a:prstGeom prst="rect">
            <a:avLst/>
          </a:prstGeom>
        </p:spPr>
      </p:pic>
      <p:sp>
        <p:nvSpPr>
          <p:cNvPr id="3" name="TextBox 2"/>
          <p:cNvSpPr txBox="1"/>
          <p:nvPr/>
        </p:nvSpPr>
        <p:spPr>
          <a:xfrm>
            <a:off x="8272216" y="5934670"/>
            <a:ext cx="2395784" cy="923330"/>
          </a:xfrm>
          <a:prstGeom prst="rect">
            <a:avLst/>
          </a:prstGeom>
          <a:solidFill>
            <a:schemeClr val="accent2"/>
          </a:solidFill>
        </p:spPr>
        <p:txBody>
          <a:bodyPr wrap="none" rtlCol="0">
            <a:spAutoFit/>
          </a:bodyPr>
          <a:lstStyle/>
          <a:p>
            <a:pPr fontAlgn="auto">
              <a:spcBef>
                <a:spcPts val="0"/>
              </a:spcBef>
              <a:spcAft>
                <a:spcPts val="0"/>
              </a:spcAft>
              <a:defRPr/>
            </a:pPr>
            <a:r>
              <a:rPr lang="en-GB" sz="1800" kern="0" dirty="0">
                <a:solidFill>
                  <a:prstClr val="white"/>
                </a:solidFill>
                <a:latin typeface="Calibri"/>
              </a:rPr>
              <a:t>Laurentius de Voltolina </a:t>
            </a:r>
          </a:p>
          <a:p>
            <a:pPr fontAlgn="auto">
              <a:spcBef>
                <a:spcPts val="0"/>
              </a:spcBef>
              <a:spcAft>
                <a:spcPts val="0"/>
              </a:spcAft>
              <a:defRPr/>
            </a:pPr>
            <a:r>
              <a:rPr lang="en-GB" sz="1800" kern="0" dirty="0">
                <a:solidFill>
                  <a:prstClr val="white"/>
                </a:solidFill>
                <a:latin typeface="Calibri"/>
              </a:rPr>
              <a:t>2</a:t>
            </a:r>
            <a:r>
              <a:rPr lang="en-GB" sz="1800" kern="0" baseline="30000" dirty="0">
                <a:solidFill>
                  <a:prstClr val="white"/>
                </a:solidFill>
                <a:latin typeface="Calibri"/>
              </a:rPr>
              <a:t>nd</a:t>
            </a:r>
            <a:r>
              <a:rPr lang="en-GB" sz="1800" kern="0" dirty="0">
                <a:solidFill>
                  <a:prstClr val="white"/>
                </a:solidFill>
                <a:latin typeface="Calibri"/>
              </a:rPr>
              <a:t> half of 14</a:t>
            </a:r>
            <a:r>
              <a:rPr lang="en-GB" sz="1800" kern="0" baseline="30000" dirty="0">
                <a:solidFill>
                  <a:prstClr val="white"/>
                </a:solidFill>
                <a:latin typeface="Calibri"/>
              </a:rPr>
              <a:t>th</a:t>
            </a:r>
            <a:r>
              <a:rPr lang="en-GB" sz="1800" kern="0" dirty="0">
                <a:solidFill>
                  <a:prstClr val="white"/>
                </a:solidFill>
                <a:latin typeface="Calibri"/>
              </a:rPr>
              <a:t> Century</a:t>
            </a:r>
          </a:p>
          <a:p>
            <a:pPr fontAlgn="auto">
              <a:spcBef>
                <a:spcPts val="0"/>
              </a:spcBef>
              <a:spcAft>
                <a:spcPts val="0"/>
              </a:spcAft>
              <a:defRPr/>
            </a:pPr>
            <a:r>
              <a:rPr lang="en-GB" sz="1800" kern="0" dirty="0">
                <a:solidFill>
                  <a:prstClr val="white"/>
                </a:solidFill>
                <a:latin typeface="Calibri"/>
              </a:rPr>
              <a:t>Italian Painter</a:t>
            </a:r>
          </a:p>
        </p:txBody>
      </p:sp>
    </p:spTree>
    <p:extLst>
      <p:ext uri="{BB962C8B-B14F-4D97-AF65-F5344CB8AC3E}">
        <p14:creationId xmlns:p14="http://schemas.microsoft.com/office/powerpoint/2010/main" val="101941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60972" y="152401"/>
            <a:ext cx="9128798" cy="6810374"/>
          </a:xfrm>
          <a:prstGeom prst="rect">
            <a:avLst/>
          </a:prstGeom>
        </p:spPr>
      </p:pic>
      <p:sp>
        <p:nvSpPr>
          <p:cNvPr id="5" name="TextBox 4">
            <a:extLst>
              <a:ext uri="{FF2B5EF4-FFF2-40B4-BE49-F238E27FC236}">
                <a16:creationId xmlns:a16="http://schemas.microsoft.com/office/drawing/2014/main" id="{D95BB0F9-6185-4B29-8D08-B27D90986F1D}"/>
              </a:ext>
            </a:extLst>
          </p:cNvPr>
          <p:cNvSpPr txBox="1"/>
          <p:nvPr/>
        </p:nvSpPr>
        <p:spPr>
          <a:xfrm>
            <a:off x="6111304" y="171282"/>
            <a:ext cx="4556697" cy="830997"/>
          </a:xfrm>
          <a:prstGeom prst="rect">
            <a:avLst/>
          </a:prstGeom>
          <a:solidFill>
            <a:srgbClr val="FFFF00"/>
          </a:solidFill>
        </p:spPr>
        <p:txBody>
          <a:bodyPr wrap="none" rtlCol="0">
            <a:spAutoFit/>
          </a:bodyPr>
          <a:lstStyle/>
          <a:p>
            <a:pPr fontAlgn="auto">
              <a:spcBef>
                <a:spcPts val="0"/>
              </a:spcBef>
              <a:spcAft>
                <a:spcPts val="0"/>
              </a:spcAft>
              <a:defRPr/>
            </a:pPr>
            <a:r>
              <a:rPr lang="en-GB" sz="2400" b="1" dirty="0">
                <a:solidFill>
                  <a:prstClr val="black"/>
                </a:solidFill>
                <a:latin typeface="Calibri"/>
              </a:rPr>
              <a:t>Do we get what we ask for </a:t>
            </a:r>
          </a:p>
          <a:p>
            <a:pPr fontAlgn="auto">
              <a:spcBef>
                <a:spcPts val="0"/>
              </a:spcBef>
              <a:spcAft>
                <a:spcPts val="0"/>
              </a:spcAft>
              <a:defRPr/>
            </a:pPr>
            <a:r>
              <a:rPr lang="en-GB" sz="2400" b="1" dirty="0">
                <a:solidFill>
                  <a:prstClr val="black"/>
                </a:solidFill>
                <a:latin typeface="Calibri"/>
              </a:rPr>
              <a:t>with intended learning outcomes?</a:t>
            </a:r>
          </a:p>
        </p:txBody>
      </p:sp>
      <p:sp>
        <p:nvSpPr>
          <p:cNvPr id="6" name="TextBox 5">
            <a:extLst>
              <a:ext uri="{FF2B5EF4-FFF2-40B4-BE49-F238E27FC236}">
                <a16:creationId xmlns:a16="http://schemas.microsoft.com/office/drawing/2014/main" id="{BFA789BE-0951-4E9E-8277-B8B0966D2FA3}"/>
              </a:ext>
            </a:extLst>
          </p:cNvPr>
          <p:cNvSpPr txBox="1"/>
          <p:nvPr/>
        </p:nvSpPr>
        <p:spPr>
          <a:xfrm>
            <a:off x="4737912" y="4624368"/>
            <a:ext cx="5851858" cy="954107"/>
          </a:xfrm>
          <a:prstGeom prst="rect">
            <a:avLst/>
          </a:prstGeom>
          <a:solidFill>
            <a:srgbClr val="00B0F0">
              <a:alpha val="50196"/>
            </a:srgbClr>
          </a:solidFill>
        </p:spPr>
        <p:txBody>
          <a:bodyPr wrap="none" rtlCol="0">
            <a:spAutoFit/>
          </a:bodyPr>
          <a:lstStyle/>
          <a:p>
            <a:pPr fontAlgn="auto">
              <a:spcBef>
                <a:spcPts val="0"/>
              </a:spcBef>
              <a:spcAft>
                <a:spcPts val="0"/>
              </a:spcAft>
              <a:defRPr/>
            </a:pPr>
            <a:r>
              <a:rPr lang="en-GB" sz="2800" b="1" dirty="0">
                <a:solidFill>
                  <a:prstClr val="black"/>
                </a:solidFill>
                <a:latin typeface="Calibri"/>
              </a:rPr>
              <a:t>Have we any idea of how many of</a:t>
            </a:r>
          </a:p>
          <a:p>
            <a:pPr fontAlgn="auto">
              <a:spcBef>
                <a:spcPts val="0"/>
              </a:spcBef>
              <a:spcAft>
                <a:spcPts val="0"/>
              </a:spcAft>
              <a:defRPr/>
            </a:pPr>
            <a:r>
              <a:rPr lang="en-GB" sz="2800" b="1" dirty="0">
                <a:solidFill>
                  <a:prstClr val="black"/>
                </a:solidFill>
                <a:latin typeface="Calibri"/>
              </a:rPr>
              <a:t> these might also have been involved?</a:t>
            </a:r>
          </a:p>
        </p:txBody>
      </p:sp>
    </p:spTree>
    <p:extLst>
      <p:ext uri="{BB962C8B-B14F-4D97-AF65-F5344CB8AC3E}">
        <p14:creationId xmlns:p14="http://schemas.microsoft.com/office/powerpoint/2010/main" val="109856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1809721"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5238745"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
        <p:nvSpPr>
          <p:cNvPr id="8" name="Title 1">
            <a:extLst>
              <a:ext uri="{FF2B5EF4-FFF2-40B4-BE49-F238E27FC236}">
                <a16:creationId xmlns:a16="http://schemas.microsoft.com/office/drawing/2014/main" id="{A746C1C0-B72C-4F77-AC5D-7A3DF8C4CAFA}"/>
              </a:ext>
            </a:extLst>
          </p:cNvPr>
          <p:cNvSpPr txBox="1">
            <a:spLocks/>
          </p:cNvSpPr>
          <p:nvPr/>
        </p:nvSpPr>
        <p:spPr>
          <a:xfrm>
            <a:off x="1524000" y="2"/>
            <a:ext cx="9144000" cy="1124679"/>
          </a:xfrm>
          <a:prstGeom prst="rect">
            <a:avLst/>
          </a:prstGeom>
        </p:spPr>
        <p:txBody>
          <a:bodyPr/>
          <a:lstStyle/>
          <a:p>
            <a:pPr algn="ctr">
              <a:lnSpc>
                <a:spcPct val="85000"/>
              </a:lnSpc>
              <a:defRPr/>
            </a:pPr>
            <a:r>
              <a:rPr lang="en-GB" sz="3200" b="1" dirty="0">
                <a:solidFill>
                  <a:srgbClr val="0070C0"/>
                </a:solidFill>
                <a:latin typeface="Calibri" panose="020F0502020204030204" pitchFamily="34" charset="0"/>
                <a:cs typeface="Calibri" panose="020F0502020204030204" pitchFamily="34" charset="0"/>
              </a:rPr>
              <a:t>Keeping students engaged:</a:t>
            </a:r>
          </a:p>
          <a:p>
            <a:pPr algn="ctr">
              <a:lnSpc>
                <a:spcPct val="85000"/>
              </a:lnSpc>
              <a:defRPr/>
            </a:pPr>
            <a:r>
              <a:rPr lang="en-GB" sz="3200" b="1" dirty="0">
                <a:solidFill>
                  <a:srgbClr val="0070C0"/>
                </a:solidFill>
                <a:latin typeface="Calibri" panose="020F0502020204030204" pitchFamily="34" charset="0"/>
                <a:cs typeface="Calibri" panose="020F0502020204030204" pitchFamily="34" charset="0"/>
              </a:rPr>
              <a:t>the ten most important words</a:t>
            </a:r>
          </a:p>
        </p:txBody>
      </p:sp>
    </p:spTree>
    <p:extLst>
      <p:ext uri="{BB962C8B-B14F-4D97-AF65-F5344CB8AC3E}">
        <p14:creationId xmlns:p14="http://schemas.microsoft.com/office/powerpoint/2010/main" val="16443609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881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825" y="188926"/>
            <a:ext cx="8713788" cy="575705"/>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‘what’ is getting ever less important</a:t>
            </a:r>
          </a:p>
        </p:txBody>
      </p:sp>
      <p:sp>
        <p:nvSpPr>
          <p:cNvPr id="3" name="Content Placeholder 2"/>
          <p:cNvSpPr>
            <a:spLocks noGrp="1"/>
          </p:cNvSpPr>
          <p:nvPr>
            <p:ph idx="1"/>
          </p:nvPr>
        </p:nvSpPr>
        <p:spPr>
          <a:xfrm>
            <a:off x="1882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0035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809721"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anose="020F0502020204030204" pitchFamily="34" charset="0"/>
                <a:cs typeface="Calibri" panose="020F0502020204030204" pitchFamily="34" charset="0"/>
              </a:rPr>
              <a:t>Why? </a:t>
            </a:r>
            <a:r>
              <a:rPr lang="en-GB" sz="2800" b="1" kern="0" dirty="0">
                <a:solidFill>
                  <a:srgbClr val="C00000"/>
                </a:solidFill>
                <a:latin typeface="Calibri" panose="020F0502020204030204" pitchFamily="34" charset="0"/>
                <a:cs typeface="Calibri" panose="020F0502020204030204"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a:solidFill>
                  <a:srgbClr val="660066"/>
                </a:solidFill>
                <a:latin typeface="Calibri" panose="020F0502020204030204" pitchFamily="34" charset="0"/>
                <a:cs typeface="Calibri" panose="020F0502020204030204" pitchFamily="34" charset="0"/>
              </a:rPr>
              <a:t>What? </a:t>
            </a:r>
            <a:r>
              <a:rPr lang="en-GB" sz="1800" b="1" kern="0" dirty="0">
                <a:solidFill>
                  <a:srgbClr val="C00000"/>
                </a:solidFill>
                <a:latin typeface="Calibri" panose="020F0502020204030204" pitchFamily="34" charset="0"/>
                <a:cs typeface="Calibri" panose="020F0502020204030204"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anose="020F0502020204030204" pitchFamily="34" charset="0"/>
                <a:cs typeface="Calibri" panose="020F0502020204030204" pitchFamily="34" charset="0"/>
              </a:rPr>
              <a:t>Who? </a:t>
            </a:r>
            <a:r>
              <a:rPr lang="en-GB" sz="2800" b="1" kern="0" dirty="0">
                <a:solidFill>
                  <a:srgbClr val="C00000"/>
                </a:solidFill>
                <a:latin typeface="Calibri" panose="020F0502020204030204" pitchFamily="34" charset="0"/>
                <a:cs typeface="Calibri" panose="020F0502020204030204"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anose="020F0502020204030204" pitchFamily="34" charset="0"/>
                <a:cs typeface="Calibri" panose="020F0502020204030204" pitchFamily="34" charset="0"/>
              </a:rPr>
              <a:t>Where? </a:t>
            </a:r>
            <a:r>
              <a:rPr lang="en-GB" sz="2800" b="1" kern="0" dirty="0">
                <a:solidFill>
                  <a:srgbClr val="C00000"/>
                </a:solidFill>
                <a:latin typeface="Calibri" panose="020F0502020204030204" pitchFamily="34" charset="0"/>
                <a:cs typeface="Calibri" panose="020F0502020204030204"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anose="020F0502020204030204" pitchFamily="34" charset="0"/>
                <a:cs typeface="Calibri" panose="020F0502020204030204" pitchFamily="34" charset="0"/>
              </a:rPr>
              <a:t>When? </a:t>
            </a:r>
            <a:r>
              <a:rPr lang="en-GB" sz="2800" b="1" kern="0" dirty="0">
                <a:solidFill>
                  <a:srgbClr val="C00000"/>
                </a:solidFill>
                <a:latin typeface="Calibri" panose="020F0502020204030204" pitchFamily="34" charset="0"/>
                <a:cs typeface="Calibri" panose="020F0502020204030204"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anose="020F0502020204030204" pitchFamily="34" charset="0"/>
                <a:cs typeface="Calibri" panose="020F0502020204030204" pitchFamily="34" charset="0"/>
              </a:rPr>
              <a:t>How? </a:t>
            </a:r>
            <a:r>
              <a:rPr lang="en-GB" sz="2800" b="1" kern="0" dirty="0">
                <a:solidFill>
                  <a:srgbClr val="C00000"/>
                </a:solidFill>
                <a:latin typeface="Calibri" panose="020F0502020204030204" pitchFamily="34" charset="0"/>
                <a:cs typeface="Calibri" panose="020F0502020204030204" pitchFamily="34" charset="0"/>
              </a:rPr>
              <a:t>(processes)</a:t>
            </a:r>
          </a:p>
        </p:txBody>
      </p:sp>
      <p:sp>
        <p:nvSpPr>
          <p:cNvPr id="4" name="Content Placeholder 3"/>
          <p:cNvSpPr txBox="1">
            <a:spLocks/>
          </p:cNvSpPr>
          <p:nvPr/>
        </p:nvSpPr>
        <p:spPr>
          <a:xfrm>
            <a:off x="6024563"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anose="020F0502020204030204" pitchFamily="34" charset="0"/>
                <a:cs typeface="Calibri" panose="020F0502020204030204" pitchFamily="34" charset="0"/>
              </a:rPr>
              <a:t>Which? </a:t>
            </a:r>
            <a:r>
              <a:rPr lang="en-GB" sz="2800" b="1" kern="0" dirty="0">
                <a:solidFill>
                  <a:srgbClr val="C00000"/>
                </a:solidFill>
                <a:latin typeface="Calibri" panose="020F0502020204030204" pitchFamily="34" charset="0"/>
                <a:cs typeface="Calibri" panose="020F0502020204030204" pitchFamily="34" charset="0"/>
              </a:rPr>
              <a:t>(decisions)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anose="020F0502020204030204" pitchFamily="34" charset="0"/>
                <a:cs typeface="Calibri" panose="020F0502020204030204" pitchFamily="34" charset="0"/>
              </a:rPr>
              <a:t>So what? </a:t>
            </a:r>
            <a:r>
              <a:rPr lang="en-GB" sz="2800" b="1" kern="0" dirty="0">
                <a:solidFill>
                  <a:srgbClr val="C00000"/>
                </a:solidFill>
                <a:latin typeface="Calibri" panose="020F0502020204030204" pitchFamily="34" charset="0"/>
                <a:cs typeface="Calibri" panose="020F0502020204030204" pitchFamily="34" charset="0"/>
              </a:rPr>
              <a:t>(importance?)</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anose="020F0502020204030204" pitchFamily="34" charset="0"/>
                <a:cs typeface="Calibri" panose="020F0502020204030204" pitchFamily="34" charset="0"/>
              </a:rPr>
              <a:t>Wow? </a:t>
            </a:r>
            <a:r>
              <a:rPr lang="en-GB" sz="2800" b="1" kern="0" dirty="0">
                <a:solidFill>
                  <a:srgbClr val="C00000"/>
                </a:solidFill>
                <a:latin typeface="Calibri" panose="020F0502020204030204" pitchFamily="34" charset="0"/>
                <a:cs typeface="Calibri" panose="020F0502020204030204" pitchFamily="34" charset="0"/>
              </a:rPr>
              <a:t>(impact?)</a:t>
            </a:r>
          </a:p>
          <a:p>
            <a:pPr marL="533400" indent="-533400">
              <a:lnSpc>
                <a:spcPct val="90000"/>
              </a:lnSpc>
              <a:spcBef>
                <a:spcPct val="35000"/>
              </a:spcBef>
              <a:buClr>
                <a:srgbClr val="009900"/>
              </a:buClr>
              <a:defRPr/>
            </a:pPr>
            <a:r>
              <a:rPr lang="en-GB" sz="2800" b="1" kern="0" dirty="0">
                <a:solidFill>
                  <a:srgbClr val="660066"/>
                </a:solidFill>
                <a:latin typeface="Calibri" panose="020F0502020204030204" pitchFamily="34" charset="0"/>
                <a:cs typeface="Calibri" panose="020F0502020204030204" pitchFamily="34" charset="0"/>
              </a:rPr>
              <a:t>And the most powerful four-letter word in the English language...</a:t>
            </a:r>
          </a:p>
          <a:p>
            <a:pPr marL="533400" indent="-533400">
              <a:lnSpc>
                <a:spcPct val="90000"/>
              </a:lnSpc>
              <a:spcBef>
                <a:spcPct val="35000"/>
              </a:spcBef>
              <a:buClr>
                <a:srgbClr val="009900"/>
              </a:buClr>
              <a:defRPr/>
            </a:pPr>
            <a:r>
              <a:rPr lang="en-GB" sz="3600" b="1" kern="0" dirty="0">
                <a:solidFill>
                  <a:srgbClr val="CC0000"/>
                </a:solidFill>
                <a:latin typeface="Calibri" panose="020F0502020204030204" pitchFamily="34" charset="0"/>
                <a:cs typeface="Calibri" panose="020F0502020204030204" pitchFamily="34" charset="0"/>
              </a:rPr>
              <a:t>	????</a:t>
            </a:r>
          </a:p>
        </p:txBody>
      </p:sp>
      <p:sp>
        <p:nvSpPr>
          <p:cNvPr id="5" name="Title 1"/>
          <p:cNvSpPr txBox="1">
            <a:spLocks/>
          </p:cNvSpPr>
          <p:nvPr/>
        </p:nvSpPr>
        <p:spPr>
          <a:xfrm>
            <a:off x="1524000" y="2"/>
            <a:ext cx="9144000" cy="1124679"/>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lvl1pPr algn="ctr" defTabSz="914400" eaLnBrk="1" latinLnBrk="0" hangingPunct="1">
              <a:lnSpc>
                <a:spcPct val="85000"/>
              </a:lnSpc>
              <a:buNone/>
              <a:defRPr sz="3600" b="1">
                <a:solidFill>
                  <a:srgbClr val="0070C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a:defRPr/>
            </a:pPr>
            <a:r>
              <a:rPr lang="en-GB" dirty="0"/>
              <a:t>Keeping students engaged:</a:t>
            </a:r>
          </a:p>
          <a:p>
            <a:pPr>
              <a:defRPr/>
            </a:pPr>
            <a:r>
              <a:rPr lang="en-GB" dirty="0"/>
              <a:t>the ten most important words</a:t>
            </a:r>
          </a:p>
        </p:txBody>
      </p:sp>
    </p:spTree>
    <p:extLst>
      <p:ext uri="{BB962C8B-B14F-4D97-AF65-F5344CB8AC3E}">
        <p14:creationId xmlns:p14="http://schemas.microsoft.com/office/powerpoint/2010/main" val="1639253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1794" name="Rectangle 2"/>
          <p:cNvSpPr>
            <a:spLocks noGrp="1" noChangeArrowheads="1"/>
          </p:cNvSpPr>
          <p:nvPr>
            <p:ph type="title"/>
          </p:nvPr>
        </p:nvSpPr>
        <p:spPr bwMode="auto">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itchFamily="34" charset="0"/>
              </a:rPr>
              <a:t> </a:t>
            </a:r>
          </a:p>
        </p:txBody>
      </p:sp>
      <p:sp>
        <p:nvSpPr>
          <p:cNvPr id="1441795" name="Rectangle 3"/>
          <p:cNvSpPr>
            <a:spLocks noGrp="1" noChangeArrowheads="1"/>
          </p:cNvSpPr>
          <p:nvPr>
            <p:ph idx="1"/>
          </p:nvPr>
        </p:nvSpPr>
        <p:spPr>
          <a:xfrm>
            <a:off x="1524001" y="620689"/>
            <a:ext cx="8964613" cy="5246712"/>
          </a:xfrm>
        </p:spPr>
        <p:txBody>
          <a:bodyPr/>
          <a:lstStyle/>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Make good use of </a:t>
            </a:r>
            <a:r>
              <a:rPr lang="en-GB" sz="2800" dirty="0">
                <a:solidFill>
                  <a:srgbClr val="FF00FF"/>
                </a:solidFill>
                <a:latin typeface="Calibri" pitchFamily="34" charset="0"/>
                <a:cs typeface="Times New Roman" pitchFamily="18" charset="0"/>
              </a:rPr>
              <a:t>intended learning outcomes</a:t>
            </a:r>
            <a:r>
              <a:rPr lang="en-GB" sz="2800" dirty="0">
                <a:solidFill>
                  <a:schemeClr val="tx1"/>
                </a:solidFill>
                <a:latin typeface="Calibri" pitchFamily="34" charset="0"/>
                <a:cs typeface="Times New Roman" pitchFamily="18" charset="0"/>
              </a:rPr>
              <a:t>. 	(and incomes, outgoings, + emergent ones).</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Always link sessions to </a:t>
            </a:r>
            <a:r>
              <a:rPr lang="en-GB" sz="2800" dirty="0">
                <a:solidFill>
                  <a:srgbClr val="FF00FF"/>
                </a:solidFill>
                <a:latin typeface="Calibri" pitchFamily="34" charset="0"/>
                <a:cs typeface="Times New Roman" pitchFamily="18" charset="0"/>
              </a:rPr>
              <a:t>assessment</a:t>
            </a:r>
            <a:r>
              <a:rPr lang="en-GB" sz="2800" dirty="0">
                <a:solidFill>
                  <a:srgbClr val="000000"/>
                </a:solidFill>
                <a:latin typeface="Calibri" pitchFamily="34" charset="0"/>
                <a:cs typeface="Times New Roman" pitchFamily="18" charset="0"/>
              </a:rPr>
              <a:t>. 			(That’s what they need)</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Don’t keep slides up </a:t>
            </a:r>
            <a:r>
              <a:rPr lang="en-GB" sz="2800" dirty="0">
                <a:solidFill>
                  <a:srgbClr val="FF00FF"/>
                </a:solidFill>
                <a:latin typeface="Calibri" pitchFamily="34" charset="0"/>
                <a:cs typeface="Times New Roman" pitchFamily="18" charset="0"/>
              </a:rPr>
              <a:t>too long</a:t>
            </a:r>
            <a:r>
              <a:rPr lang="en-GB" sz="2800" dirty="0">
                <a:solidFill>
                  <a:srgbClr val="000000"/>
                </a:solidFill>
                <a:latin typeface="Calibri" pitchFamily="34" charset="0"/>
                <a:cs typeface="Times New Roman" pitchFamily="18" charset="0"/>
              </a:rPr>
              <a:t>. (Use ‘B’)</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Avoid death by bullet point. </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Try to cause the learners to </a:t>
            </a:r>
            <a:r>
              <a:rPr lang="en-GB" sz="2800" i="1" dirty="0">
                <a:solidFill>
                  <a:srgbClr val="FF00FF"/>
                </a:solidFill>
                <a:latin typeface="Calibri" pitchFamily="34" charset="0"/>
                <a:cs typeface="Times New Roman" pitchFamily="18" charset="0"/>
              </a:rPr>
              <a:t>like</a:t>
            </a:r>
            <a:r>
              <a:rPr lang="en-GB" sz="2800" dirty="0">
                <a:solidFill>
                  <a:srgbClr val="000000"/>
                </a:solidFill>
                <a:latin typeface="Calibri" pitchFamily="34" charset="0"/>
                <a:cs typeface="Times New Roman" pitchFamily="18" charset="0"/>
              </a:rPr>
              <a:t> you. (Smile).</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Think of what learners will be </a:t>
            </a:r>
            <a:r>
              <a:rPr lang="en-GB" sz="2800" i="1" dirty="0">
                <a:solidFill>
                  <a:srgbClr val="FF00FF"/>
                </a:solidFill>
                <a:latin typeface="Calibri" pitchFamily="34" charset="0"/>
                <a:cs typeface="Times New Roman" pitchFamily="18" charset="0"/>
              </a:rPr>
              <a:t>doing</a:t>
            </a:r>
            <a:r>
              <a:rPr lang="en-GB" sz="2800" dirty="0">
                <a:solidFill>
                  <a:srgbClr val="000000"/>
                </a:solidFill>
                <a:latin typeface="Calibri" pitchFamily="34" charset="0"/>
                <a:cs typeface="Times New Roman" pitchFamily="18" charset="0"/>
              </a:rPr>
              <a:t>. </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Bring in some appropriate </a:t>
            </a:r>
            <a:r>
              <a:rPr lang="en-GB" sz="2800" dirty="0">
                <a:solidFill>
                  <a:srgbClr val="FF00FF"/>
                </a:solidFill>
                <a:latin typeface="Calibri" pitchFamily="34" charset="0"/>
                <a:cs typeface="Times New Roman" pitchFamily="18" charset="0"/>
              </a:rPr>
              <a:t>humour</a:t>
            </a:r>
            <a:r>
              <a:rPr lang="en-GB" sz="2800" dirty="0">
                <a:solidFill>
                  <a:srgbClr val="000000"/>
                </a:solidFill>
                <a:latin typeface="Calibri" pitchFamily="34" charset="0"/>
                <a:cs typeface="Times New Roman" pitchFamily="18" charset="0"/>
              </a:rPr>
              <a:t>. </a:t>
            </a:r>
          </a:p>
          <a:p>
            <a:pPr marL="514350" indent="-514350">
              <a:lnSpc>
                <a:spcPct val="100000"/>
              </a:lnSpc>
              <a:buFont typeface="+mj-lt"/>
              <a:buAutoNum type="arabicPeriod"/>
            </a:pPr>
            <a:r>
              <a:rPr lang="en-GB" sz="2800" dirty="0">
                <a:solidFill>
                  <a:srgbClr val="000000"/>
                </a:solidFill>
                <a:latin typeface="Calibri" pitchFamily="34" charset="0"/>
                <a:cs typeface="Times New Roman" pitchFamily="18" charset="0"/>
              </a:rPr>
              <a:t>Keep yourself tuned into </a:t>
            </a:r>
            <a:r>
              <a:rPr lang="en-GB" sz="2800" dirty="0">
                <a:solidFill>
                  <a:srgbClr val="FF00FF"/>
                </a:solidFill>
                <a:latin typeface="Times New Roman" panose="02020603050405020304" pitchFamily="18" charset="0"/>
                <a:cs typeface="Times New Roman" panose="02020603050405020304" pitchFamily="18" charset="0"/>
              </a:rPr>
              <a:t>WIIFM</a:t>
            </a:r>
            <a:r>
              <a:rPr lang="en-GB" sz="2800" dirty="0">
                <a:solidFill>
                  <a:srgbClr val="00000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1775520" y="1"/>
            <a:ext cx="8352928" cy="5847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mj-lt"/>
                <a:ea typeface="+mj-ea"/>
                <a:cs typeface="+mj-cs"/>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a:defRPr/>
            </a:pPr>
            <a:r>
              <a:rPr lang="en-GB" sz="3200" dirty="0">
                <a:solidFill>
                  <a:srgbClr val="0070C0"/>
                </a:solidFill>
                <a:latin typeface="Calibri"/>
              </a:rPr>
              <a:t>Making sessions unmissable</a:t>
            </a:r>
          </a:p>
        </p:txBody>
      </p:sp>
      <p:sp>
        <p:nvSpPr>
          <p:cNvPr id="5" name="Action Button: Custom 38">
            <a:hlinkClick r:id="rId3" action="ppaction://hlinkpres?slideindex=1&amp;slidetitle=" highlightClick="1"/>
            <a:extLst>
              <a:ext uri="{FF2B5EF4-FFF2-40B4-BE49-F238E27FC236}">
                <a16:creationId xmlns:a16="http://schemas.microsoft.com/office/drawing/2014/main" id="{E6D15665-07CE-401E-81E9-3B6A68E471AF}"/>
              </a:ext>
            </a:extLst>
          </p:cNvPr>
          <p:cNvSpPr/>
          <p:nvPr/>
        </p:nvSpPr>
        <p:spPr bwMode="auto">
          <a:xfrm flipV="1">
            <a:off x="6456051" y="3140959"/>
            <a:ext cx="576080" cy="581518"/>
          </a:xfrm>
          <a:prstGeom prst="actionButtonBlank">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a:defRPr/>
            </a:pPr>
            <a:r>
              <a:rPr lang="en-GB" sz="3200" dirty="0">
                <a:solidFill>
                  <a:srgbClr val="FFFFFF"/>
                </a:solidFill>
                <a:latin typeface="Calibri" pitchFamily="34" charset="0"/>
              </a:rPr>
              <a:t>S</a:t>
            </a:r>
          </a:p>
        </p:txBody>
      </p:sp>
    </p:spTree>
    <p:extLst>
      <p:ext uri="{BB962C8B-B14F-4D97-AF65-F5344CB8AC3E}">
        <p14:creationId xmlns:p14="http://schemas.microsoft.com/office/powerpoint/2010/main" val="15095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1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1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1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4179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4179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4179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41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795" grpId="0" uiExpand="1"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3600" dirty="0">
                <a:solidFill>
                  <a:srgbClr val="0070C0"/>
                </a:solidFill>
                <a:highlight>
                  <a:srgbClr val="FF66FF"/>
                </a:highlight>
                <a:latin typeface="Times New Roman" panose="02020603050405020304" pitchFamily="18" charset="0"/>
                <a:cs typeface="Times New Roman" panose="02020603050405020304" pitchFamily="18" charset="0"/>
              </a:rPr>
              <a:t>WIIFM</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a:solidFill>
                  <a:srgbClr val="0070C0"/>
                </a:solidFill>
              </a:rPr>
              <a:t>What’s in it for me?</a:t>
            </a:r>
            <a:endParaRPr lang="en-GB" sz="3600" dirty="0">
              <a:solidFill>
                <a:srgbClr val="0070C0"/>
              </a:solidFill>
              <a:latin typeface="+mn-lt"/>
            </a:endParaRPr>
          </a:p>
        </p:txBody>
      </p:sp>
      <p:sp>
        <p:nvSpPr>
          <p:cNvPr id="259075" name="Rectangle 3"/>
          <p:cNvSpPr>
            <a:spLocks noGrp="1" noChangeArrowheads="1"/>
          </p:cNvSpPr>
          <p:nvPr>
            <p:ph idx="1"/>
          </p:nvPr>
        </p:nvSpPr>
        <p:spPr>
          <a:xfrm>
            <a:off x="1882777" y="1123963"/>
            <a:ext cx="8605838" cy="4743440"/>
          </a:xfrm>
        </p:spPr>
        <p:txBody>
          <a:bodyPr/>
          <a:lstStyle/>
          <a:p>
            <a:pPr>
              <a:defRPr/>
            </a:pPr>
            <a:r>
              <a:rPr lang="en-GB" dirty="0"/>
              <a:t>Consciously address the </a:t>
            </a:r>
            <a:r>
              <a:rPr lang="en-GB" dirty="0">
                <a:solidFill>
                  <a:srgbClr val="FF0000"/>
                </a:solidFill>
              </a:rPr>
              <a:t>‘so what’ </a:t>
            </a:r>
            <a:r>
              <a:rPr lang="en-GB" dirty="0"/>
              <a:t>in students’ minds;</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Address their questions:</a:t>
            </a:r>
          </a:p>
          <a:p>
            <a:pPr marL="0" indent="0" eaLnBrk="0" hangingPunct="0">
              <a:buNone/>
            </a:pPr>
            <a:r>
              <a:rPr lang="en-GB" dirty="0">
                <a:solidFill>
                  <a:srgbClr val="000000"/>
                </a:solidFill>
                <a:highlight>
                  <a:srgbClr val="FFFF00"/>
                </a:highlight>
              </a:rPr>
              <a:t>What will I be expected to show for this?</a:t>
            </a:r>
          </a:p>
          <a:p>
            <a:pPr marL="0" indent="0" eaLnBrk="0" hangingPunct="0">
              <a:buNone/>
            </a:pPr>
            <a:r>
              <a:rPr lang="en-GB" dirty="0">
                <a:solidFill>
                  <a:srgbClr val="000000"/>
                </a:solidFill>
                <a:highlight>
                  <a:srgbClr val="FFFF00"/>
                </a:highlight>
              </a:rPr>
              <a:t>What does a good one look like and a bad one?</a:t>
            </a:r>
          </a:p>
          <a:p>
            <a:pPr marL="0" indent="0" eaLnBrk="0" hangingPunct="0">
              <a:buNone/>
            </a:pPr>
            <a:r>
              <a:rPr lang="en-GB" dirty="0">
                <a:solidFill>
                  <a:srgbClr val="000000"/>
                </a:solidFill>
                <a:highlight>
                  <a:srgbClr val="FFFF00"/>
                </a:highlight>
              </a:rPr>
              <a:t>Where does this fit into the big picture?</a:t>
            </a:r>
          </a:p>
          <a:p>
            <a:pPr>
              <a:defRPr/>
            </a:pPr>
            <a:endParaRPr lang="en-GB" dirty="0"/>
          </a:p>
          <a:p>
            <a:pPr>
              <a:defRPr/>
            </a:pPr>
            <a:endParaRPr lang="en-GB" dirty="0"/>
          </a:p>
          <a:p>
            <a:pPr>
              <a:defRPr/>
            </a:pPr>
            <a:endParaRPr lang="en-GB" dirty="0"/>
          </a:p>
        </p:txBody>
      </p:sp>
    </p:spTree>
    <p:extLst>
      <p:ext uri="{BB962C8B-B14F-4D97-AF65-F5344CB8AC3E}">
        <p14:creationId xmlns:p14="http://schemas.microsoft.com/office/powerpoint/2010/main" val="224859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9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08A4-EC98-4BEF-AF13-C393F932A8B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1310" y="0"/>
            <a:ext cx="9149379" cy="6858000"/>
          </a:xfrm>
          <a:prstGeom prst="rect">
            <a:avLst/>
          </a:prstGeom>
        </p:spPr>
      </p:pic>
    </p:spTree>
    <p:extLst>
      <p:ext uri="{BB962C8B-B14F-4D97-AF65-F5344CB8AC3E}">
        <p14:creationId xmlns:p14="http://schemas.microsoft.com/office/powerpoint/2010/main" val="3656740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70C0"/>
                </a:solidFill>
              </a:rPr>
              <a:t>You will be able to download my main slides</a:t>
            </a:r>
            <a:endParaRPr lang="en-US" sz="3600" b="1" dirty="0">
              <a:solidFill>
                <a:srgbClr val="0070C0"/>
              </a:solidFill>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I use up on my website</a:t>
            </a:r>
            <a:r>
              <a:rPr lang="en-GB" dirty="0"/>
              <a:t> tonight </a:t>
            </a:r>
            <a:r>
              <a:rPr lang="en-GB" dirty="0">
                <a:solidFill>
                  <a:srgbClr val="008000"/>
                </a:solidFill>
                <a:latin typeface="Calibri" pitchFamily="34" charset="0"/>
              </a:rPr>
              <a:t>(http://phil-race.co.uk/)</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extLst>
      <p:ext uri="{BB962C8B-B14F-4D97-AF65-F5344CB8AC3E}">
        <p14:creationId xmlns:p14="http://schemas.microsoft.com/office/powerpoint/2010/main" val="10736888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600" b="1" dirty="0">
                <a:solidFill>
                  <a:srgbClr val="00B0F0"/>
                </a:solidFill>
              </a:rPr>
              <a:t>You can download free much of my published work</a:t>
            </a:r>
          </a:p>
        </p:txBody>
      </p:sp>
      <p:sp>
        <p:nvSpPr>
          <p:cNvPr id="3" name="Content Placeholder 2"/>
          <p:cNvSpPr>
            <a:spLocks noGrp="1"/>
          </p:cNvSpPr>
          <p:nvPr>
            <p:ph idx="1"/>
          </p:nvPr>
        </p:nvSpPr>
        <p:spPr>
          <a:xfrm>
            <a:off x="1828800" y="854059"/>
            <a:ext cx="8605838" cy="4598701"/>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p>
          <a:p>
            <a:pPr>
              <a:buFont typeface="+mj-lt"/>
              <a:buAutoNum type="arabicPeriod"/>
            </a:pPr>
            <a:r>
              <a:rPr lang="en-GB" sz="2800" dirty="0">
                <a:hlinkClick r:id="rId6"/>
              </a:rPr>
              <a:t>http://phil-race.co.uk/2017/05/lectures-and-learning/</a:t>
            </a:r>
            <a:r>
              <a:rPr lang="en-GB" sz="2800" dirty="0"/>
              <a:t>  (extracts on lecturing)</a:t>
            </a:r>
          </a:p>
          <a:p>
            <a:pPr>
              <a:buFont typeface="+mj-lt"/>
              <a:buAutoNum type="arabicPeriod"/>
            </a:pPr>
            <a:endParaRPr lang="en-GB" sz="2800" u="sng" dirty="0">
              <a:hlinkClick r:id="rId7"/>
            </a:endParaRPr>
          </a:p>
          <a:p>
            <a:pPr>
              <a:buFont typeface="+mj-lt"/>
              <a:buAutoNum type="arabicPeriod"/>
            </a:pPr>
            <a:endParaRPr lang="en-GB" sz="2800" dirty="0"/>
          </a:p>
        </p:txBody>
      </p:sp>
    </p:spTree>
    <p:extLst>
      <p:ext uri="{BB962C8B-B14F-4D97-AF65-F5344CB8AC3E}">
        <p14:creationId xmlns:p14="http://schemas.microsoft.com/office/powerpoint/2010/main" val="258046232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0CD13ED-FF3D-41B6-9D76-C0490D8A16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736" t="10798" r="2229" b="21356"/>
          <a:stretch/>
        </p:blipFill>
        <p:spPr>
          <a:xfrm>
            <a:off x="1647987" y="143916"/>
            <a:ext cx="5176434" cy="6714087"/>
          </a:xfrm>
          <a:prstGeom prst="rect">
            <a:avLst/>
          </a:prstGeom>
        </p:spPr>
      </p:pic>
      <p:sp>
        <p:nvSpPr>
          <p:cNvPr id="7" name="TextBox 6">
            <a:extLst>
              <a:ext uri="{FF2B5EF4-FFF2-40B4-BE49-F238E27FC236}">
                <a16:creationId xmlns:a16="http://schemas.microsoft.com/office/drawing/2014/main" id="{9E22591A-CE72-4FBC-81FB-642FB5712730}"/>
              </a:ext>
            </a:extLst>
          </p:cNvPr>
          <p:cNvSpPr txBox="1"/>
          <p:nvPr/>
        </p:nvSpPr>
        <p:spPr>
          <a:xfrm>
            <a:off x="7320369" y="790417"/>
            <a:ext cx="2898183" cy="4401205"/>
          </a:xfrm>
          <a:prstGeom prst="rect">
            <a:avLst/>
          </a:prstGeom>
          <a:noFill/>
        </p:spPr>
        <p:txBody>
          <a:bodyPr wrap="square" rtlCol="0">
            <a:spAutoFit/>
          </a:bodyPr>
          <a:lstStyle/>
          <a:p>
            <a:pPr algn="ctr" fontAlgn="auto">
              <a:spcBef>
                <a:spcPts val="0"/>
              </a:spcBef>
              <a:spcAft>
                <a:spcPts val="0"/>
              </a:spcAft>
              <a:defRPr/>
            </a:pPr>
            <a:r>
              <a:rPr lang="en-GB" b="1" dirty="0">
                <a:solidFill>
                  <a:srgbClr val="FFFF00"/>
                </a:solidFill>
                <a:effectLst>
                  <a:outerShdw blurRad="38100" dist="38100" dir="2700000" algn="tl">
                    <a:srgbClr val="000000">
                      <a:alpha val="43137"/>
                    </a:srgbClr>
                  </a:outerShdw>
                </a:effectLst>
                <a:latin typeface="Calibri" panose="020F0502020204030204"/>
              </a:rPr>
              <a:t>5</a:t>
            </a:r>
            <a:r>
              <a:rPr lang="en-GB" b="1" baseline="30000" dirty="0">
                <a:solidFill>
                  <a:srgbClr val="FFFF00"/>
                </a:solidFill>
                <a:effectLst>
                  <a:outerShdw blurRad="38100" dist="38100" dir="2700000" algn="tl">
                    <a:srgbClr val="000000">
                      <a:alpha val="43137"/>
                    </a:srgbClr>
                  </a:outerShdw>
                </a:effectLst>
                <a:latin typeface="Calibri" panose="020F0502020204030204"/>
              </a:rPr>
              <a:t>th</a:t>
            </a:r>
            <a:r>
              <a:rPr lang="en-GB" b="1" dirty="0">
                <a:solidFill>
                  <a:srgbClr val="FFFF00"/>
                </a:solidFill>
                <a:effectLst>
                  <a:outerShdw blurRad="38100" dist="38100" dir="2700000" algn="tl">
                    <a:srgbClr val="000000">
                      <a:alpha val="43137"/>
                    </a:srgbClr>
                  </a:outerShdw>
                </a:effectLst>
                <a:latin typeface="Calibri" panose="020F0502020204030204"/>
              </a:rPr>
              <a:t> Edition in press</a:t>
            </a:r>
          </a:p>
          <a:p>
            <a:pPr algn="ctr" fontAlgn="auto">
              <a:spcBef>
                <a:spcPts val="0"/>
              </a:spcBef>
              <a:spcAft>
                <a:spcPts val="0"/>
              </a:spcAft>
              <a:defRPr/>
            </a:pPr>
            <a:endParaRPr lang="en-GB" b="1" dirty="0">
              <a:solidFill>
                <a:srgbClr val="FFFF00"/>
              </a:solidFill>
              <a:effectLst>
                <a:outerShdw blurRad="38100" dist="38100" dir="2700000" algn="tl">
                  <a:srgbClr val="000000">
                    <a:alpha val="43137"/>
                  </a:srgbClr>
                </a:outerShdw>
              </a:effectLst>
              <a:latin typeface="Calibri" panose="020F0502020204030204"/>
            </a:endParaRPr>
          </a:p>
          <a:p>
            <a:pPr algn="ctr" fontAlgn="auto">
              <a:spcBef>
                <a:spcPts val="0"/>
              </a:spcBef>
              <a:spcAft>
                <a:spcPts val="0"/>
              </a:spcAft>
              <a:defRPr/>
            </a:pPr>
            <a:r>
              <a:rPr lang="en-GB" b="1" dirty="0">
                <a:solidFill>
                  <a:srgbClr val="FFFF00"/>
                </a:solidFill>
                <a:effectLst>
                  <a:outerShdw blurRad="38100" dist="38100" dir="2700000" algn="tl">
                    <a:srgbClr val="000000">
                      <a:alpha val="43137"/>
                    </a:srgbClr>
                  </a:outerShdw>
                </a:effectLst>
                <a:latin typeface="Calibri" panose="020F0502020204030204"/>
              </a:rPr>
              <a:t>Expected to come out in December 2019</a:t>
            </a:r>
          </a:p>
        </p:txBody>
      </p:sp>
    </p:spTree>
    <p:extLst>
      <p:ext uri="{BB962C8B-B14F-4D97-AF65-F5344CB8AC3E}">
        <p14:creationId xmlns:p14="http://schemas.microsoft.com/office/powerpoint/2010/main" val="3151721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ACA2-A42A-4E4E-B20B-68B35FFEAB93}"/>
              </a:ext>
            </a:extLst>
          </p:cNvPr>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200" dirty="0">
                <a:solidFill>
                  <a:srgbClr val="0070C0"/>
                </a:solidFill>
                <a:latin typeface="Calibri" panose="020F0502020204030204" pitchFamily="34" charset="0"/>
                <a:cs typeface="Calibri" panose="020F0502020204030204" pitchFamily="34" charset="0"/>
              </a:rPr>
              <a:t>The three questions always in each student’s mind…</a:t>
            </a:r>
          </a:p>
        </p:txBody>
      </p:sp>
      <p:sp>
        <p:nvSpPr>
          <p:cNvPr id="4" name="Content Placeholder 3">
            <a:extLst>
              <a:ext uri="{FF2B5EF4-FFF2-40B4-BE49-F238E27FC236}">
                <a16:creationId xmlns:a16="http://schemas.microsoft.com/office/drawing/2014/main" id="{D494C01E-7BA4-44EA-9946-7851259B9103}"/>
              </a:ext>
            </a:extLst>
          </p:cNvPr>
          <p:cNvSpPr txBox="1">
            <a:spLocks noGrp="1"/>
          </p:cNvSpPr>
          <p:nvPr>
            <p:ph idx="1"/>
          </p:nvPr>
        </p:nvSpPr>
        <p:spPr>
          <a:xfrm>
            <a:off x="1882775" y="1196978"/>
            <a:ext cx="8605838" cy="4104285"/>
          </a:xfrm>
          <a:prstGeom prst="rect">
            <a:avLst/>
          </a:prstGeom>
          <a:solidFill>
            <a:srgbClr val="CCFFCC"/>
          </a:solidFill>
        </p:spPr>
        <p:txBody>
          <a:bodyPr wrap="square" rtlCol="0">
            <a:noAutofit/>
          </a:bodyPr>
          <a:lstStyle/>
          <a:p>
            <a:pPr eaLnBrk="0" hangingPunct="0">
              <a:buFont typeface="+mj-lt"/>
              <a:buAutoNum type="arabicPeriod"/>
            </a:pPr>
            <a:r>
              <a:rPr lang="en-GB" sz="4000" b="1" dirty="0">
                <a:solidFill>
                  <a:srgbClr val="000000"/>
                </a:solidFill>
              </a:rPr>
              <a:t>What will I be expected to show for this?</a:t>
            </a:r>
          </a:p>
          <a:p>
            <a:pPr eaLnBrk="0" hangingPunct="0">
              <a:buFont typeface="+mj-lt"/>
              <a:buAutoNum type="arabicPeriod"/>
            </a:pPr>
            <a:r>
              <a:rPr lang="en-GB" sz="4000" b="1" dirty="0">
                <a:solidFill>
                  <a:srgbClr val="000000"/>
                </a:solidFill>
              </a:rPr>
              <a:t>What does a good one look like and a bad one?</a:t>
            </a:r>
          </a:p>
          <a:p>
            <a:pPr eaLnBrk="0" hangingPunct="0">
              <a:buFont typeface="+mj-lt"/>
              <a:buAutoNum type="arabicPeriod"/>
            </a:pPr>
            <a:r>
              <a:rPr lang="en-GB" sz="4000" b="1" dirty="0">
                <a:solidFill>
                  <a:srgbClr val="000000"/>
                </a:solidFill>
              </a:rPr>
              <a:t>Where does this fit into the big picture?</a:t>
            </a:r>
          </a:p>
        </p:txBody>
      </p:sp>
    </p:spTree>
    <p:extLst>
      <p:ext uri="{BB962C8B-B14F-4D97-AF65-F5344CB8AC3E}">
        <p14:creationId xmlns:p14="http://schemas.microsoft.com/office/powerpoint/2010/main" val="166767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E3070-2CAD-46AF-9314-FB3BF2B2C4C5}"/>
              </a:ext>
            </a:extLst>
          </p:cNvPr>
          <p:cNvSpPr>
            <a:spLocks noGrp="1"/>
          </p:cNvSpPr>
          <p:nvPr>
            <p:ph type="title"/>
          </p:nvPr>
        </p:nvSpPr>
        <p:spPr>
          <a:xfrm>
            <a:off x="1524001" y="0"/>
            <a:ext cx="9291484" cy="908650"/>
          </a:xfrm>
          <a:solidFill>
            <a:srgbClr val="99FFCC"/>
          </a:solidFill>
        </p:spPr>
        <p:txBody>
          <a:bodyPr>
            <a:normAutofit fontScale="90000"/>
          </a:bodyPr>
          <a:lstStyle/>
          <a:p>
            <a:pPr algn="ctr"/>
            <a:r>
              <a:rPr lang="en-GB" sz="4000" b="1" dirty="0">
                <a:solidFill>
                  <a:srgbClr val="0070C0"/>
                </a:solidFill>
                <a:latin typeface="+mn-lt"/>
              </a:rPr>
              <a:t>Addressing the 2020s:</a:t>
            </a:r>
            <a:br>
              <a:rPr lang="en-GB" sz="4000" b="1" dirty="0">
                <a:solidFill>
                  <a:srgbClr val="0070C0"/>
                </a:solidFill>
                <a:latin typeface="+mn-lt"/>
              </a:rPr>
            </a:br>
            <a:r>
              <a:rPr lang="en-GB" sz="3600" b="1" dirty="0">
                <a:solidFill>
                  <a:srgbClr val="0070C0"/>
                </a:solidFill>
                <a:latin typeface="+mn-lt"/>
              </a:rPr>
              <a:t>Eight concurrent, related paradigm shifts</a:t>
            </a:r>
          </a:p>
        </p:txBody>
      </p:sp>
      <p:sp>
        <p:nvSpPr>
          <p:cNvPr id="4" name="Content Placeholder 3">
            <a:extLst>
              <a:ext uri="{FF2B5EF4-FFF2-40B4-BE49-F238E27FC236}">
                <a16:creationId xmlns:a16="http://schemas.microsoft.com/office/drawing/2014/main" id="{41710975-65CF-4414-BD33-58578B7FAB99}"/>
              </a:ext>
            </a:extLst>
          </p:cNvPr>
          <p:cNvSpPr>
            <a:spLocks noGrp="1"/>
          </p:cNvSpPr>
          <p:nvPr>
            <p:ph idx="1"/>
          </p:nvPr>
        </p:nvSpPr>
        <p:spPr>
          <a:xfrm>
            <a:off x="1774725" y="908650"/>
            <a:ext cx="8893277" cy="5949350"/>
          </a:xfrm>
        </p:spPr>
        <p:txBody>
          <a:bodyPr>
            <a:noAutofit/>
          </a:bodyPr>
          <a:lstStyle/>
          <a:p>
            <a:pPr marL="449263" indent="-449263">
              <a:buClr>
                <a:schemeClr val="tx2"/>
              </a:buClr>
              <a:buFont typeface="+mj-lt"/>
              <a:buAutoNum type="arabicPeriod"/>
            </a:pPr>
            <a:r>
              <a:rPr lang="en-US" sz="2400" b="1" dirty="0"/>
              <a:t>Online information and the internet now just </a:t>
            </a:r>
            <a:r>
              <a:rPr lang="en-US" sz="2400" b="1" dirty="0">
                <a:solidFill>
                  <a:srgbClr val="7030A0"/>
                </a:solidFill>
              </a:rPr>
              <a:t>normal</a:t>
            </a:r>
            <a:r>
              <a:rPr lang="en-US" sz="2400" b="1" dirty="0"/>
              <a:t>, ‘digital’ has now ‘grown up’, and is no longer something different.</a:t>
            </a:r>
          </a:p>
          <a:p>
            <a:pPr marL="449263" indent="-449263">
              <a:buClr>
                <a:schemeClr val="tx2"/>
              </a:buClr>
              <a:buFont typeface="+mj-lt"/>
              <a:buAutoNum type="arabicPeriod"/>
            </a:pPr>
            <a:r>
              <a:rPr lang="en-US" sz="2400" b="1" dirty="0"/>
              <a:t>More attention to </a:t>
            </a:r>
            <a:r>
              <a:rPr lang="en-US" sz="2400" b="1" dirty="0">
                <a:solidFill>
                  <a:srgbClr val="7030A0"/>
                </a:solidFill>
              </a:rPr>
              <a:t>learning</a:t>
            </a:r>
            <a:r>
              <a:rPr lang="en-US" sz="2400" b="1" dirty="0"/>
              <a:t>, rather than teaching.</a:t>
            </a:r>
          </a:p>
          <a:p>
            <a:pPr marL="449263" indent="-449263">
              <a:buClr>
                <a:schemeClr val="tx2"/>
              </a:buClr>
              <a:buFont typeface="+mj-lt"/>
              <a:buAutoNum type="arabicPeriod"/>
            </a:pPr>
            <a:r>
              <a:rPr lang="en-US" sz="2400" b="1" dirty="0"/>
              <a:t>Less focus on classes as ‘</a:t>
            </a:r>
            <a:r>
              <a:rPr lang="en-US" sz="2400" b="1" dirty="0">
                <a:solidFill>
                  <a:srgbClr val="7030A0"/>
                </a:solidFill>
              </a:rPr>
              <a:t>transmission</a:t>
            </a:r>
            <a:r>
              <a:rPr lang="en-US" sz="2400" b="1" dirty="0"/>
              <a:t>’ occasions.</a:t>
            </a:r>
          </a:p>
          <a:p>
            <a:pPr marL="449263" indent="-449263">
              <a:buClr>
                <a:schemeClr val="tx2"/>
              </a:buClr>
              <a:buFont typeface="+mj-lt"/>
              <a:buAutoNum type="arabicPeriod"/>
            </a:pPr>
            <a:r>
              <a:rPr lang="en-US" sz="2400" b="1" dirty="0"/>
              <a:t>Learning-centred approach to </a:t>
            </a:r>
            <a:r>
              <a:rPr lang="en-US" sz="2400" b="1" dirty="0">
                <a:solidFill>
                  <a:srgbClr val="7030A0"/>
                </a:solidFill>
              </a:rPr>
              <a:t>assessment of student outcomes.</a:t>
            </a:r>
          </a:p>
          <a:p>
            <a:pPr marL="449263" indent="-449263">
              <a:buClr>
                <a:schemeClr val="tx2"/>
              </a:buClr>
              <a:buFont typeface="+mj-lt"/>
              <a:buAutoNum type="arabicPeriod"/>
            </a:pPr>
            <a:r>
              <a:rPr lang="en-US" sz="2400" b="1" dirty="0"/>
              <a:t>Greater focus on feedback </a:t>
            </a:r>
            <a:r>
              <a:rPr lang="en-US" sz="2400" b="1" i="1" dirty="0">
                <a:solidFill>
                  <a:srgbClr val="7030A0"/>
                </a:solidFill>
              </a:rPr>
              <a:t>dialogues</a:t>
            </a:r>
            <a:r>
              <a:rPr lang="en-US" sz="2400" b="1" i="1" dirty="0"/>
              <a:t>, </a:t>
            </a:r>
            <a:r>
              <a:rPr lang="en-US" sz="2400" b="1" dirty="0"/>
              <a:t>and development of feedback </a:t>
            </a:r>
            <a:r>
              <a:rPr lang="en-US" sz="2400" b="1" i="1" dirty="0">
                <a:solidFill>
                  <a:srgbClr val="7030A0"/>
                </a:solidFill>
              </a:rPr>
              <a:t>literacy</a:t>
            </a:r>
            <a:r>
              <a:rPr lang="en-US" sz="2400" b="1" dirty="0"/>
              <a:t> by students.</a:t>
            </a:r>
          </a:p>
          <a:p>
            <a:pPr marL="449263" indent="-449263">
              <a:buClr>
                <a:schemeClr val="tx2"/>
              </a:buClr>
              <a:buFont typeface="+mj-lt"/>
              <a:buAutoNum type="arabicPeriod"/>
            </a:pPr>
            <a:r>
              <a:rPr lang="en-US" sz="2400" b="1" dirty="0"/>
              <a:t>Increased recognition of the skills, attitudes and behaviours graduates need to be </a:t>
            </a:r>
            <a:r>
              <a:rPr lang="en-US" sz="2400" b="1" dirty="0">
                <a:solidFill>
                  <a:srgbClr val="7030A0"/>
                </a:solidFill>
              </a:rPr>
              <a:t>work-ready.</a:t>
            </a:r>
          </a:p>
          <a:p>
            <a:pPr marL="449263" indent="-449263">
              <a:buClr>
                <a:schemeClr val="tx2"/>
              </a:buClr>
              <a:buFont typeface="+mj-lt"/>
              <a:buAutoNum type="arabicPeriod"/>
            </a:pPr>
            <a:r>
              <a:rPr lang="en-US" sz="2400" b="1" dirty="0"/>
              <a:t>Responsibility of institutions to prepare students through knowledge, orientation and behaviours for </a:t>
            </a:r>
            <a:r>
              <a:rPr lang="en-US" sz="2400" b="1" dirty="0">
                <a:solidFill>
                  <a:srgbClr val="7030A0"/>
                </a:solidFill>
              </a:rPr>
              <a:t>active citizenship </a:t>
            </a:r>
            <a:r>
              <a:rPr lang="en-US" sz="2400" b="1" dirty="0"/>
              <a:t>in their own communities, nations and globally. </a:t>
            </a:r>
            <a:endParaRPr lang="en-GB" sz="2400" b="1" dirty="0"/>
          </a:p>
          <a:p>
            <a:pPr marL="449263" indent="-449263">
              <a:buClr>
                <a:schemeClr val="tx2"/>
              </a:buClr>
              <a:buFont typeface="+mj-lt"/>
              <a:buAutoNum type="arabicPeriod"/>
            </a:pPr>
            <a:r>
              <a:rPr lang="en-US" sz="2400" b="1" dirty="0"/>
              <a:t>Increased recognition of the need for teaching staff to be </a:t>
            </a:r>
            <a:r>
              <a:rPr lang="en-US" sz="2400" b="1" dirty="0">
                <a:solidFill>
                  <a:srgbClr val="7030A0"/>
                </a:solidFill>
              </a:rPr>
              <a:t>trained, qualified and accredited as teachers.</a:t>
            </a:r>
            <a:endParaRPr lang="en-GB" sz="2400" b="1" dirty="0">
              <a:solidFill>
                <a:srgbClr val="7030A0"/>
              </a:solidFill>
            </a:endParaRPr>
          </a:p>
        </p:txBody>
      </p:sp>
    </p:spTree>
    <p:extLst>
      <p:ext uri="{BB962C8B-B14F-4D97-AF65-F5344CB8AC3E}">
        <p14:creationId xmlns:p14="http://schemas.microsoft.com/office/powerpoint/2010/main" val="241984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4648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2362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03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5951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6629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3143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5447919" y="5733271"/>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Mobile phones and laptops...</a:t>
            </a:r>
          </a:p>
        </p:txBody>
      </p:sp>
      <p:sp>
        <p:nvSpPr>
          <p:cNvPr id="5" name="Content Placeholder 4"/>
          <p:cNvSpPr>
            <a:spLocks noGrp="1"/>
          </p:cNvSpPr>
          <p:nvPr>
            <p:ph idx="1"/>
          </p:nvPr>
        </p:nvSpPr>
        <p:spPr>
          <a:xfrm>
            <a:off x="1882777" y="1196986"/>
            <a:ext cx="8605838" cy="5661025"/>
          </a:xfrm>
        </p:spPr>
        <p:txBody>
          <a:bodyPr/>
          <a:lstStyle/>
          <a:p>
            <a:r>
              <a:rPr lang="en-GB" sz="3600" i="1" dirty="0"/>
              <a:t>Please turn </a:t>
            </a:r>
            <a:r>
              <a:rPr lang="en-GB" sz="4400" i="1" dirty="0">
                <a:solidFill>
                  <a:srgbClr val="FF0000"/>
                </a:solidFill>
              </a:rPr>
              <a:t>on</a:t>
            </a:r>
            <a:r>
              <a:rPr lang="en-GB" sz="4400" i="1" dirty="0"/>
              <a:t> </a:t>
            </a:r>
            <a:r>
              <a:rPr lang="en-GB" sz="3600" i="1" dirty="0"/>
              <a:t>your ‘phones tablets and laptops.</a:t>
            </a:r>
            <a:endParaRPr lang="en-GB" sz="3600" dirty="0"/>
          </a:p>
          <a:p>
            <a:r>
              <a:rPr lang="en-GB" sz="3600" i="1" dirty="0"/>
              <a:t>Please post your thoughts questions comments and ideas during this session to the hashtag </a:t>
            </a:r>
            <a:r>
              <a:rPr lang="en-GB" sz="3600" i="1" dirty="0">
                <a:solidFill>
                  <a:srgbClr val="00B050"/>
                </a:solidFill>
              </a:rPr>
              <a:t>#philatefye19 </a:t>
            </a:r>
            <a:r>
              <a:rPr lang="en-GB" sz="3600" i="1" dirty="0"/>
              <a:t>Thanks</a:t>
            </a:r>
            <a:r>
              <a:rPr lang="en-GB" sz="3600" dirty="0"/>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a:t>
            </a:r>
            <a:endParaRPr lang="en-GB" sz="3600" dirty="0">
              <a:solidFill>
                <a:srgbClr val="00206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r>
              <a:rPr lang="en-GB" sz="3600" kern="1200" dirty="0">
                <a:solidFill>
                  <a:srgbClr val="0070C0"/>
                </a:solidFill>
                <a:latin typeface="Calibri" panose="020F0502020204030204" pitchFamily="34" charset="0"/>
                <a:cs typeface="Calibri" panose="020F0502020204030204" pitchFamily="34" charset="0"/>
              </a:rPr>
              <a:t>Getting to know each other: </a:t>
            </a:r>
            <a:br>
              <a:rPr lang="en-GB" sz="3600" kern="1200" dirty="0">
                <a:solidFill>
                  <a:srgbClr val="0070C0"/>
                </a:solidFill>
                <a:latin typeface="Calibri" panose="020F0502020204030204" pitchFamily="34" charset="0"/>
                <a:cs typeface="Calibri" panose="020F0502020204030204" pitchFamily="34" charset="0"/>
              </a:rPr>
            </a:br>
            <a:r>
              <a:rPr lang="en-GB" sz="3600" kern="1200" dirty="0">
                <a:solidFill>
                  <a:srgbClr val="0070C0"/>
                </a:solidFill>
                <a:latin typeface="Calibri" panose="020F0502020204030204" pitchFamily="34" charset="0"/>
                <a:cs typeface="Calibri" panose="020F0502020204030204" pitchFamily="34" charset="0"/>
              </a:rPr>
              <a:t>a face-to-face thing…</a:t>
            </a:r>
          </a:p>
        </p:txBody>
      </p:sp>
      <p:sp>
        <p:nvSpPr>
          <p:cNvPr id="3" name="Content Placeholder 2"/>
          <p:cNvSpPr>
            <a:spLocks noGrp="1"/>
          </p:cNvSpPr>
          <p:nvPr>
            <p:ph idx="1"/>
          </p:nvPr>
        </p:nvSpPr>
        <p:spPr>
          <a:xfrm>
            <a:off x="1882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1232409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70C0"/>
                </a:solidFill>
              </a:rPr>
              <a:t>Time-constrained written post-it exercise</a:t>
            </a:r>
          </a:p>
        </p:txBody>
      </p:sp>
      <p:sp>
        <p:nvSpPr>
          <p:cNvPr id="36868" name="Rectangle 3"/>
          <p:cNvSpPr>
            <a:spLocks noGrp="1" noChangeArrowheads="1"/>
          </p:cNvSpPr>
          <p:nvPr>
            <p:ph idx="1"/>
          </p:nvPr>
        </p:nvSpPr>
        <p:spPr>
          <a:xfrm>
            <a:off x="1882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marL="273050" indent="-273050">
              <a:lnSpc>
                <a:spcPct val="100000"/>
              </a:lnSpc>
              <a:buNone/>
            </a:pPr>
            <a:r>
              <a:rPr lang="en-GB" sz="2800" dirty="0"/>
              <a:t>	</a:t>
            </a:r>
            <a:r>
              <a:rPr lang="en-GB" dirty="0">
                <a:solidFill>
                  <a:srgbClr val="0070C0"/>
                </a:solidFill>
              </a:rPr>
              <a:t>“Helping students to take charge of their learning would be much better for me if only I…”</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2495500"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55800" y="3656174"/>
            <a:ext cx="3816530" cy="2858714"/>
          </a:xfrm>
          <a:prstGeom prst="rect">
            <a:avLst/>
          </a:prstGeom>
        </p:spPr>
      </p:pic>
    </p:spTree>
    <p:extLst>
      <p:ext uri="{BB962C8B-B14F-4D97-AF65-F5344CB8AC3E}">
        <p14:creationId xmlns:p14="http://schemas.microsoft.com/office/powerpoint/2010/main" val="270396187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Rationale</a:t>
            </a:r>
          </a:p>
        </p:txBody>
      </p:sp>
      <p:sp>
        <p:nvSpPr>
          <p:cNvPr id="3" name="Content Placeholder 2"/>
          <p:cNvSpPr>
            <a:spLocks noGrp="1"/>
          </p:cNvSpPr>
          <p:nvPr>
            <p:ph idx="1"/>
          </p:nvPr>
        </p:nvSpPr>
        <p:spPr/>
        <p:txBody>
          <a:bodyPr/>
          <a:lstStyle/>
          <a:p>
            <a:r>
              <a:rPr lang="en-GB" dirty="0"/>
              <a:t>This interactive session aims to help participants identify the key factors which underpin students' successful learning and help students find out how they are placed regarding essential skills and attitudes using a self-assessment checklist. </a:t>
            </a:r>
          </a:p>
          <a:p>
            <a:r>
              <a:rPr lang="en-GB" dirty="0"/>
              <a:t>The session will also address how staff can help students to identify areas of strength and weakness in their present position so that they can build on strengths and address weaknesses. </a:t>
            </a:r>
          </a:p>
          <a:p>
            <a:pPr>
              <a:lnSpc>
                <a:spcPct val="100000"/>
              </a:lnSpc>
            </a:pPr>
            <a:endParaRPr lang="en-GB" sz="2800" dirty="0"/>
          </a:p>
        </p:txBody>
      </p:sp>
    </p:spTree>
    <p:extLst>
      <p:ext uri="{BB962C8B-B14F-4D97-AF65-F5344CB8AC3E}">
        <p14:creationId xmlns:p14="http://schemas.microsoft.com/office/powerpoint/2010/main" val="322752057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3CDAFA-2352-44A1-B4A2-C4835F417713}"/>
              </a:ext>
            </a:extLst>
          </p:cNvPr>
          <p:cNvSpPr>
            <a:spLocks noGrp="1"/>
          </p:cNvSpPr>
          <p:nvPr>
            <p:ph type="title"/>
          </p:nvPr>
        </p:nvSpPr>
        <p:spPr/>
        <p:txBody>
          <a:bodyPr/>
          <a:lstStyle/>
          <a:p>
            <a:r>
              <a:rPr lang="en-GB" dirty="0">
                <a:solidFill>
                  <a:srgbClr val="00B0F0"/>
                </a:solidFill>
                <a:latin typeface="Calibri" panose="020F0502020204030204" pitchFamily="34" charset="0"/>
                <a:cs typeface="Calibri" panose="020F0502020204030204" pitchFamily="34" charset="0"/>
              </a:rPr>
              <a:t>And…</a:t>
            </a:r>
            <a:endParaRPr lang="en-GB" dirty="0"/>
          </a:p>
        </p:txBody>
      </p:sp>
      <p:sp>
        <p:nvSpPr>
          <p:cNvPr id="5" name="Content Placeholder 4">
            <a:extLst>
              <a:ext uri="{FF2B5EF4-FFF2-40B4-BE49-F238E27FC236}">
                <a16:creationId xmlns:a16="http://schemas.microsoft.com/office/drawing/2014/main" id="{C9EA11D3-C362-40DC-BBFE-526CE173DBE5}"/>
              </a:ext>
            </a:extLst>
          </p:cNvPr>
          <p:cNvSpPr>
            <a:spLocks noGrp="1"/>
          </p:cNvSpPr>
          <p:nvPr>
            <p:ph idx="1"/>
          </p:nvPr>
        </p:nvSpPr>
        <p:spPr/>
        <p:txBody>
          <a:bodyPr/>
          <a:lstStyle/>
          <a:p>
            <a:r>
              <a:rPr lang="en-GB" dirty="0"/>
              <a:t>Included in the session will be discussion of how staff can help students to do the above and how students can use each other to build their confidence in learning techniques. </a:t>
            </a:r>
          </a:p>
          <a:p>
            <a:r>
              <a:rPr lang="en-GB" dirty="0"/>
              <a:t>The teaching and learning contexts in which students learn will span large-group sessions small-group learning VLE-based learning independent learning and also the best usage of feedback from staff and fellow-students. </a:t>
            </a:r>
          </a:p>
          <a:p>
            <a:endParaRPr lang="en-GB" b="0" dirty="0"/>
          </a:p>
        </p:txBody>
      </p:sp>
    </p:spTree>
    <p:extLst>
      <p:ext uri="{BB962C8B-B14F-4D97-AF65-F5344CB8AC3E}">
        <p14:creationId xmlns:p14="http://schemas.microsoft.com/office/powerpoint/2010/main" val="7288486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74825" y="188920"/>
            <a:ext cx="8713788" cy="575717"/>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Intended learning outcome</a:t>
            </a:r>
          </a:p>
        </p:txBody>
      </p:sp>
      <p:sp>
        <p:nvSpPr>
          <p:cNvPr id="110595" name="Rectangle 3"/>
          <p:cNvSpPr>
            <a:spLocks noGrp="1" noChangeArrowheads="1"/>
          </p:cNvSpPr>
          <p:nvPr>
            <p:ph idx="1"/>
          </p:nvPr>
        </p:nvSpPr>
        <p:spPr>
          <a:xfrm>
            <a:off x="1954212" y="908653"/>
            <a:ext cx="8390378" cy="5949351"/>
          </a:xfrm>
        </p:spPr>
        <p:txBody>
          <a:bodyPr/>
          <a:lstStyle/>
          <a:p>
            <a:pPr marL="0" indent="0">
              <a:buNone/>
            </a:pPr>
            <a:r>
              <a:rPr lang="en-GB" dirty="0"/>
              <a:t>After participating today you should be better-able to:</a:t>
            </a:r>
          </a:p>
          <a:p>
            <a:pPr lvl="0">
              <a:buFont typeface="+mj-lt"/>
              <a:buAutoNum type="arabicPeriod"/>
            </a:pPr>
            <a:r>
              <a:rPr lang="en-GB" sz="3600" dirty="0"/>
              <a:t>Help your students to improve their learning skills.</a:t>
            </a:r>
          </a:p>
          <a:p>
            <a:pPr>
              <a:buFont typeface="+mj-lt"/>
              <a:buAutoNum type="arabicPeriod"/>
            </a:pPr>
            <a:endParaRPr lang="en-GB" dirty="0"/>
          </a:p>
        </p:txBody>
      </p:sp>
    </p:spTree>
    <p:extLst>
      <p:ext uri="{BB962C8B-B14F-4D97-AF65-F5344CB8AC3E}">
        <p14:creationId xmlns:p14="http://schemas.microsoft.com/office/powerpoint/2010/main" val="2699840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D2DE-D4E2-4A6D-B3DB-A38E0468275C}"/>
              </a:ext>
            </a:extLst>
          </p:cNvPr>
          <p:cNvSpPr>
            <a:spLocks noGrp="1"/>
          </p:cNvSpPr>
          <p:nvPr>
            <p:ph type="title"/>
          </p:nvPr>
        </p:nvSpPr>
        <p:spPr>
          <a:xfrm>
            <a:off x="1775278" y="101379"/>
            <a:ext cx="2880522" cy="1325563"/>
          </a:xfrm>
        </p:spPr>
        <p:txBody>
          <a:bodyPr>
            <a:normAutofit/>
          </a:bodyPr>
          <a:lstStyle/>
          <a:p>
            <a:pPr algn="ctr"/>
            <a:r>
              <a:rPr lang="en-GB" b="1" dirty="0">
                <a:solidFill>
                  <a:srgbClr val="FFFF00"/>
                </a:solidFill>
                <a:latin typeface="+mn-lt"/>
              </a:rPr>
              <a:t>Coming out shortly…</a:t>
            </a:r>
          </a:p>
        </p:txBody>
      </p:sp>
      <p:pic>
        <p:nvPicPr>
          <p:cNvPr id="5" name="Content Placeholder 4" descr="A screenshot of a cell phone&#10;&#10;Description automatically generated">
            <a:extLst>
              <a:ext uri="{FF2B5EF4-FFF2-40B4-BE49-F238E27FC236}">
                <a16:creationId xmlns:a16="http://schemas.microsoft.com/office/drawing/2014/main" id="{E2615AEB-4B47-4C32-ACE8-6850F224E85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272754" y="22000"/>
            <a:ext cx="5395249" cy="6836003"/>
          </a:xfrm>
        </p:spPr>
      </p:pic>
      <p:sp>
        <p:nvSpPr>
          <p:cNvPr id="6" name="TextBox 5">
            <a:extLst>
              <a:ext uri="{FF2B5EF4-FFF2-40B4-BE49-F238E27FC236}">
                <a16:creationId xmlns:a16="http://schemas.microsoft.com/office/drawing/2014/main" id="{EFAE7CA7-14AB-4AAD-AC63-346B558670DB}"/>
              </a:ext>
            </a:extLst>
          </p:cNvPr>
          <p:cNvSpPr txBox="1"/>
          <p:nvPr/>
        </p:nvSpPr>
        <p:spPr>
          <a:xfrm>
            <a:off x="1775280" y="2079175"/>
            <a:ext cx="3057979" cy="3170099"/>
          </a:xfrm>
          <a:prstGeom prst="rect">
            <a:avLst/>
          </a:prstGeom>
          <a:noFill/>
        </p:spPr>
        <p:txBody>
          <a:bodyPr wrap="square" rtlCol="0">
            <a:spAutoFit/>
          </a:bodyPr>
          <a:lstStyle/>
          <a:p>
            <a:pPr algn="ctr" defTabSz="457200" fontAlgn="auto">
              <a:spcBef>
                <a:spcPts val="0"/>
              </a:spcBef>
              <a:spcAft>
                <a:spcPts val="0"/>
              </a:spcAft>
              <a:defRPr/>
            </a:pPr>
            <a:r>
              <a:rPr lang="en-GB" sz="2800" b="1" dirty="0">
                <a:solidFill>
                  <a:srgbClr val="FFFF00"/>
                </a:solidFill>
                <a:latin typeface="Calibri" panose="020F0502020204030204"/>
              </a:rPr>
              <a:t>Naomi Winstone and David Carless</a:t>
            </a:r>
          </a:p>
          <a:p>
            <a:pPr algn="ctr" defTabSz="457200" fontAlgn="auto">
              <a:spcBef>
                <a:spcPts val="0"/>
              </a:spcBef>
              <a:spcAft>
                <a:spcPts val="0"/>
              </a:spcAft>
              <a:defRPr/>
            </a:pPr>
            <a:endParaRPr lang="en-GB" sz="2400" b="1" dirty="0">
              <a:solidFill>
                <a:srgbClr val="FFFF00"/>
              </a:solidFill>
              <a:latin typeface="Calibri" panose="020F0502020204030204"/>
            </a:endParaRPr>
          </a:p>
          <a:p>
            <a:pPr algn="ctr" defTabSz="457200" fontAlgn="auto">
              <a:spcBef>
                <a:spcPts val="0"/>
              </a:spcBef>
              <a:spcAft>
                <a:spcPts val="0"/>
              </a:spcAft>
              <a:defRPr/>
            </a:pPr>
            <a:r>
              <a:rPr lang="en-GB" sz="2400" b="1" dirty="0">
                <a:solidFill>
                  <a:srgbClr val="FFFF00"/>
                </a:solidFill>
                <a:latin typeface="Calibri" panose="020F0502020204030204"/>
              </a:rPr>
              <a:t>Designing effective feedback processes in higher education</a:t>
            </a:r>
          </a:p>
          <a:p>
            <a:pPr algn="ctr" defTabSz="457200" fontAlgn="auto">
              <a:spcBef>
                <a:spcPts val="0"/>
              </a:spcBef>
              <a:spcAft>
                <a:spcPts val="0"/>
              </a:spcAft>
              <a:defRPr/>
            </a:pPr>
            <a:endParaRPr lang="en-GB" sz="2400" b="1" dirty="0">
              <a:solidFill>
                <a:srgbClr val="FFFF00"/>
              </a:solidFill>
              <a:latin typeface="Calibri" panose="020F0502020204030204"/>
            </a:endParaRPr>
          </a:p>
          <a:p>
            <a:pPr algn="ctr" defTabSz="457200" fontAlgn="auto">
              <a:spcBef>
                <a:spcPts val="0"/>
              </a:spcBef>
              <a:spcAft>
                <a:spcPts val="0"/>
              </a:spcAft>
              <a:defRPr/>
            </a:pPr>
            <a:r>
              <a:rPr lang="en-GB" sz="2400" b="1" dirty="0">
                <a:solidFill>
                  <a:srgbClr val="FFFF00"/>
                </a:solidFill>
                <a:latin typeface="Calibri" panose="020F0502020204030204"/>
              </a:rPr>
              <a:t>Routledge 2019</a:t>
            </a:r>
          </a:p>
        </p:txBody>
      </p:sp>
    </p:spTree>
    <p:extLst>
      <p:ext uri="{BB962C8B-B14F-4D97-AF65-F5344CB8AC3E}">
        <p14:creationId xmlns:p14="http://schemas.microsoft.com/office/powerpoint/2010/main" val="2501398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ACA2-A42A-4E4E-B20B-68B35FFEAB9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70C0"/>
                </a:solidFill>
              </a:rPr>
              <a:t>The three questions always in each student’s mind…</a:t>
            </a:r>
          </a:p>
        </p:txBody>
      </p:sp>
      <p:sp>
        <p:nvSpPr>
          <p:cNvPr id="4" name="Content Placeholder 3">
            <a:extLst>
              <a:ext uri="{FF2B5EF4-FFF2-40B4-BE49-F238E27FC236}">
                <a16:creationId xmlns:a16="http://schemas.microsoft.com/office/drawing/2014/main" id="{D494C01E-7BA4-44EA-9946-7851259B9103}"/>
              </a:ext>
            </a:extLst>
          </p:cNvPr>
          <p:cNvSpPr txBox="1">
            <a:spLocks noGrp="1"/>
          </p:cNvSpPr>
          <p:nvPr>
            <p:ph idx="1"/>
          </p:nvPr>
        </p:nvSpPr>
        <p:spPr>
          <a:xfrm>
            <a:off x="1882775" y="1196978"/>
            <a:ext cx="8605838" cy="4670425"/>
          </a:xfrm>
          <a:prstGeom prst="rect">
            <a:avLst/>
          </a:prstGeom>
          <a:solidFill>
            <a:srgbClr val="CCFFCC"/>
          </a:solidFill>
        </p:spPr>
        <p:txBody>
          <a:bodyPr wrap="square" rtlCol="0">
            <a:noAutofit/>
          </a:bodyPr>
          <a:lstStyle/>
          <a:p>
            <a:pPr eaLnBrk="0" hangingPunct="0">
              <a:buFont typeface="+mj-lt"/>
              <a:buAutoNum type="arabicPeriod"/>
            </a:pPr>
            <a:r>
              <a:rPr lang="en-GB" sz="4000" dirty="0">
                <a:solidFill>
                  <a:srgbClr val="000000"/>
                </a:solidFill>
              </a:rPr>
              <a:t>What will I be expected to show for this?</a:t>
            </a:r>
          </a:p>
          <a:p>
            <a:pPr eaLnBrk="0" hangingPunct="0">
              <a:buFont typeface="+mj-lt"/>
              <a:buAutoNum type="arabicPeriod"/>
            </a:pPr>
            <a:r>
              <a:rPr lang="en-GB" sz="4000" dirty="0">
                <a:solidFill>
                  <a:srgbClr val="000000"/>
                </a:solidFill>
              </a:rPr>
              <a:t>What does a good one look like and a bad one?</a:t>
            </a:r>
          </a:p>
          <a:p>
            <a:pPr eaLnBrk="0" hangingPunct="0">
              <a:buFont typeface="+mj-lt"/>
              <a:buAutoNum type="arabicPeriod"/>
            </a:pPr>
            <a:r>
              <a:rPr lang="en-GB" sz="4000" dirty="0">
                <a:solidFill>
                  <a:srgbClr val="000000"/>
                </a:solidFill>
              </a:rPr>
              <a:t>Where does this fit into the big picture?</a:t>
            </a:r>
          </a:p>
        </p:txBody>
      </p:sp>
    </p:spTree>
    <p:extLst>
      <p:ext uri="{BB962C8B-B14F-4D97-AF65-F5344CB8AC3E}">
        <p14:creationId xmlns:p14="http://schemas.microsoft.com/office/powerpoint/2010/main" val="308109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DCC9C5-93D4-450D-9647-C7DC183A2A12}"/>
              </a:ext>
            </a:extLst>
          </p:cNvPr>
          <p:cNvSpPr/>
          <p:nvPr/>
        </p:nvSpPr>
        <p:spPr>
          <a:xfrm>
            <a:off x="2237876" y="1560871"/>
            <a:ext cx="7716253" cy="426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defRPr/>
            </a:pPr>
            <a:endParaRPr lang="en-GB" sz="1800">
              <a:solidFill>
                <a:prstClr val="white"/>
              </a:solidFill>
              <a:latin typeface="Calibri" panose="020F0502020204030204"/>
            </a:endParaRPr>
          </a:p>
        </p:txBody>
      </p:sp>
      <p:cxnSp>
        <p:nvCxnSpPr>
          <p:cNvPr id="6" name="Straight Connector 5">
            <a:extLst>
              <a:ext uri="{FF2B5EF4-FFF2-40B4-BE49-F238E27FC236}">
                <a16:creationId xmlns:a16="http://schemas.microsoft.com/office/drawing/2014/main" id="{CF1AF7D0-07A1-4E32-9F1A-21CAAD5E1D9B}"/>
              </a:ext>
            </a:extLst>
          </p:cNvPr>
          <p:cNvCxnSpPr>
            <a:stCxn id="4" idx="0"/>
            <a:endCxn id="4" idx="2"/>
          </p:cNvCxnSpPr>
          <p:nvPr/>
        </p:nvCxnSpPr>
        <p:spPr>
          <a:xfrm>
            <a:off x="6096000" y="1560871"/>
            <a:ext cx="0" cy="4267200"/>
          </a:xfrm>
          <a:prstGeom prst="line">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46C20F98-8B8F-4ADC-8DE9-0DBE26EFD34C}"/>
              </a:ext>
            </a:extLst>
          </p:cNvPr>
          <p:cNvCxnSpPr>
            <a:cxnSpLocks/>
            <a:stCxn id="4" idx="1"/>
            <a:endCxn id="4" idx="3"/>
          </p:cNvCxnSpPr>
          <p:nvPr/>
        </p:nvCxnSpPr>
        <p:spPr>
          <a:xfrm>
            <a:off x="2237876" y="3694471"/>
            <a:ext cx="7716253" cy="0"/>
          </a:xfrm>
          <a:prstGeom prst="straightConnector1">
            <a:avLst/>
          </a:prstGeom>
          <a:ln w="38100">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C7272A28-C1A6-4440-A386-C4C367804C0D}"/>
              </a:ext>
            </a:extLst>
          </p:cNvPr>
          <p:cNvSpPr/>
          <p:nvPr/>
        </p:nvSpPr>
        <p:spPr>
          <a:xfrm>
            <a:off x="2866140" y="1769810"/>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defRPr/>
            </a:pPr>
            <a:r>
              <a:rPr lang="en-GB" sz="2800" b="1" dirty="0">
                <a:solidFill>
                  <a:prstClr val="black"/>
                </a:solidFill>
                <a:latin typeface="Calibri" panose="020F0502020204030204"/>
              </a:rPr>
              <a:t>1</a:t>
            </a:r>
          </a:p>
          <a:p>
            <a:pPr algn="ctr" defTabSz="457200" fontAlgn="auto">
              <a:spcBef>
                <a:spcPts val="0"/>
              </a:spcBef>
              <a:spcAft>
                <a:spcPts val="0"/>
              </a:spcAft>
              <a:defRPr/>
            </a:pPr>
            <a:r>
              <a:rPr lang="en-GB" sz="2800" b="1" dirty="0">
                <a:solidFill>
                  <a:prstClr val="black"/>
                </a:solidFill>
                <a:latin typeface="Calibri" panose="020F0502020204030204"/>
              </a:rPr>
              <a:t>Urgent and important</a:t>
            </a:r>
          </a:p>
        </p:txBody>
      </p:sp>
      <p:sp>
        <p:nvSpPr>
          <p:cNvPr id="15" name="Rectangle 14">
            <a:extLst>
              <a:ext uri="{FF2B5EF4-FFF2-40B4-BE49-F238E27FC236}">
                <a16:creationId xmlns:a16="http://schemas.microsoft.com/office/drawing/2014/main" id="{B665D011-984B-423E-9325-03FD96FB7D3A}"/>
              </a:ext>
            </a:extLst>
          </p:cNvPr>
          <p:cNvSpPr/>
          <p:nvPr/>
        </p:nvSpPr>
        <p:spPr>
          <a:xfrm>
            <a:off x="6724267" y="1718201"/>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defRPr/>
            </a:pPr>
            <a:r>
              <a:rPr lang="en-GB" sz="2800" b="1" dirty="0">
                <a:solidFill>
                  <a:prstClr val="black"/>
                </a:solidFill>
                <a:latin typeface="Calibri" panose="020F0502020204030204"/>
              </a:rPr>
              <a:t>2</a:t>
            </a:r>
          </a:p>
          <a:p>
            <a:pPr algn="ctr" defTabSz="457200" fontAlgn="auto">
              <a:spcBef>
                <a:spcPts val="0"/>
              </a:spcBef>
              <a:spcAft>
                <a:spcPts val="0"/>
              </a:spcAft>
              <a:defRPr/>
            </a:pPr>
            <a:r>
              <a:rPr lang="en-GB" sz="2800" b="1" dirty="0">
                <a:solidFill>
                  <a:prstClr val="black"/>
                </a:solidFill>
                <a:latin typeface="Calibri" panose="020F0502020204030204"/>
              </a:rPr>
              <a:t>Urgent </a:t>
            </a:r>
          </a:p>
          <a:p>
            <a:pPr algn="ctr" defTabSz="457200" fontAlgn="auto">
              <a:spcBef>
                <a:spcPts val="0"/>
              </a:spcBef>
              <a:spcAft>
                <a:spcPts val="0"/>
              </a:spcAft>
              <a:defRPr/>
            </a:pPr>
            <a:r>
              <a:rPr lang="en-GB" sz="2800" b="1" dirty="0">
                <a:solidFill>
                  <a:prstClr val="black"/>
                </a:solidFill>
                <a:latin typeface="Calibri" panose="020F0502020204030204"/>
              </a:rPr>
              <a:t>n</a:t>
            </a:r>
            <a:r>
              <a:rPr lang="en-GB" sz="2800" b="1" dirty="0" err="1">
                <a:solidFill>
                  <a:prstClr val="black"/>
                </a:solidFill>
                <a:latin typeface="Calibri" panose="020F0502020204030204"/>
              </a:rPr>
              <a:t>ot</a:t>
            </a:r>
            <a:r>
              <a:rPr lang="en-GB" sz="2800" b="1" dirty="0">
                <a:solidFill>
                  <a:prstClr val="black"/>
                </a:solidFill>
                <a:latin typeface="Calibri" panose="020F0502020204030204"/>
              </a:rPr>
              <a:t> Important</a:t>
            </a:r>
          </a:p>
        </p:txBody>
      </p:sp>
      <p:sp>
        <p:nvSpPr>
          <p:cNvPr id="16" name="Rectangle 15">
            <a:extLst>
              <a:ext uri="{FF2B5EF4-FFF2-40B4-BE49-F238E27FC236}">
                <a16:creationId xmlns:a16="http://schemas.microsoft.com/office/drawing/2014/main" id="{42071504-9943-4188-8382-70F1CD721667}"/>
              </a:ext>
            </a:extLst>
          </p:cNvPr>
          <p:cNvSpPr/>
          <p:nvPr/>
        </p:nvSpPr>
        <p:spPr>
          <a:xfrm>
            <a:off x="6705108" y="3851801"/>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defRPr/>
            </a:pPr>
            <a:r>
              <a:rPr lang="en-GB" sz="2800" b="1" dirty="0">
                <a:solidFill>
                  <a:prstClr val="black"/>
                </a:solidFill>
                <a:latin typeface="Calibri" panose="020F0502020204030204"/>
              </a:rPr>
              <a:t>4</a:t>
            </a:r>
          </a:p>
          <a:p>
            <a:pPr algn="ctr" defTabSz="457200" fontAlgn="auto">
              <a:spcBef>
                <a:spcPts val="0"/>
              </a:spcBef>
              <a:spcAft>
                <a:spcPts val="0"/>
              </a:spcAft>
              <a:defRPr/>
            </a:pPr>
            <a:r>
              <a:rPr lang="en-GB" sz="2800" b="1" dirty="0">
                <a:solidFill>
                  <a:prstClr val="black"/>
                </a:solidFill>
                <a:latin typeface="Calibri" panose="020F0502020204030204"/>
              </a:rPr>
              <a:t>Not urgent </a:t>
            </a:r>
          </a:p>
          <a:p>
            <a:pPr algn="ctr" defTabSz="457200" fontAlgn="auto">
              <a:spcBef>
                <a:spcPts val="0"/>
              </a:spcBef>
              <a:spcAft>
                <a:spcPts val="0"/>
              </a:spcAft>
              <a:defRPr/>
            </a:pPr>
            <a:r>
              <a:rPr lang="en-GB" sz="2800" b="1" dirty="0">
                <a:solidFill>
                  <a:prstClr val="black"/>
                </a:solidFill>
                <a:latin typeface="Calibri" panose="020F0502020204030204"/>
              </a:rPr>
              <a:t>not important</a:t>
            </a:r>
          </a:p>
        </p:txBody>
      </p:sp>
      <p:sp>
        <p:nvSpPr>
          <p:cNvPr id="17" name="Rectangle 16">
            <a:extLst>
              <a:ext uri="{FF2B5EF4-FFF2-40B4-BE49-F238E27FC236}">
                <a16:creationId xmlns:a16="http://schemas.microsoft.com/office/drawing/2014/main" id="{8CDA1202-1221-4FF7-A060-5C59E8C6619F}"/>
              </a:ext>
            </a:extLst>
          </p:cNvPr>
          <p:cNvSpPr/>
          <p:nvPr/>
        </p:nvSpPr>
        <p:spPr>
          <a:xfrm>
            <a:off x="2866140" y="3899744"/>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defRPr/>
            </a:pPr>
            <a:r>
              <a:rPr lang="en-GB" sz="2800" b="1" dirty="0">
                <a:solidFill>
                  <a:prstClr val="black"/>
                </a:solidFill>
                <a:latin typeface="Calibri" panose="020F0502020204030204"/>
              </a:rPr>
              <a:t>3</a:t>
            </a:r>
          </a:p>
          <a:p>
            <a:pPr algn="ctr" defTabSz="457200" fontAlgn="auto">
              <a:spcBef>
                <a:spcPts val="0"/>
              </a:spcBef>
              <a:spcAft>
                <a:spcPts val="0"/>
              </a:spcAft>
              <a:defRPr/>
            </a:pPr>
            <a:r>
              <a:rPr lang="en-GB" sz="2800" b="1" dirty="0">
                <a:solidFill>
                  <a:prstClr val="black"/>
                </a:solidFill>
                <a:latin typeface="Calibri" panose="020F0502020204030204"/>
              </a:rPr>
              <a:t>Not urgent </a:t>
            </a:r>
          </a:p>
          <a:p>
            <a:pPr algn="ctr" defTabSz="457200" fontAlgn="auto">
              <a:spcBef>
                <a:spcPts val="0"/>
              </a:spcBef>
              <a:spcAft>
                <a:spcPts val="0"/>
              </a:spcAft>
              <a:defRPr/>
            </a:pPr>
            <a:r>
              <a:rPr lang="en-GB" sz="2800" b="1" dirty="0">
                <a:solidFill>
                  <a:prstClr val="black"/>
                </a:solidFill>
                <a:latin typeface="Calibri" panose="020F0502020204030204"/>
              </a:rPr>
              <a:t>but important</a:t>
            </a:r>
          </a:p>
        </p:txBody>
      </p:sp>
      <p:sp>
        <p:nvSpPr>
          <p:cNvPr id="2" name="TextBox 1">
            <a:extLst>
              <a:ext uri="{FF2B5EF4-FFF2-40B4-BE49-F238E27FC236}">
                <a16:creationId xmlns:a16="http://schemas.microsoft.com/office/drawing/2014/main" id="{ED8091BB-22A1-4900-8540-AA77AA0013CC}"/>
              </a:ext>
            </a:extLst>
          </p:cNvPr>
          <p:cNvSpPr txBox="1"/>
          <p:nvPr/>
        </p:nvSpPr>
        <p:spPr>
          <a:xfrm>
            <a:off x="2237876" y="625645"/>
            <a:ext cx="7716253" cy="646331"/>
          </a:xfrm>
          <a:prstGeom prst="rect">
            <a:avLst/>
          </a:prstGeom>
          <a:solidFill>
            <a:srgbClr val="FFFF00"/>
          </a:solidFill>
          <a:ln>
            <a:solidFill>
              <a:schemeClr val="bg1"/>
            </a:solidFill>
          </a:ln>
        </p:spPr>
        <p:txBody>
          <a:bodyPr wrap="square" rtlCol="0">
            <a:spAutoFit/>
          </a:bodyPr>
          <a:lstStyle/>
          <a:p>
            <a:pPr algn="ctr" defTabSz="457200" fontAlgn="auto">
              <a:spcBef>
                <a:spcPts val="0"/>
              </a:spcBef>
              <a:spcAft>
                <a:spcPts val="0"/>
              </a:spcAft>
              <a:defRPr/>
            </a:pPr>
            <a:r>
              <a:rPr lang="en-GB" sz="3600" b="1" dirty="0">
                <a:solidFill>
                  <a:prstClr val="black"/>
                </a:solidFill>
                <a:latin typeface="Calibri" panose="020F0502020204030204"/>
              </a:rPr>
              <a:t>Setting your priorities?</a:t>
            </a:r>
          </a:p>
        </p:txBody>
      </p:sp>
      <p:sp>
        <p:nvSpPr>
          <p:cNvPr id="5" name="Oval 4">
            <a:extLst>
              <a:ext uri="{FF2B5EF4-FFF2-40B4-BE49-F238E27FC236}">
                <a16:creationId xmlns:a16="http://schemas.microsoft.com/office/drawing/2014/main" id="{33927145-0759-40FD-AF7D-122AB9D3CD8B}"/>
              </a:ext>
            </a:extLst>
          </p:cNvPr>
          <p:cNvSpPr/>
          <p:nvPr/>
        </p:nvSpPr>
        <p:spPr>
          <a:xfrm>
            <a:off x="2866137" y="3899741"/>
            <a:ext cx="2941816" cy="176156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150813C-E43F-4B6E-A373-C8D0FC7686A8}"/>
              </a:ext>
            </a:extLst>
          </p:cNvPr>
          <p:cNvSpPr/>
          <p:nvPr/>
        </p:nvSpPr>
        <p:spPr>
          <a:xfrm>
            <a:off x="6705105" y="3851801"/>
            <a:ext cx="2620744" cy="180948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10F4D53-1FDA-41D5-8293-0DEAED79BEB4}"/>
              </a:ext>
            </a:extLst>
          </p:cNvPr>
          <p:cNvSpPr/>
          <p:nvPr/>
        </p:nvSpPr>
        <p:spPr>
          <a:xfrm>
            <a:off x="6240022" y="3851800"/>
            <a:ext cx="3528487" cy="1734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35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5" grpId="0" animBg="1"/>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building, outdoor, green&#10;&#10;Description automatically generated">
            <a:extLst>
              <a:ext uri="{FF2B5EF4-FFF2-40B4-BE49-F238E27FC236}">
                <a16:creationId xmlns:a16="http://schemas.microsoft.com/office/drawing/2014/main" id="{7D76FE47-6DAE-42CE-8244-CACD9D93222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639523" y="35971"/>
            <a:ext cx="7082853" cy="6858000"/>
          </a:xfrm>
          <a:prstGeom prst="rect">
            <a:avLst/>
          </a:prstGeom>
        </p:spPr>
      </p:pic>
    </p:spTree>
    <p:extLst>
      <p:ext uri="{BB962C8B-B14F-4D97-AF65-F5344CB8AC3E}">
        <p14:creationId xmlns:p14="http://schemas.microsoft.com/office/powerpoint/2010/main" val="438452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Teaching learning and </a:t>
            </a:r>
            <a:r>
              <a:rPr lang="en-GB" sz="5400" dirty="0">
                <a:latin typeface="AR CARTER" panose="02000000000000000000" pitchFamily="2" charset="0"/>
              </a:rPr>
              <a:t>enthusiasm</a:t>
            </a:r>
            <a:endParaRPr lang="en-GB" sz="3600" dirty="0">
              <a:latin typeface="AR CARTER" panose="02000000000000000000" pitchFamily="2" charset="0"/>
            </a:endParaRP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dirty="0"/>
              <a:t>Knowledge isn’t infectious (unfortunately)   but </a:t>
            </a:r>
            <a:r>
              <a:rPr lang="en-GB" dirty="0">
                <a:solidFill>
                  <a:srgbClr val="9966FF"/>
                </a:solidFill>
              </a:rPr>
              <a:t>enthusiasm</a:t>
            </a:r>
            <a:r>
              <a:rPr lang="en-GB" dirty="0"/>
              <a:t> is and we need to help our students to catch enthusiasm.</a:t>
            </a:r>
          </a:p>
          <a:p>
            <a:r>
              <a:rPr lang="en-GB" dirty="0"/>
              <a:t>We certainly don’t want teaching assessment or feedback to </a:t>
            </a:r>
            <a:r>
              <a:rPr lang="en-GB" sz="4000" dirty="0">
                <a:solidFill>
                  <a:srgbClr val="FF0000"/>
                </a:solidFill>
                <a:latin typeface="Curlz MT" panose="04040404050702020202" pitchFamily="82" charset="0"/>
              </a:rPr>
              <a:t>damage</a:t>
            </a:r>
            <a:r>
              <a:rPr lang="en-GB" dirty="0"/>
              <a:t> that enthusiasm.</a:t>
            </a:r>
          </a:p>
        </p:txBody>
      </p:sp>
    </p:spTree>
    <p:extLst>
      <p:ext uri="{BB962C8B-B14F-4D97-AF65-F5344CB8AC3E}">
        <p14:creationId xmlns:p14="http://schemas.microsoft.com/office/powerpoint/2010/main" val="297481553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2C5E80-A165-4B0A-BF39-58C913C2C851}"/>
              </a:ext>
            </a:extLst>
          </p:cNvPr>
          <p:cNvSpPr>
            <a:spLocks noGrp="1"/>
          </p:cNvSpPr>
          <p:nvPr>
            <p:ph type="title"/>
          </p:nvPr>
        </p:nvSpPr>
        <p:spPr>
          <a:xfrm>
            <a:off x="2152650" y="130630"/>
            <a:ext cx="7886700" cy="947056"/>
          </a:xfrm>
        </p:spPr>
        <p:txBody>
          <a:bodyPr>
            <a:normAutofit/>
          </a:bodyPr>
          <a:lstStyle/>
          <a:p>
            <a:r>
              <a:rPr lang="en-GB" b="1" dirty="0">
                <a:solidFill>
                  <a:srgbClr val="0070C0"/>
                </a:solidFill>
              </a:rPr>
              <a:t>Numbers?</a:t>
            </a:r>
          </a:p>
        </p:txBody>
      </p:sp>
      <p:sp>
        <p:nvSpPr>
          <p:cNvPr id="5" name="Content Placeholder 4">
            <a:extLst>
              <a:ext uri="{FF2B5EF4-FFF2-40B4-BE49-F238E27FC236}">
                <a16:creationId xmlns:a16="http://schemas.microsoft.com/office/drawing/2014/main" id="{F00E1F7D-A5EA-4285-870C-299963A2E7B0}"/>
              </a:ext>
            </a:extLst>
          </p:cNvPr>
          <p:cNvSpPr>
            <a:spLocks noGrp="1"/>
          </p:cNvSpPr>
          <p:nvPr>
            <p:ph idx="1"/>
          </p:nvPr>
        </p:nvSpPr>
        <p:spPr>
          <a:xfrm>
            <a:off x="2152650" y="1077686"/>
            <a:ext cx="7886700" cy="5421084"/>
          </a:xfrm>
        </p:spPr>
        <p:txBody>
          <a:bodyPr>
            <a:normAutofit/>
          </a:bodyPr>
          <a:lstStyle/>
          <a:p>
            <a:pPr marL="0" indent="0">
              <a:buNone/>
            </a:pPr>
            <a:r>
              <a:rPr lang="en-GB" sz="3600" b="1" dirty="0"/>
              <a:t>One for sorrow</a:t>
            </a:r>
          </a:p>
          <a:p>
            <a:pPr marL="0" indent="0">
              <a:buNone/>
            </a:pPr>
            <a:r>
              <a:rPr lang="en-GB" sz="3600" b="1" dirty="0"/>
              <a:t>Two for joy</a:t>
            </a:r>
          </a:p>
          <a:p>
            <a:pPr marL="0" indent="0">
              <a:buNone/>
            </a:pPr>
            <a:r>
              <a:rPr lang="en-GB" sz="3600" b="1" dirty="0"/>
              <a:t>Three for a girl</a:t>
            </a:r>
          </a:p>
          <a:p>
            <a:pPr marL="0" indent="0">
              <a:buNone/>
            </a:pPr>
            <a:r>
              <a:rPr lang="en-GB" sz="3600" b="1" dirty="0"/>
              <a:t>Four for a boy</a:t>
            </a:r>
          </a:p>
          <a:p>
            <a:pPr marL="0" indent="0">
              <a:buNone/>
            </a:pPr>
            <a:r>
              <a:rPr lang="en-GB" sz="3600" b="1" dirty="0"/>
              <a:t>Five for silver</a:t>
            </a:r>
          </a:p>
          <a:p>
            <a:pPr marL="0" indent="0">
              <a:buNone/>
            </a:pPr>
            <a:r>
              <a:rPr lang="en-GB" sz="3600" b="1" dirty="0"/>
              <a:t>Six for gold</a:t>
            </a:r>
          </a:p>
          <a:p>
            <a:pPr marL="0" indent="0">
              <a:buNone/>
            </a:pPr>
            <a:r>
              <a:rPr lang="en-GB" sz="3600" b="1" dirty="0"/>
              <a:t>Seven for Customer Service</a:t>
            </a:r>
          </a:p>
          <a:p>
            <a:pPr marL="0" indent="0">
              <a:buNone/>
            </a:pPr>
            <a:r>
              <a:rPr lang="en-GB" sz="3600" b="1" dirty="0"/>
              <a:t>Eight to listen to these options again.</a:t>
            </a:r>
          </a:p>
          <a:p>
            <a:pPr marL="0" indent="0">
              <a:buNone/>
            </a:pPr>
            <a:endParaRPr lang="en-GB" sz="3600" b="1" dirty="0"/>
          </a:p>
        </p:txBody>
      </p:sp>
    </p:spTree>
    <p:extLst>
      <p:ext uri="{BB962C8B-B14F-4D97-AF65-F5344CB8AC3E}">
        <p14:creationId xmlns:p14="http://schemas.microsoft.com/office/powerpoint/2010/main" val="95607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1101"/>
                            </p:stCondLst>
                            <p:childTnLst>
                              <p:par>
                                <p:cTn id="8" presetID="1" presetClass="entr" presetSubtype="0" fill="hold" nodeType="afterEffect">
                                  <p:stCondLst>
                                    <p:cond delay="0"/>
                                  </p:stCondLst>
                                  <p:iterate type="lt">
                                    <p:tmAbs val="100"/>
                                  </p:iterate>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1902"/>
                            </p:stCondLst>
                            <p:childTnLst>
                              <p:par>
                                <p:cTn id="11" presetID="1" presetClass="entr" presetSubtype="0" fill="hold" nodeType="afterEffect">
                                  <p:stCondLst>
                                    <p:cond delay="0"/>
                                  </p:stCondLst>
                                  <p:iterate type="lt">
                                    <p:tmAbs val="100"/>
                                  </p:iterate>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3103"/>
                            </p:stCondLst>
                            <p:childTnLst>
                              <p:par>
                                <p:cTn id="14" presetID="1" presetClass="entr" presetSubtype="0" fill="hold" nodeType="afterEffect">
                                  <p:stCondLst>
                                    <p:cond delay="0"/>
                                  </p:stCondLst>
                                  <p:iterate type="lt">
                                    <p:tmAbs val="100"/>
                                  </p:iterate>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4104"/>
                            </p:stCondLst>
                            <p:childTnLst>
                              <p:par>
                                <p:cTn id="17" presetID="1" presetClass="entr" presetSubtype="0" fill="hold" nodeType="afterEffect">
                                  <p:stCondLst>
                                    <p:cond delay="0"/>
                                  </p:stCondLst>
                                  <p:iterate type="lt">
                                    <p:tmAbs val="100"/>
                                  </p:iterate>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par>
                          <p:cTn id="19" fill="hold">
                            <p:stCondLst>
                              <p:cond delay="5305"/>
                            </p:stCondLst>
                            <p:childTnLst>
                              <p:par>
                                <p:cTn id="20" presetID="1" presetClass="entr" presetSubtype="0" fill="hold" nodeType="afterEffect">
                                  <p:stCondLst>
                                    <p:cond delay="0"/>
                                  </p:stCondLst>
                                  <p:iterate type="lt">
                                    <p:tmAbs val="100"/>
                                  </p:iterate>
                                  <p:childTnLst>
                                    <p:set>
                                      <p:cBhvr>
                                        <p:cTn id="21" dur="1" fill="hold">
                                          <p:stCondLst>
                                            <p:cond delay="0"/>
                                          </p:stCondLst>
                                        </p:cTn>
                                        <p:tgtEl>
                                          <p:spTgt spid="5">
                                            <p:txEl>
                                              <p:pRg st="5" end="5"/>
                                            </p:txEl>
                                          </p:spTgt>
                                        </p:tgtEl>
                                        <p:attrNameLst>
                                          <p:attrName>style.visibility</p:attrName>
                                        </p:attrNameLst>
                                      </p:cBhvr>
                                      <p:to>
                                        <p:strVal val="visible"/>
                                      </p:to>
                                    </p:set>
                                  </p:childTnLst>
                                </p:cTn>
                              </p:par>
                            </p:childTnLst>
                          </p:cTn>
                        </p:par>
                        <p:par>
                          <p:cTn id="22" fill="hold">
                            <p:stCondLst>
                              <p:cond delay="6206"/>
                            </p:stCondLst>
                            <p:childTnLst>
                              <p:par>
                                <p:cTn id="23" presetID="1" presetClass="entr" presetSubtype="0" fill="hold" nodeType="afterEffect">
                                  <p:stCondLst>
                                    <p:cond delay="0"/>
                                  </p:stCondLst>
                                  <p:iterate type="lt">
                                    <p:tmAbs val="100"/>
                                  </p:iterate>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par>
                          <p:cTn id="25" fill="hold">
                            <p:stCondLst>
                              <p:cond delay="8407"/>
                            </p:stCondLst>
                            <p:childTnLst>
                              <p:par>
                                <p:cTn id="26" presetID="1" presetClass="entr" presetSubtype="0" fill="hold" nodeType="afterEffect">
                                  <p:stCondLst>
                                    <p:cond delay="0"/>
                                  </p:stCondLst>
                                  <p:iterate type="lt">
                                    <p:tmAbs val="100"/>
                                  </p:iterate>
                                  <p:childTnLst>
                                    <p:set>
                                      <p:cBhvr>
                                        <p:cTn id="2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Disengaged students</a:t>
            </a:r>
          </a:p>
        </p:txBody>
      </p:sp>
      <p:sp>
        <p:nvSpPr>
          <p:cNvPr id="3" name="Content Placeholder 2"/>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GB" dirty="0"/>
              <a:t>Don’t live up to their potential and fail to achieve their very best;</a:t>
            </a:r>
          </a:p>
          <a:p>
            <a:r>
              <a:rPr lang="en-GB" dirty="0"/>
              <a:t>Make life more difficult for the staff who teach and support them;</a:t>
            </a:r>
          </a:p>
          <a:p>
            <a:r>
              <a:rPr lang="en-GB" dirty="0"/>
              <a:t>Drop out of higher education thereby damaging their own prospects and institutions’ performance indicators;</a:t>
            </a:r>
          </a:p>
          <a:p>
            <a:pPr>
              <a:buNone/>
            </a:pPr>
            <a:r>
              <a:rPr lang="en-GB" dirty="0"/>
              <a:t>Institutions suffer both financially and in terms of their status and reputation from high attrition rates. </a:t>
            </a:r>
          </a:p>
        </p:txBody>
      </p:sp>
    </p:spTree>
    <p:extLst>
      <p:ext uri="{BB962C8B-B14F-4D97-AF65-F5344CB8AC3E}">
        <p14:creationId xmlns:p14="http://schemas.microsoft.com/office/powerpoint/2010/main" val="4006277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B5396-4D86-4D95-9E26-08AFD36779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3187" y="449946"/>
            <a:ext cx="9165607" cy="5098369"/>
          </a:xfrm>
          <a:prstGeom prst="rect">
            <a:avLst/>
          </a:prstGeom>
        </p:spPr>
      </p:pic>
    </p:spTree>
    <p:extLst>
      <p:ext uri="{BB962C8B-B14F-4D97-AF65-F5344CB8AC3E}">
        <p14:creationId xmlns:p14="http://schemas.microsoft.com/office/powerpoint/2010/main" val="3682127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2366966" y="539750"/>
            <a:ext cx="6515119" cy="2389184"/>
          </a:xfrm>
          <a:noFill/>
        </p:spPr>
        <p:txBody>
          <a:bodyPr vert="horz" wrap="square" lIns="92075" tIns="46038" rIns="92075" bIns="46038" numCol="1" anchor="b" anchorCtr="0" compatLnSpc="1">
            <a:prstTxWarp prst="textNoShape">
              <a:avLst/>
            </a:prstTxWarp>
          </a:bodyPr>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dirty="0">
              <a:latin typeface="Tahoma" pitchFamily="34" charset="0"/>
            </a:endParaRPr>
          </a:p>
        </p:txBody>
      </p:sp>
      <p:sp>
        <p:nvSpPr>
          <p:cNvPr id="44036" name="AutoShape 4">
            <a:hlinkClick r:id="rId3" action="ppaction://hlinkpres?slideindex=1&amp;slidetitle=" highlightClick="1"/>
          </p:cNvPr>
          <p:cNvSpPr>
            <a:spLocks noChangeArrowheads="1"/>
          </p:cNvSpPr>
          <p:nvPr/>
        </p:nvSpPr>
        <p:spPr bwMode="auto">
          <a:xfrm>
            <a:off x="9625016" y="5821366"/>
            <a:ext cx="1042987" cy="1042987"/>
          </a:xfrm>
          <a:prstGeom prst="actionButtonBlank">
            <a:avLst/>
          </a:prstGeom>
          <a:noFill/>
          <a:ln w="12700">
            <a:noFill/>
            <a:miter lim="800000"/>
            <a:headEnd type="none" w="sm" len="sm"/>
            <a:tailEnd type="none" w="sm" len="sm"/>
          </a:ln>
        </p:spPr>
        <p:txBody>
          <a:bodyPr wrap="none" anchor="ctr"/>
          <a:lstStyle/>
          <a:p>
            <a:pPr eaLnBrk="0" hangingPunct="0">
              <a:defRPr/>
            </a:pPr>
            <a:endParaRPr lang="en-US" dirty="0">
              <a:solidFill>
                <a:srgbClr val="000000"/>
              </a:solidFill>
            </a:endParaRPr>
          </a:p>
        </p:txBody>
      </p:sp>
      <p:sp>
        <p:nvSpPr>
          <p:cNvPr id="2" name="TextBox 1">
            <a:extLst>
              <a:ext uri="{FF2B5EF4-FFF2-40B4-BE49-F238E27FC236}">
                <a16:creationId xmlns:a16="http://schemas.microsoft.com/office/drawing/2014/main" id="{70801622-D481-4F40-999C-9845BB4CFA53}"/>
              </a:ext>
            </a:extLst>
          </p:cNvPr>
          <p:cNvSpPr txBox="1"/>
          <p:nvPr/>
        </p:nvSpPr>
        <p:spPr>
          <a:xfrm>
            <a:off x="2135450" y="3140963"/>
            <a:ext cx="6120850" cy="3477875"/>
          </a:xfrm>
          <a:prstGeom prst="rect">
            <a:avLst/>
          </a:prstGeom>
          <a:solidFill>
            <a:srgbClr val="C00000"/>
          </a:solidFill>
        </p:spPr>
        <p:txBody>
          <a:bodyPr wrap="square" rtlCol="0">
            <a:spAutoFit/>
          </a:bodyPr>
          <a:lstStyle/>
          <a:p>
            <a:pPr>
              <a:defRPr/>
            </a:pPr>
            <a:r>
              <a:rPr lang="en-GB" sz="3600" b="1" u="sng" dirty="0">
                <a:solidFill>
                  <a:srgbClr val="FFFFFF"/>
                </a:solidFill>
                <a:latin typeface="Calibri" panose="020F0502020204030204" pitchFamily="34" charset="0"/>
                <a:cs typeface="Calibri" panose="020F0502020204030204" pitchFamily="34" charset="0"/>
                <a:hlinkClick r:id="rId4"/>
              </a:rPr>
              <a:t>http://phil-race.co.uk/2016/04/updated-powerpoint-ripples-model/</a:t>
            </a:r>
            <a:r>
              <a:rPr lang="en-GB" sz="3600" b="1" u="sng" dirty="0">
                <a:solidFill>
                  <a:srgbClr val="FFFFFF"/>
                </a:solidFill>
                <a:latin typeface="Calibri" panose="020F0502020204030204" pitchFamily="34" charset="0"/>
                <a:cs typeface="Calibri" panose="020F0502020204030204" pitchFamily="34" charset="0"/>
              </a:rPr>
              <a:t> </a:t>
            </a:r>
            <a:r>
              <a:rPr lang="en-GB" sz="3600" b="1" dirty="0">
                <a:solidFill>
                  <a:srgbClr val="FFFFFF"/>
                </a:solidFill>
                <a:latin typeface="Calibri" panose="020F0502020204030204" pitchFamily="34" charset="0"/>
                <a:cs typeface="Calibri" panose="020F0502020204030204" pitchFamily="34" charset="0"/>
              </a:rPr>
              <a:t>(Chapter 1 from ‘The Lecturer’s Toolkit 2015)</a:t>
            </a:r>
            <a:endParaRPr lang="en-GB" sz="3600" b="1" u="sng" dirty="0">
              <a:solidFill>
                <a:srgbClr val="FFFFFF"/>
              </a:solidFill>
              <a:latin typeface="Calibri" panose="020F0502020204030204" pitchFamily="34" charset="0"/>
              <a:cs typeface="Calibri" panose="020F0502020204030204" pitchFamily="34" charset="0"/>
            </a:endParaRPr>
          </a:p>
          <a:p>
            <a:pPr>
              <a:defRPr/>
            </a:pPr>
            <a:endParaRPr lang="en-GB" sz="3600" b="1"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3265474"/>
      </p:ext>
    </p:extLst>
  </p:cSld>
  <p:clrMapOvr>
    <a:overrideClrMapping bg1="dk1" tx1="lt1" bg2="dk2" tx2="lt2" accent1="accent1" accent2="accent2" accent3="accent3" accent4="accent4" accent5="accent5" accent6="accent6" hlink="hlink" folHlink="folHlink"/>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A2A36-E2EA-4775-BF6E-A72DF6DCF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55571" y="0"/>
            <a:ext cx="8880863" cy="6858000"/>
          </a:xfrm>
          <a:prstGeom prst="rect">
            <a:avLst/>
          </a:prstGeom>
        </p:spPr>
      </p:pic>
    </p:spTree>
    <p:extLst>
      <p:ext uri="{BB962C8B-B14F-4D97-AF65-F5344CB8AC3E}">
        <p14:creationId xmlns:p14="http://schemas.microsoft.com/office/powerpoint/2010/main" val="328481485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4223792" y="540053"/>
            <a:ext cx="6444208" cy="6120680"/>
          </a:xfrm>
          <a:solidFill>
            <a:schemeClr val="bg1"/>
          </a:solidFill>
        </p:spPr>
        <p:txBody>
          <a:bodyPr>
            <a:noAutofit/>
          </a:bodyPr>
          <a:lstStyle/>
          <a:p>
            <a:pPr marL="273050" indent="-273050">
              <a:spcBef>
                <a:spcPts val="1200"/>
              </a:spcBef>
              <a:buClr>
                <a:srgbClr val="EB641B"/>
              </a:buClr>
              <a:buNone/>
            </a:pPr>
            <a:r>
              <a:rPr lang="en-AU" b="1" i="1" dirty="0"/>
              <a:t>	“[The] pupils got it all by heart; and when Examination-time came they wrote it down; and the Examiner said ‘Beautiful! What depth!’ </a:t>
            </a:r>
          </a:p>
          <a:p>
            <a:pPr marL="273050" indent="-273050">
              <a:spcBef>
                <a:spcPts val="1200"/>
              </a:spcBef>
              <a:buClr>
                <a:srgbClr val="EB641B"/>
              </a:buClr>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400" b="1" dirty="0">
                <a:solidFill>
                  <a:srgbClr val="FF0000"/>
                </a:solidFill>
              </a:rPr>
              <a:t>Lewis Carroll 1893</a:t>
            </a:r>
            <a:endParaRPr lang="en-AU" sz="4800" b="1" dirty="0">
              <a:solidFill>
                <a:srgbClr val="FF0000"/>
              </a:solidFill>
            </a:endParaRPr>
          </a:p>
        </p:txBody>
      </p:sp>
      <p:sp>
        <p:nvSpPr>
          <p:cNvPr id="4" name="Oval 3"/>
          <p:cNvSpPr>
            <a:spLocks noChangeArrowheads="1"/>
          </p:cNvSpPr>
          <p:nvPr/>
        </p:nvSpPr>
        <p:spPr bwMode="auto">
          <a:xfrm>
            <a:off x="3759200" y="2006600"/>
            <a:ext cx="4445000" cy="3987800"/>
          </a:xfrm>
          <a:prstGeom prst="ellipse">
            <a:avLst/>
          </a:prstGeom>
          <a:noFill/>
          <a:ln w="50800">
            <a:solidFill>
              <a:schemeClr val="tx1"/>
            </a:solidFill>
            <a:round/>
            <a:headEnd/>
            <a:tailEnd/>
          </a:ln>
        </p:spPr>
        <p:txBody>
          <a:bodyPr wrap="none" anchor="ctr"/>
          <a:lstStyle/>
          <a:p>
            <a:pPr eaLnBrk="0" hangingPunct="0">
              <a:defRPr/>
            </a:pPr>
            <a:endParaRPr lang="en-US" dirty="0">
              <a:solidFill>
                <a:srgbClr val="000000"/>
              </a:solidFill>
            </a:endParaRPr>
          </a:p>
        </p:txBody>
      </p:sp>
      <p:sp>
        <p:nvSpPr>
          <p:cNvPr id="5" name="Rectangle 4"/>
          <p:cNvSpPr>
            <a:spLocks noChangeArrowheads="1"/>
          </p:cNvSpPr>
          <p:nvPr/>
        </p:nvSpPr>
        <p:spPr bwMode="auto">
          <a:xfrm>
            <a:off x="4641850" y="1670053"/>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defRPr/>
            </a:pPr>
            <a:r>
              <a:rPr lang="en-US" sz="2400" b="1" dirty="0">
                <a:solidFill>
                  <a:srgbClr val="000000"/>
                </a:solidFill>
              </a:rPr>
              <a:t>Active</a:t>
            </a:r>
          </a:p>
          <a:p>
            <a:pPr algn="ctr" eaLnBrk="0" hangingPunct="0">
              <a:lnSpc>
                <a:spcPct val="80000"/>
              </a:lnSpc>
              <a:defRPr/>
            </a:pPr>
            <a:r>
              <a:rPr lang="en-US" sz="2400" b="1" dirty="0">
                <a:solidFill>
                  <a:srgbClr val="000000"/>
                </a:solidFill>
              </a:rPr>
              <a:t>Experimentation</a:t>
            </a:r>
          </a:p>
        </p:txBody>
      </p:sp>
      <p:sp>
        <p:nvSpPr>
          <p:cNvPr id="6" name="Rectangle 5"/>
          <p:cNvSpPr>
            <a:spLocks noChangeArrowheads="1"/>
          </p:cNvSpPr>
          <p:nvPr/>
        </p:nvSpPr>
        <p:spPr bwMode="auto">
          <a:xfrm>
            <a:off x="6775450" y="3575053"/>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defRPr/>
            </a:pPr>
            <a:r>
              <a:rPr lang="en-US" sz="2400" b="1" dirty="0">
                <a:solidFill>
                  <a:srgbClr val="000000"/>
                </a:solidFill>
              </a:rPr>
              <a:t>Concrete</a:t>
            </a:r>
          </a:p>
          <a:p>
            <a:pPr algn="ctr" eaLnBrk="0" hangingPunct="0">
              <a:lnSpc>
                <a:spcPct val="80000"/>
              </a:lnSpc>
              <a:defRPr/>
            </a:pPr>
            <a:r>
              <a:rPr lang="en-US" sz="2400" b="1" dirty="0">
                <a:solidFill>
                  <a:srgbClr val="000000"/>
                </a:solidFill>
              </a:rPr>
              <a:t>Experience</a:t>
            </a:r>
          </a:p>
        </p:txBody>
      </p:sp>
      <p:sp>
        <p:nvSpPr>
          <p:cNvPr id="7" name="Rectangle 6"/>
          <p:cNvSpPr>
            <a:spLocks noChangeArrowheads="1"/>
          </p:cNvSpPr>
          <p:nvPr/>
        </p:nvSpPr>
        <p:spPr bwMode="auto">
          <a:xfrm>
            <a:off x="4718050" y="5632453"/>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defRPr/>
            </a:pPr>
            <a:r>
              <a:rPr lang="en-US" sz="2400" b="1" dirty="0">
                <a:solidFill>
                  <a:srgbClr val="000000"/>
                </a:solidFill>
              </a:rPr>
              <a:t>Reflective</a:t>
            </a:r>
          </a:p>
          <a:p>
            <a:pPr algn="ctr" eaLnBrk="0" hangingPunct="0">
              <a:lnSpc>
                <a:spcPct val="80000"/>
              </a:lnSpc>
              <a:defRPr/>
            </a:pPr>
            <a:r>
              <a:rPr lang="en-US" sz="2400" b="1" dirty="0">
                <a:solidFill>
                  <a:srgbClr val="000000"/>
                </a:solidFill>
              </a:rPr>
              <a:t>Observation</a:t>
            </a:r>
          </a:p>
        </p:txBody>
      </p:sp>
      <p:sp>
        <p:nvSpPr>
          <p:cNvPr id="8" name="Rectangle 7"/>
          <p:cNvSpPr>
            <a:spLocks noChangeArrowheads="1"/>
          </p:cNvSpPr>
          <p:nvPr/>
        </p:nvSpPr>
        <p:spPr bwMode="auto">
          <a:xfrm>
            <a:off x="2355850" y="3575053"/>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defRPr/>
            </a:pPr>
            <a:r>
              <a:rPr lang="en-US" sz="2400" b="1" dirty="0">
                <a:solidFill>
                  <a:srgbClr val="000000"/>
                </a:solidFill>
              </a:rPr>
              <a:t>Abstract</a:t>
            </a:r>
          </a:p>
          <a:p>
            <a:pPr algn="ctr" eaLnBrk="0" hangingPunct="0">
              <a:lnSpc>
                <a:spcPct val="80000"/>
              </a:lnSpc>
              <a:defRPr/>
            </a:pPr>
            <a:r>
              <a:rPr lang="en-US" sz="2400" b="1" dirty="0">
                <a:solidFill>
                  <a:srgbClr val="000000"/>
                </a:solidFill>
              </a:rPr>
              <a:t>Conceptualisation</a:t>
            </a:r>
          </a:p>
        </p:txBody>
      </p:sp>
      <p:sp>
        <p:nvSpPr>
          <p:cNvPr id="2" name="TextBox 1">
            <a:extLst>
              <a:ext uri="{FF2B5EF4-FFF2-40B4-BE49-F238E27FC236}">
                <a16:creationId xmlns:a16="http://schemas.microsoft.com/office/drawing/2014/main" id="{469270B6-009F-427D-95EF-29FEEEC7A401}"/>
              </a:ext>
            </a:extLst>
          </p:cNvPr>
          <p:cNvSpPr txBox="1"/>
          <p:nvPr/>
        </p:nvSpPr>
        <p:spPr>
          <a:xfrm>
            <a:off x="1775402" y="40018"/>
            <a:ext cx="8677205" cy="646331"/>
          </a:xfrm>
          <a:prstGeom prst="rect">
            <a:avLst/>
          </a:prstGeom>
          <a:noFill/>
        </p:spPr>
        <p:txBody>
          <a:bodyPr wrap="square" rtlCol="0">
            <a:spAutoFit/>
          </a:bodyPr>
          <a:lstStyle/>
          <a:p>
            <a:pPr>
              <a:defRPr/>
            </a:pPr>
            <a:r>
              <a:rPr lang="en-GB" sz="3200" b="1" dirty="0">
                <a:solidFill>
                  <a:prstClr val="black"/>
                </a:solidFill>
                <a:highlight>
                  <a:srgbClr val="00FF00"/>
                </a:highlight>
                <a:latin typeface="Calibri" panose="020F0502020204030204" pitchFamily="34" charset="0"/>
                <a:cs typeface="Calibri" panose="020F0502020204030204" pitchFamily="34" charset="0"/>
              </a:rPr>
              <a:t>Unless we do something </a:t>
            </a:r>
            <a:r>
              <a:rPr lang="en-GB" sz="3600" b="1" i="1" dirty="0">
                <a:solidFill>
                  <a:srgbClr val="FF0000"/>
                </a:solidFill>
                <a:highlight>
                  <a:srgbClr val="00FF00"/>
                </a:highlight>
                <a:latin typeface="Calibri" panose="020F0502020204030204" pitchFamily="34" charset="0"/>
                <a:cs typeface="Calibri" panose="020F0502020204030204" pitchFamily="34" charset="0"/>
              </a:rPr>
              <a:t>else</a:t>
            </a:r>
            <a:r>
              <a:rPr lang="en-GB" sz="3200" b="1" dirty="0">
                <a:solidFill>
                  <a:prstClr val="black"/>
                </a:solidFill>
                <a:highlight>
                  <a:srgbClr val="00FF00"/>
                </a:highligh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07323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remove"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0"/>
                                        <p:tgtEl>
                                          <p:spTgt spid="4"/>
                                        </p:tgtEl>
                                      </p:cBhvr>
                                    </p:animEffect>
                                    <p:anim calcmode="lin" valueType="num">
                                      <p:cBhvr>
                                        <p:cTn id="24" dur="3000" fill="hold"/>
                                        <p:tgtEl>
                                          <p:spTgt spid="4"/>
                                        </p:tgtEl>
                                        <p:attrNameLst>
                                          <p:attrName>style.rotation</p:attrName>
                                        </p:attrNameLst>
                                      </p:cBhvr>
                                      <p:tavLst>
                                        <p:tav tm="0">
                                          <p:val>
                                            <p:fltVal val="720"/>
                                          </p:val>
                                        </p:tav>
                                        <p:tav tm="100000">
                                          <p:val>
                                            <p:fltVal val="0"/>
                                          </p:val>
                                        </p:tav>
                                      </p:tavLst>
                                    </p:anim>
                                    <p:anim calcmode="lin" valueType="num">
                                      <p:cBhvr>
                                        <p:cTn id="25" dur="3000" fill="hold"/>
                                        <p:tgtEl>
                                          <p:spTgt spid="4"/>
                                        </p:tgtEl>
                                        <p:attrNameLst>
                                          <p:attrName>ppt_h</p:attrName>
                                        </p:attrNameLst>
                                      </p:cBhvr>
                                      <p:tavLst>
                                        <p:tav tm="0">
                                          <p:val>
                                            <p:fltVal val="0"/>
                                          </p:val>
                                        </p:tav>
                                        <p:tav tm="100000">
                                          <p:val>
                                            <p:strVal val="#ppt_h"/>
                                          </p:val>
                                        </p:tav>
                                      </p:tavLst>
                                    </p:anim>
                                    <p:anim calcmode="lin" valueType="num">
                                      <p:cBhvr>
                                        <p:cTn id="26" dur="3000" fill="hold"/>
                                        <p:tgtEl>
                                          <p:spTgt spid="4"/>
                                        </p:tgtEl>
                                        <p:attrNameLst>
                                          <p:attrName>ppt_w</p:attrName>
                                        </p:attrNameLst>
                                      </p:cBhvr>
                                      <p:tavLst>
                                        <p:tav tm="0">
                                          <p:val>
                                            <p:fltVal val="0"/>
                                          </p:val>
                                        </p:tav>
                                        <p:tav tm="100000">
                                          <p:val>
                                            <p:strVal val="#ppt_w"/>
                                          </p:val>
                                        </p:tav>
                                      </p:tavLst>
                                    </p:anim>
                                  </p:childTnLst>
                                </p:cTn>
                              </p:par>
                              <p:par>
                                <p:cTn id="27" presetID="35" presetClass="entr" presetSubtype="0" fill="remove"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3000"/>
                                        <p:tgtEl>
                                          <p:spTgt spid="5"/>
                                        </p:tgtEl>
                                      </p:cBhvr>
                                    </p:animEffect>
                                    <p:anim calcmode="lin" valueType="num">
                                      <p:cBhvr>
                                        <p:cTn id="30" dur="3000" fill="hold"/>
                                        <p:tgtEl>
                                          <p:spTgt spid="5"/>
                                        </p:tgtEl>
                                        <p:attrNameLst>
                                          <p:attrName>style.rotation</p:attrName>
                                        </p:attrNameLst>
                                      </p:cBhvr>
                                      <p:tavLst>
                                        <p:tav tm="0">
                                          <p:val>
                                            <p:fltVal val="720"/>
                                          </p:val>
                                        </p:tav>
                                        <p:tav tm="100000">
                                          <p:val>
                                            <p:fltVal val="0"/>
                                          </p:val>
                                        </p:tav>
                                      </p:tavLst>
                                    </p:anim>
                                    <p:anim calcmode="lin" valueType="num">
                                      <p:cBhvr>
                                        <p:cTn id="31" dur="3000" fill="hold"/>
                                        <p:tgtEl>
                                          <p:spTgt spid="5"/>
                                        </p:tgtEl>
                                        <p:attrNameLst>
                                          <p:attrName>ppt_h</p:attrName>
                                        </p:attrNameLst>
                                      </p:cBhvr>
                                      <p:tavLst>
                                        <p:tav tm="0">
                                          <p:val>
                                            <p:fltVal val="0"/>
                                          </p:val>
                                        </p:tav>
                                        <p:tav tm="100000">
                                          <p:val>
                                            <p:strVal val="#ppt_h"/>
                                          </p:val>
                                        </p:tav>
                                      </p:tavLst>
                                    </p:anim>
                                    <p:anim calcmode="lin" valueType="num">
                                      <p:cBhvr>
                                        <p:cTn id="32" dur="3000" fill="hold"/>
                                        <p:tgtEl>
                                          <p:spTgt spid="5"/>
                                        </p:tgtEl>
                                        <p:attrNameLst>
                                          <p:attrName>ppt_w</p:attrName>
                                        </p:attrNameLst>
                                      </p:cBhvr>
                                      <p:tavLst>
                                        <p:tav tm="0">
                                          <p:val>
                                            <p:fltVal val="0"/>
                                          </p:val>
                                        </p:tav>
                                        <p:tav tm="100000">
                                          <p:val>
                                            <p:strVal val="#ppt_w"/>
                                          </p:val>
                                        </p:tav>
                                      </p:tavLst>
                                    </p:anim>
                                  </p:childTnLst>
                                </p:cTn>
                              </p:par>
                              <p:par>
                                <p:cTn id="33" presetID="35" presetClass="entr" presetSubtype="0" fill="remove"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3000"/>
                                        <p:tgtEl>
                                          <p:spTgt spid="6"/>
                                        </p:tgtEl>
                                      </p:cBhvr>
                                    </p:animEffect>
                                    <p:anim calcmode="lin" valueType="num">
                                      <p:cBhvr>
                                        <p:cTn id="36" dur="3000" fill="hold"/>
                                        <p:tgtEl>
                                          <p:spTgt spid="6"/>
                                        </p:tgtEl>
                                        <p:attrNameLst>
                                          <p:attrName>style.rotation</p:attrName>
                                        </p:attrNameLst>
                                      </p:cBhvr>
                                      <p:tavLst>
                                        <p:tav tm="0">
                                          <p:val>
                                            <p:fltVal val="720"/>
                                          </p:val>
                                        </p:tav>
                                        <p:tav tm="100000">
                                          <p:val>
                                            <p:fltVal val="0"/>
                                          </p:val>
                                        </p:tav>
                                      </p:tavLst>
                                    </p:anim>
                                    <p:anim calcmode="lin" valueType="num">
                                      <p:cBhvr>
                                        <p:cTn id="37" dur="3000" fill="hold"/>
                                        <p:tgtEl>
                                          <p:spTgt spid="6"/>
                                        </p:tgtEl>
                                        <p:attrNameLst>
                                          <p:attrName>ppt_h</p:attrName>
                                        </p:attrNameLst>
                                      </p:cBhvr>
                                      <p:tavLst>
                                        <p:tav tm="0">
                                          <p:val>
                                            <p:fltVal val="0"/>
                                          </p:val>
                                        </p:tav>
                                        <p:tav tm="100000">
                                          <p:val>
                                            <p:strVal val="#ppt_h"/>
                                          </p:val>
                                        </p:tav>
                                      </p:tavLst>
                                    </p:anim>
                                    <p:anim calcmode="lin" valueType="num">
                                      <p:cBhvr>
                                        <p:cTn id="38" dur="3000" fill="hold"/>
                                        <p:tgtEl>
                                          <p:spTgt spid="6"/>
                                        </p:tgtEl>
                                        <p:attrNameLst>
                                          <p:attrName>ppt_w</p:attrName>
                                        </p:attrNameLst>
                                      </p:cBhvr>
                                      <p:tavLst>
                                        <p:tav tm="0">
                                          <p:val>
                                            <p:fltVal val="0"/>
                                          </p:val>
                                        </p:tav>
                                        <p:tav tm="100000">
                                          <p:val>
                                            <p:strVal val="#ppt_w"/>
                                          </p:val>
                                        </p:tav>
                                      </p:tavLst>
                                    </p:anim>
                                  </p:childTnLst>
                                </p:cTn>
                              </p:par>
                              <p:par>
                                <p:cTn id="39" presetID="35" presetClass="entr" presetSubtype="0" fill="remove"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0"/>
                                        <p:tgtEl>
                                          <p:spTgt spid="7"/>
                                        </p:tgtEl>
                                      </p:cBhvr>
                                    </p:animEffect>
                                    <p:anim calcmode="lin" valueType="num">
                                      <p:cBhvr>
                                        <p:cTn id="42" dur="3000" fill="hold"/>
                                        <p:tgtEl>
                                          <p:spTgt spid="7"/>
                                        </p:tgtEl>
                                        <p:attrNameLst>
                                          <p:attrName>style.rotation</p:attrName>
                                        </p:attrNameLst>
                                      </p:cBhvr>
                                      <p:tavLst>
                                        <p:tav tm="0">
                                          <p:val>
                                            <p:fltVal val="720"/>
                                          </p:val>
                                        </p:tav>
                                        <p:tav tm="100000">
                                          <p:val>
                                            <p:fltVal val="0"/>
                                          </p:val>
                                        </p:tav>
                                      </p:tavLst>
                                    </p:anim>
                                    <p:anim calcmode="lin" valueType="num">
                                      <p:cBhvr>
                                        <p:cTn id="43" dur="3000" fill="hold"/>
                                        <p:tgtEl>
                                          <p:spTgt spid="7"/>
                                        </p:tgtEl>
                                        <p:attrNameLst>
                                          <p:attrName>ppt_h</p:attrName>
                                        </p:attrNameLst>
                                      </p:cBhvr>
                                      <p:tavLst>
                                        <p:tav tm="0">
                                          <p:val>
                                            <p:fltVal val="0"/>
                                          </p:val>
                                        </p:tav>
                                        <p:tav tm="100000">
                                          <p:val>
                                            <p:strVal val="#ppt_h"/>
                                          </p:val>
                                        </p:tav>
                                      </p:tavLst>
                                    </p:anim>
                                    <p:anim calcmode="lin" valueType="num">
                                      <p:cBhvr>
                                        <p:cTn id="44" dur="3000" fill="hold"/>
                                        <p:tgtEl>
                                          <p:spTgt spid="7"/>
                                        </p:tgtEl>
                                        <p:attrNameLst>
                                          <p:attrName>ppt_w</p:attrName>
                                        </p:attrNameLst>
                                      </p:cBhvr>
                                      <p:tavLst>
                                        <p:tav tm="0">
                                          <p:val>
                                            <p:fltVal val="0"/>
                                          </p:val>
                                        </p:tav>
                                        <p:tav tm="100000">
                                          <p:val>
                                            <p:strVal val="#ppt_w"/>
                                          </p:val>
                                        </p:tav>
                                      </p:tavLst>
                                    </p:anim>
                                  </p:childTnLst>
                                </p:cTn>
                              </p:par>
                              <p:par>
                                <p:cTn id="45" presetID="35" presetClass="entr" presetSubtype="0" fill="remove"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3000"/>
                                        <p:tgtEl>
                                          <p:spTgt spid="8"/>
                                        </p:tgtEl>
                                      </p:cBhvr>
                                    </p:animEffect>
                                    <p:anim calcmode="lin" valueType="num">
                                      <p:cBhvr>
                                        <p:cTn id="48" dur="3000" fill="hold"/>
                                        <p:tgtEl>
                                          <p:spTgt spid="8"/>
                                        </p:tgtEl>
                                        <p:attrNameLst>
                                          <p:attrName>style.rotation</p:attrName>
                                        </p:attrNameLst>
                                      </p:cBhvr>
                                      <p:tavLst>
                                        <p:tav tm="0">
                                          <p:val>
                                            <p:fltVal val="720"/>
                                          </p:val>
                                        </p:tav>
                                        <p:tav tm="100000">
                                          <p:val>
                                            <p:fltVal val="0"/>
                                          </p:val>
                                        </p:tav>
                                      </p:tavLst>
                                    </p:anim>
                                    <p:anim calcmode="lin" valueType="num">
                                      <p:cBhvr>
                                        <p:cTn id="49" dur="3000" fill="hold"/>
                                        <p:tgtEl>
                                          <p:spTgt spid="8"/>
                                        </p:tgtEl>
                                        <p:attrNameLst>
                                          <p:attrName>ppt_h</p:attrName>
                                        </p:attrNameLst>
                                      </p:cBhvr>
                                      <p:tavLst>
                                        <p:tav tm="0">
                                          <p:val>
                                            <p:fltVal val="0"/>
                                          </p:val>
                                        </p:tav>
                                        <p:tav tm="100000">
                                          <p:val>
                                            <p:strVal val="#ppt_h"/>
                                          </p:val>
                                        </p:tav>
                                      </p:tavLst>
                                    </p:anim>
                                    <p:anim calcmode="lin" valueType="num">
                                      <p:cBhvr>
                                        <p:cTn id="50"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P spid="4" grpId="0" animBg="1"/>
      <p:bldP spid="5" grpId="0" animBg="1"/>
      <p:bldP spid="6" grpId="0" animBg="1"/>
      <p:bldP spid="7" grpId="0" animBg="1"/>
      <p:bldP spid="8" grpId="0" animBg="1"/>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524000" y="0"/>
            <a:ext cx="9144000" cy="1752600"/>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p>
            <a:pPr algn="ctr">
              <a:lnSpc>
                <a:spcPct val="85000"/>
              </a:lnSpc>
            </a:pPr>
            <a:r>
              <a:rPr lang="en-US" sz="3600" b="1" dirty="0">
                <a:solidFill>
                  <a:srgbClr val="0070C0"/>
                </a:solidFill>
                <a:latin typeface="Calibri" panose="020F0502020204030204" pitchFamily="34" charset="0"/>
                <a:ea typeface="+mj-ea"/>
                <a:cs typeface="Calibri" panose="020F0502020204030204" pitchFamily="34" charset="0"/>
              </a:rPr>
              <a:t>Ripples on a pond….</a:t>
            </a:r>
          </a:p>
        </p:txBody>
      </p:sp>
      <p:sp>
        <p:nvSpPr>
          <p:cNvPr id="81923" name="Oval 3">
            <a:hlinkClick r:id="" action="ppaction://hlinkshowjump?jump=previousslide"/>
          </p:cNvPr>
          <p:cNvSpPr>
            <a:spLocks noChangeArrowheads="1"/>
          </p:cNvSpPr>
          <p:nvPr/>
        </p:nvSpPr>
        <p:spPr bwMode="auto">
          <a:xfrm>
            <a:off x="2819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dirty="0">
              <a:solidFill>
                <a:srgbClr val="000000"/>
              </a:solidFill>
            </a:endParaRPr>
          </a:p>
        </p:txBody>
      </p:sp>
      <p:sp>
        <p:nvSpPr>
          <p:cNvPr id="72708" name="Oval 4"/>
          <p:cNvSpPr>
            <a:spLocks noChangeArrowheads="1"/>
          </p:cNvSpPr>
          <p:nvPr/>
        </p:nvSpPr>
        <p:spPr bwMode="auto">
          <a:xfrm>
            <a:off x="3530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defRPr/>
            </a:pPr>
            <a:endParaRPr lang="en-US" dirty="0">
              <a:solidFill>
                <a:srgbClr val="000000"/>
              </a:solidFill>
            </a:endParaRPr>
          </a:p>
        </p:txBody>
      </p:sp>
      <p:sp>
        <p:nvSpPr>
          <p:cNvPr id="72709" name="Oval 5"/>
          <p:cNvSpPr>
            <a:spLocks noChangeArrowheads="1"/>
          </p:cNvSpPr>
          <p:nvPr/>
        </p:nvSpPr>
        <p:spPr bwMode="auto">
          <a:xfrm>
            <a:off x="4216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defRPr/>
            </a:pPr>
            <a:endParaRPr lang="en-US" dirty="0">
              <a:solidFill>
                <a:srgbClr val="000000"/>
              </a:solidFill>
            </a:endParaRPr>
          </a:p>
        </p:txBody>
      </p:sp>
      <p:sp>
        <p:nvSpPr>
          <p:cNvPr id="72710" name="Oval 6"/>
          <p:cNvSpPr>
            <a:spLocks noChangeArrowheads="1"/>
          </p:cNvSpPr>
          <p:nvPr/>
        </p:nvSpPr>
        <p:spPr bwMode="auto">
          <a:xfrm>
            <a:off x="4902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defRPr/>
            </a:pPr>
            <a:r>
              <a:rPr lang="en-US" sz="2800" b="1" dirty="0">
                <a:solidFill>
                  <a:srgbClr val="000000"/>
                </a:solidFill>
              </a:rPr>
              <a:t>Wanting/</a:t>
            </a:r>
          </a:p>
          <a:p>
            <a:pPr algn="ctr" eaLnBrk="0" hangingPunct="0">
              <a:defRPr/>
            </a:pPr>
            <a:r>
              <a:rPr lang="en-US" sz="2800" b="1" dirty="0">
                <a:solidFill>
                  <a:srgbClr val="000000"/>
                </a:solidFill>
              </a:rPr>
              <a:t>Needing</a:t>
            </a:r>
          </a:p>
        </p:txBody>
      </p:sp>
      <p:sp>
        <p:nvSpPr>
          <p:cNvPr id="72711" name="Rectangle 7"/>
          <p:cNvSpPr>
            <a:spLocks noChangeArrowheads="1"/>
          </p:cNvSpPr>
          <p:nvPr/>
        </p:nvSpPr>
        <p:spPr bwMode="auto">
          <a:xfrm>
            <a:off x="5334000" y="4618038"/>
            <a:ext cx="1447800" cy="585418"/>
          </a:xfrm>
          <a:prstGeom prst="rect">
            <a:avLst/>
          </a:prstGeom>
          <a:noFill/>
          <a:ln w="9525">
            <a:noFill/>
            <a:miter lim="800000"/>
            <a:headEnd/>
            <a:tailEnd/>
          </a:ln>
        </p:spPr>
        <p:txBody>
          <a:bodyPr lIns="92075" tIns="46038" rIns="92075" bIns="46038">
            <a:spAutoFit/>
          </a:bodyPr>
          <a:lstStyle/>
          <a:p>
            <a:pPr eaLnBrk="0" hangingPunct="0">
              <a:defRPr/>
            </a:pPr>
            <a:r>
              <a:rPr lang="en-US" sz="3200" b="1" dirty="0">
                <a:solidFill>
                  <a:srgbClr val="FFFFFF"/>
                </a:solidFill>
              </a:rPr>
              <a:t>Doing</a:t>
            </a:r>
          </a:p>
        </p:txBody>
      </p:sp>
      <p:sp>
        <p:nvSpPr>
          <p:cNvPr id="72712" name="Rectangle 8"/>
          <p:cNvSpPr>
            <a:spLocks noChangeArrowheads="1"/>
          </p:cNvSpPr>
          <p:nvPr/>
        </p:nvSpPr>
        <p:spPr bwMode="auto">
          <a:xfrm>
            <a:off x="5029200" y="6065838"/>
            <a:ext cx="2514600" cy="585418"/>
          </a:xfrm>
          <a:prstGeom prst="rect">
            <a:avLst/>
          </a:prstGeom>
          <a:noFill/>
          <a:ln w="9525">
            <a:noFill/>
            <a:miter lim="800000"/>
            <a:headEnd/>
            <a:tailEnd/>
          </a:ln>
        </p:spPr>
        <p:txBody>
          <a:bodyPr lIns="92075" tIns="46038" rIns="92075" bIns="46038">
            <a:spAutoFit/>
          </a:bodyPr>
          <a:lstStyle/>
          <a:p>
            <a:pPr eaLnBrk="0" hangingPunct="0">
              <a:defRPr/>
            </a:pPr>
            <a:r>
              <a:rPr lang="en-US" sz="3200" b="1" dirty="0">
                <a:solidFill>
                  <a:srgbClr val="000000"/>
                </a:solidFill>
              </a:rPr>
              <a:t>Feedback</a:t>
            </a:r>
          </a:p>
        </p:txBody>
      </p:sp>
      <p:sp>
        <p:nvSpPr>
          <p:cNvPr id="72713" name="AutoShape 9">
            <a:hlinkClick r:id="rId3" action="ppaction://hlinkpres?slideindex=1&amp;slidetitle=" highlightClick="1"/>
          </p:cNvPr>
          <p:cNvSpPr>
            <a:spLocks noChangeArrowheads="1"/>
          </p:cNvSpPr>
          <p:nvPr/>
        </p:nvSpPr>
        <p:spPr bwMode="auto">
          <a:xfrm>
            <a:off x="9625016" y="5821366"/>
            <a:ext cx="1042987" cy="1042987"/>
          </a:xfrm>
          <a:prstGeom prst="actionButtonBlank">
            <a:avLst/>
          </a:prstGeom>
          <a:noFill/>
          <a:ln w="12700">
            <a:noFill/>
            <a:miter lim="800000"/>
            <a:headEnd type="none" w="sm" len="sm"/>
            <a:tailEnd type="none" w="sm" len="sm"/>
          </a:ln>
        </p:spPr>
        <p:txBody>
          <a:bodyPr wrap="none" anchor="ctr"/>
          <a:lstStyle/>
          <a:p>
            <a:pPr eaLnBrk="0" hangingPunct="0">
              <a:defRPr/>
            </a:pPr>
            <a:endParaRPr lang="en-US" dirty="0">
              <a:solidFill>
                <a:srgbClr val="000000"/>
              </a:solidFill>
            </a:endParaRPr>
          </a:p>
        </p:txBody>
      </p:sp>
      <p:sp>
        <p:nvSpPr>
          <p:cNvPr id="72714" name="Rectangle 10"/>
          <p:cNvSpPr>
            <a:spLocks noChangeArrowheads="1"/>
          </p:cNvSpPr>
          <p:nvPr/>
        </p:nvSpPr>
        <p:spPr bwMode="auto">
          <a:xfrm>
            <a:off x="4511675" y="5157788"/>
            <a:ext cx="2795588" cy="585418"/>
          </a:xfrm>
          <a:prstGeom prst="rect">
            <a:avLst/>
          </a:prstGeom>
          <a:noFill/>
          <a:ln w="9525">
            <a:noFill/>
            <a:miter lim="800000"/>
            <a:headEnd/>
            <a:tailEnd/>
          </a:ln>
        </p:spPr>
        <p:txBody>
          <a:bodyPr lIns="92075" tIns="46038" rIns="92075" bIns="46038">
            <a:spAutoFit/>
          </a:bodyPr>
          <a:lstStyle/>
          <a:p>
            <a:pPr eaLnBrk="0" hangingPunct="0">
              <a:defRPr/>
            </a:pPr>
            <a:r>
              <a:rPr lang="en-US" sz="3200" b="1" dirty="0">
                <a:solidFill>
                  <a:srgbClr val="000000"/>
                </a:solidFill>
              </a:rPr>
              <a:t>Making sense</a:t>
            </a:r>
          </a:p>
        </p:txBody>
      </p:sp>
    </p:spTree>
    <p:extLst>
      <p:ext uri="{BB962C8B-B14F-4D97-AF65-F5344CB8AC3E}">
        <p14:creationId xmlns:p14="http://schemas.microsoft.com/office/powerpoint/2010/main" val="237679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52400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defRPr/>
            </a:pPr>
            <a:r>
              <a:rPr lang="en-US" b="1" dirty="0">
                <a:solidFill>
                  <a:srgbClr val="008000"/>
                </a:solidFill>
                <a:latin typeface="Calibri" pitchFamily="34" charset="0"/>
              </a:rPr>
              <a:t>Ripples on a pond….</a:t>
            </a:r>
          </a:p>
        </p:txBody>
      </p:sp>
      <p:sp>
        <p:nvSpPr>
          <p:cNvPr id="86021" name="Oval 5"/>
          <p:cNvSpPr>
            <a:spLocks noChangeArrowheads="1"/>
          </p:cNvSpPr>
          <p:nvPr/>
        </p:nvSpPr>
        <p:spPr bwMode="auto">
          <a:xfrm>
            <a:off x="2286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2819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dirty="0">
              <a:solidFill>
                <a:srgbClr val="000000"/>
              </a:solidFill>
            </a:endParaRPr>
          </a:p>
        </p:txBody>
      </p:sp>
      <p:sp>
        <p:nvSpPr>
          <p:cNvPr id="74758" name="Oval 7"/>
          <p:cNvSpPr>
            <a:spLocks noChangeArrowheads="1"/>
          </p:cNvSpPr>
          <p:nvPr/>
        </p:nvSpPr>
        <p:spPr bwMode="auto">
          <a:xfrm>
            <a:off x="3530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defRPr/>
            </a:pPr>
            <a:endParaRPr lang="en-US" dirty="0">
              <a:solidFill>
                <a:srgbClr val="000000"/>
              </a:solidFill>
            </a:endParaRPr>
          </a:p>
        </p:txBody>
      </p:sp>
      <p:sp>
        <p:nvSpPr>
          <p:cNvPr id="74759" name="Oval 8"/>
          <p:cNvSpPr>
            <a:spLocks noChangeArrowheads="1"/>
          </p:cNvSpPr>
          <p:nvPr/>
        </p:nvSpPr>
        <p:spPr bwMode="auto">
          <a:xfrm>
            <a:off x="4216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defRPr/>
            </a:pPr>
            <a:endParaRPr lang="en-US" dirty="0">
              <a:solidFill>
                <a:srgbClr val="000000"/>
              </a:solidFill>
            </a:endParaRPr>
          </a:p>
        </p:txBody>
      </p:sp>
      <p:sp>
        <p:nvSpPr>
          <p:cNvPr id="74760" name="Oval 9"/>
          <p:cNvSpPr>
            <a:spLocks noChangeArrowheads="1"/>
          </p:cNvSpPr>
          <p:nvPr/>
        </p:nvSpPr>
        <p:spPr bwMode="auto">
          <a:xfrm>
            <a:off x="4902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defRPr/>
            </a:pPr>
            <a:r>
              <a:rPr lang="en-US" sz="2800" b="1" dirty="0">
                <a:solidFill>
                  <a:srgbClr val="000000"/>
                </a:solidFill>
              </a:rPr>
              <a:t>Wanting/</a:t>
            </a:r>
          </a:p>
          <a:p>
            <a:pPr algn="ctr" eaLnBrk="0" hangingPunct="0">
              <a:defRPr/>
            </a:pPr>
            <a:r>
              <a:rPr lang="en-US" sz="2800" b="1" dirty="0">
                <a:solidFill>
                  <a:srgbClr val="000000"/>
                </a:solidFill>
              </a:rPr>
              <a:t>Needing</a:t>
            </a:r>
          </a:p>
        </p:txBody>
      </p:sp>
      <p:sp>
        <p:nvSpPr>
          <p:cNvPr id="74761" name="Rectangle 10"/>
          <p:cNvSpPr>
            <a:spLocks noChangeArrowheads="1"/>
          </p:cNvSpPr>
          <p:nvPr/>
        </p:nvSpPr>
        <p:spPr bwMode="auto">
          <a:xfrm>
            <a:off x="5334000" y="4618038"/>
            <a:ext cx="1447800" cy="585418"/>
          </a:xfrm>
          <a:prstGeom prst="rect">
            <a:avLst/>
          </a:prstGeom>
          <a:noFill/>
          <a:ln w="9525">
            <a:noFill/>
            <a:miter lim="800000"/>
            <a:headEnd/>
            <a:tailEnd/>
          </a:ln>
        </p:spPr>
        <p:txBody>
          <a:bodyPr lIns="92075" tIns="46038" rIns="92075" bIns="46038">
            <a:spAutoFit/>
          </a:bodyPr>
          <a:lstStyle/>
          <a:p>
            <a:pPr eaLnBrk="0" hangingPunct="0">
              <a:defRPr/>
            </a:pPr>
            <a:r>
              <a:rPr lang="en-US" sz="3200" b="1" dirty="0">
                <a:solidFill>
                  <a:srgbClr val="FFFFFF"/>
                </a:solidFill>
              </a:rPr>
              <a:t>Doing</a:t>
            </a:r>
          </a:p>
        </p:txBody>
      </p:sp>
      <p:sp>
        <p:nvSpPr>
          <p:cNvPr id="74762" name="Rectangle 11"/>
          <p:cNvSpPr>
            <a:spLocks noChangeArrowheads="1"/>
          </p:cNvSpPr>
          <p:nvPr/>
        </p:nvSpPr>
        <p:spPr bwMode="auto">
          <a:xfrm>
            <a:off x="5029200" y="6065838"/>
            <a:ext cx="2514600" cy="585418"/>
          </a:xfrm>
          <a:prstGeom prst="rect">
            <a:avLst/>
          </a:prstGeom>
          <a:noFill/>
          <a:ln w="9525">
            <a:noFill/>
            <a:miter lim="800000"/>
            <a:headEnd/>
            <a:tailEnd/>
          </a:ln>
        </p:spPr>
        <p:txBody>
          <a:bodyPr lIns="92075" tIns="46038" rIns="92075" bIns="46038">
            <a:spAutoFit/>
          </a:bodyPr>
          <a:lstStyle/>
          <a:p>
            <a:pPr eaLnBrk="0" hangingPunct="0">
              <a:defRPr/>
            </a:pPr>
            <a:r>
              <a:rPr lang="en-US" sz="3200" b="1" dirty="0">
                <a:solidFill>
                  <a:srgbClr val="000000"/>
                </a:solidFill>
              </a:rPr>
              <a:t>Feedback</a:t>
            </a:r>
          </a:p>
        </p:txBody>
      </p:sp>
      <p:sp>
        <p:nvSpPr>
          <p:cNvPr id="86028" name="Text Box 12"/>
          <p:cNvSpPr txBox="1">
            <a:spLocks noChangeArrowheads="1"/>
          </p:cNvSpPr>
          <p:nvPr/>
        </p:nvSpPr>
        <p:spPr bwMode="auto">
          <a:xfrm>
            <a:off x="2238351" y="260648"/>
            <a:ext cx="7494671" cy="52322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eaLnBrk="1" hangingPunct="1">
              <a:lnSpc>
                <a:spcPct val="85000"/>
              </a:lnSpc>
              <a:defRPr sz="3600" b="1">
                <a:solidFill>
                  <a:srgbClr val="00B0F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Verbalising</a:t>
            </a:r>
          </a:p>
        </p:txBody>
      </p:sp>
      <p:sp>
        <p:nvSpPr>
          <p:cNvPr id="74765" name="AutoShape 16">
            <a:hlinkClick r:id="rId3" action="ppaction://hlinkpres?slideindex=1&amp;slidetitle=" highlightClick="1"/>
          </p:cNvPr>
          <p:cNvSpPr>
            <a:spLocks noChangeArrowheads="1"/>
          </p:cNvSpPr>
          <p:nvPr/>
        </p:nvSpPr>
        <p:spPr bwMode="auto">
          <a:xfrm>
            <a:off x="9625016" y="5821366"/>
            <a:ext cx="1042987" cy="1042987"/>
          </a:xfrm>
          <a:prstGeom prst="actionButtonBlank">
            <a:avLst/>
          </a:prstGeom>
          <a:noFill/>
          <a:ln w="12700">
            <a:noFill/>
            <a:miter lim="800000"/>
            <a:headEnd type="none" w="sm" len="sm"/>
            <a:tailEnd type="none" w="sm" len="sm"/>
          </a:ln>
        </p:spPr>
        <p:txBody>
          <a:bodyPr wrap="none" anchor="ctr"/>
          <a:lstStyle/>
          <a:p>
            <a:pPr eaLnBrk="0" hangingPunct="0">
              <a:defRPr/>
            </a:pPr>
            <a:endParaRPr lang="en-US" dirty="0">
              <a:solidFill>
                <a:srgbClr val="000000"/>
              </a:solidFill>
            </a:endParaRPr>
          </a:p>
        </p:txBody>
      </p:sp>
      <p:sp>
        <p:nvSpPr>
          <p:cNvPr id="74766" name="Rectangle 17"/>
          <p:cNvSpPr>
            <a:spLocks noChangeArrowheads="1"/>
          </p:cNvSpPr>
          <p:nvPr/>
        </p:nvSpPr>
        <p:spPr bwMode="auto">
          <a:xfrm>
            <a:off x="4511675" y="5157788"/>
            <a:ext cx="2795588" cy="585418"/>
          </a:xfrm>
          <a:prstGeom prst="rect">
            <a:avLst/>
          </a:prstGeom>
          <a:noFill/>
          <a:ln w="9525">
            <a:noFill/>
            <a:miter lim="800000"/>
            <a:headEnd/>
            <a:tailEnd/>
          </a:ln>
        </p:spPr>
        <p:txBody>
          <a:bodyPr lIns="92075" tIns="46038" rIns="92075" bIns="46038">
            <a:spAutoFit/>
          </a:bodyPr>
          <a:lstStyle/>
          <a:p>
            <a:pPr eaLnBrk="0" hangingPunct="0">
              <a:defRPr/>
            </a:pPr>
            <a:r>
              <a:rPr lang="en-US" sz="3200" b="1" dirty="0">
                <a:solidFill>
                  <a:srgbClr val="000000"/>
                </a:solidFill>
              </a:rPr>
              <a:t>Making sense</a:t>
            </a:r>
          </a:p>
        </p:txBody>
      </p:sp>
    </p:spTree>
    <p:extLst>
      <p:ext uri="{BB962C8B-B14F-4D97-AF65-F5344CB8AC3E}">
        <p14:creationId xmlns:p14="http://schemas.microsoft.com/office/powerpoint/2010/main" val="4119014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defRPr/>
            </a:pPr>
            <a:r>
              <a:rPr lang="en-US" sz="4400" b="1" dirty="0">
                <a:solidFill>
                  <a:srgbClr val="CCFF33"/>
                </a:solidFill>
              </a:rPr>
              <a:t>Ripples on a pond….</a:t>
            </a:r>
          </a:p>
        </p:txBody>
      </p:sp>
      <p:sp>
        <p:nvSpPr>
          <p:cNvPr id="3" name="Oval 4"/>
          <p:cNvSpPr>
            <a:spLocks noChangeArrowheads="1"/>
          </p:cNvSpPr>
          <p:nvPr/>
        </p:nvSpPr>
        <p:spPr bwMode="auto">
          <a:xfrm>
            <a:off x="1752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defRPr/>
            </a:pPr>
            <a:endParaRPr lang="en-US" dirty="0">
              <a:solidFill>
                <a:srgbClr val="000000"/>
              </a:solidFill>
            </a:endParaRPr>
          </a:p>
        </p:txBody>
      </p:sp>
      <p:sp>
        <p:nvSpPr>
          <p:cNvPr id="4" name="Oval 5"/>
          <p:cNvSpPr>
            <a:spLocks noChangeArrowheads="1"/>
          </p:cNvSpPr>
          <p:nvPr/>
        </p:nvSpPr>
        <p:spPr bwMode="auto">
          <a:xfrm>
            <a:off x="2286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5" name="Oval 6">
            <a:hlinkClick r:id="" action="ppaction://hlinkshowjump?jump=previousslide"/>
          </p:cNvPr>
          <p:cNvSpPr>
            <a:spLocks noChangeArrowheads="1"/>
          </p:cNvSpPr>
          <p:nvPr/>
        </p:nvSpPr>
        <p:spPr bwMode="auto">
          <a:xfrm>
            <a:off x="2819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dirty="0">
              <a:solidFill>
                <a:srgbClr val="000000"/>
              </a:solidFill>
            </a:endParaRPr>
          </a:p>
        </p:txBody>
      </p:sp>
      <p:sp>
        <p:nvSpPr>
          <p:cNvPr id="6" name="Oval 7"/>
          <p:cNvSpPr>
            <a:spLocks noChangeArrowheads="1"/>
          </p:cNvSpPr>
          <p:nvPr/>
        </p:nvSpPr>
        <p:spPr bwMode="auto">
          <a:xfrm>
            <a:off x="3530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defRPr/>
            </a:pPr>
            <a:endParaRPr lang="en-US" dirty="0">
              <a:solidFill>
                <a:srgbClr val="000000"/>
              </a:solidFill>
            </a:endParaRPr>
          </a:p>
        </p:txBody>
      </p:sp>
      <p:sp>
        <p:nvSpPr>
          <p:cNvPr id="7" name="Oval 8"/>
          <p:cNvSpPr>
            <a:spLocks noChangeArrowheads="1"/>
          </p:cNvSpPr>
          <p:nvPr/>
        </p:nvSpPr>
        <p:spPr bwMode="auto">
          <a:xfrm>
            <a:off x="4216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defRPr/>
            </a:pPr>
            <a:endParaRPr lang="en-US" dirty="0">
              <a:solidFill>
                <a:srgbClr val="000000"/>
              </a:solidFill>
            </a:endParaRPr>
          </a:p>
        </p:txBody>
      </p:sp>
      <p:sp>
        <p:nvSpPr>
          <p:cNvPr id="8" name="Oval 9"/>
          <p:cNvSpPr>
            <a:spLocks noChangeArrowheads="1"/>
          </p:cNvSpPr>
          <p:nvPr/>
        </p:nvSpPr>
        <p:spPr bwMode="auto">
          <a:xfrm>
            <a:off x="4902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defRPr/>
            </a:pPr>
            <a:r>
              <a:rPr lang="en-US" sz="2800" b="1" dirty="0">
                <a:solidFill>
                  <a:srgbClr val="000000"/>
                </a:solidFill>
              </a:rPr>
              <a:t>Wanting/</a:t>
            </a:r>
          </a:p>
          <a:p>
            <a:pPr algn="ctr" eaLnBrk="0" hangingPunct="0">
              <a:defRPr/>
            </a:pPr>
            <a:r>
              <a:rPr lang="en-US" sz="2800" b="1" dirty="0">
                <a:solidFill>
                  <a:srgbClr val="000000"/>
                </a:solidFill>
              </a:rPr>
              <a:t>Needing</a:t>
            </a:r>
          </a:p>
        </p:txBody>
      </p:sp>
      <p:sp>
        <p:nvSpPr>
          <p:cNvPr id="9" name="Rectangle 10"/>
          <p:cNvSpPr>
            <a:spLocks noChangeArrowheads="1"/>
          </p:cNvSpPr>
          <p:nvPr/>
        </p:nvSpPr>
        <p:spPr bwMode="auto">
          <a:xfrm>
            <a:off x="5334000" y="4618038"/>
            <a:ext cx="1447800" cy="585418"/>
          </a:xfrm>
          <a:prstGeom prst="rect">
            <a:avLst/>
          </a:prstGeom>
          <a:noFill/>
          <a:ln w="9525">
            <a:noFill/>
            <a:miter lim="800000"/>
            <a:headEnd/>
            <a:tailEnd/>
          </a:ln>
        </p:spPr>
        <p:txBody>
          <a:bodyPr lIns="92075" tIns="46038" rIns="92075" bIns="46038">
            <a:spAutoFit/>
          </a:bodyPr>
          <a:lstStyle/>
          <a:p>
            <a:pPr eaLnBrk="0" hangingPunct="0">
              <a:defRPr/>
            </a:pPr>
            <a:r>
              <a:rPr lang="en-US" sz="3200" b="1" dirty="0">
                <a:solidFill>
                  <a:srgbClr val="FFFFFF"/>
                </a:solidFill>
              </a:rPr>
              <a:t>Doing</a:t>
            </a:r>
          </a:p>
        </p:txBody>
      </p:sp>
      <p:sp>
        <p:nvSpPr>
          <p:cNvPr id="10" name="Rectangle 11"/>
          <p:cNvSpPr>
            <a:spLocks noChangeArrowheads="1"/>
          </p:cNvSpPr>
          <p:nvPr/>
        </p:nvSpPr>
        <p:spPr bwMode="auto">
          <a:xfrm>
            <a:off x="5029200" y="6065838"/>
            <a:ext cx="2514600" cy="585418"/>
          </a:xfrm>
          <a:prstGeom prst="rect">
            <a:avLst/>
          </a:prstGeom>
          <a:noFill/>
          <a:ln w="9525">
            <a:noFill/>
            <a:miter lim="800000"/>
            <a:headEnd/>
            <a:tailEnd/>
          </a:ln>
        </p:spPr>
        <p:txBody>
          <a:bodyPr lIns="92075" tIns="46038" rIns="92075" bIns="46038">
            <a:spAutoFit/>
          </a:bodyPr>
          <a:lstStyle/>
          <a:p>
            <a:pPr eaLnBrk="0" hangingPunct="0">
              <a:defRPr/>
            </a:pPr>
            <a:r>
              <a:rPr lang="en-US" sz="3200" b="1" dirty="0">
                <a:solidFill>
                  <a:srgbClr val="000000"/>
                </a:solidFill>
              </a:rPr>
              <a:t>Feedback</a:t>
            </a:r>
          </a:p>
        </p:txBody>
      </p:sp>
      <p:sp>
        <p:nvSpPr>
          <p:cNvPr id="12" name="Text Box 13"/>
          <p:cNvSpPr txBox="1">
            <a:spLocks noChangeArrowheads="1"/>
          </p:cNvSpPr>
          <p:nvPr/>
        </p:nvSpPr>
        <p:spPr bwMode="auto">
          <a:xfrm>
            <a:off x="7896200" y="1124747"/>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defRPr/>
            </a:pPr>
            <a:r>
              <a:rPr lang="en-GB" sz="3200" b="1" dirty="0">
                <a:solidFill>
                  <a:srgbClr val="000000"/>
                </a:solidFill>
              </a:rPr>
              <a:t>Assessing</a:t>
            </a:r>
          </a:p>
          <a:p>
            <a:pPr algn="ctr" eaLnBrk="0" hangingPunct="0">
              <a:spcBef>
                <a:spcPct val="50000"/>
              </a:spcBef>
              <a:defRPr/>
            </a:pPr>
            <a:r>
              <a:rPr lang="en-GB" sz="2000" b="1" dirty="0">
                <a:solidFill>
                  <a:srgbClr val="0000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9625016" y="5821366"/>
            <a:ext cx="1042987" cy="1042987"/>
          </a:xfrm>
          <a:prstGeom prst="actionButtonBlank">
            <a:avLst/>
          </a:prstGeom>
          <a:noFill/>
          <a:ln w="12700">
            <a:noFill/>
            <a:miter lim="800000"/>
            <a:headEnd type="none" w="sm" len="sm"/>
            <a:tailEnd type="none" w="sm" len="sm"/>
          </a:ln>
        </p:spPr>
        <p:txBody>
          <a:bodyPr wrap="none" anchor="ctr"/>
          <a:lstStyle/>
          <a:p>
            <a:pPr eaLnBrk="0" hangingPunct="0">
              <a:defRPr/>
            </a:pPr>
            <a:endParaRPr lang="en-US" dirty="0">
              <a:solidFill>
                <a:srgbClr val="000000"/>
              </a:solidFill>
            </a:endParaRPr>
          </a:p>
        </p:txBody>
      </p:sp>
      <p:sp>
        <p:nvSpPr>
          <p:cNvPr id="14" name="Rectangle 17"/>
          <p:cNvSpPr>
            <a:spLocks noChangeArrowheads="1"/>
          </p:cNvSpPr>
          <p:nvPr/>
        </p:nvSpPr>
        <p:spPr bwMode="auto">
          <a:xfrm>
            <a:off x="4511675" y="5157788"/>
            <a:ext cx="2795588" cy="585418"/>
          </a:xfrm>
          <a:prstGeom prst="rect">
            <a:avLst/>
          </a:prstGeom>
          <a:noFill/>
          <a:ln w="9525">
            <a:noFill/>
            <a:miter lim="800000"/>
            <a:headEnd/>
            <a:tailEnd/>
          </a:ln>
        </p:spPr>
        <p:txBody>
          <a:bodyPr lIns="92075" tIns="46038" rIns="92075" bIns="46038">
            <a:spAutoFit/>
          </a:bodyPr>
          <a:lstStyle/>
          <a:p>
            <a:pPr eaLnBrk="0" hangingPunct="0">
              <a:defRPr/>
            </a:pPr>
            <a:r>
              <a:rPr lang="en-US" sz="3200" b="1" dirty="0">
                <a:solidFill>
                  <a:srgbClr val="000000"/>
                </a:solidFill>
              </a:rPr>
              <a:t>Making sense</a:t>
            </a:r>
          </a:p>
        </p:txBody>
      </p:sp>
      <p:sp>
        <p:nvSpPr>
          <p:cNvPr id="18" name="Text Box 12"/>
          <p:cNvSpPr txBox="1">
            <a:spLocks noChangeArrowheads="1"/>
          </p:cNvSpPr>
          <p:nvPr/>
        </p:nvSpPr>
        <p:spPr bwMode="auto">
          <a:xfrm>
            <a:off x="2238351"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defRPr/>
            </a:pPr>
            <a:r>
              <a:rPr lang="en-GB" sz="2800" b="1" dirty="0">
                <a:solidFill>
                  <a:srgbClr val="FFFFFF"/>
                </a:solidFill>
              </a:rPr>
              <a:t>Verbalising</a:t>
            </a:r>
          </a:p>
        </p:txBody>
      </p:sp>
    </p:spTree>
    <p:extLst>
      <p:ext uri="{BB962C8B-B14F-4D97-AF65-F5344CB8AC3E}">
        <p14:creationId xmlns:p14="http://schemas.microsoft.com/office/powerpoint/2010/main" val="2457951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Disruptive Technology?</a:t>
            </a:r>
          </a:p>
        </p:txBody>
      </p:sp>
      <p:sp>
        <p:nvSpPr>
          <p:cNvPr id="3" name="Content Placeholder 2"/>
          <p:cNvSpPr>
            <a:spLocks noGrp="1"/>
          </p:cNvSpPr>
          <p:nvPr>
            <p:ph idx="1"/>
          </p:nvPr>
        </p:nvSpPr>
        <p:spPr>
          <a:xfrm>
            <a:off x="0" y="0"/>
            <a:ext cx="12191999" cy="6858000"/>
          </a:xfrm>
        </p:spPr>
        <p:txBody>
          <a:bodyPr/>
          <a:lstStyle/>
          <a:p>
            <a:pPr>
              <a:lnSpc>
                <a:spcPct val="100000"/>
              </a:lnSpc>
              <a:buNone/>
            </a:pPr>
            <a:r>
              <a:rPr lang="en-US" sz="2400" dirty="0"/>
              <a:t>“A </a:t>
            </a:r>
            <a:r>
              <a:rPr lang="en-US" sz="2400" dirty="0">
                <a:solidFill>
                  <a:srgbClr val="FF0000"/>
                </a:solidFill>
              </a:rPr>
              <a:t>disruptive technology </a:t>
            </a:r>
            <a:r>
              <a:rPr lang="en-US" sz="2400" dirty="0"/>
              <a:t>is an innovation providing a product or service that is so compelling that everyone rapidly abandons their current way of doing things and flocks to what is new”. </a:t>
            </a:r>
          </a:p>
          <a:p>
            <a:pPr>
              <a:lnSpc>
                <a:spcPct val="100000"/>
              </a:lnSpc>
              <a:buNone/>
            </a:pPr>
            <a:r>
              <a:rPr lang="en-US" sz="2400" dirty="0"/>
              <a:t>Previous ones included…</a:t>
            </a:r>
          </a:p>
          <a:p>
            <a:pPr>
              <a:lnSpc>
                <a:spcPct val="100000"/>
              </a:lnSpc>
            </a:pPr>
            <a:r>
              <a:rPr lang="en-US" sz="2400" dirty="0"/>
              <a:t>Chalk?</a:t>
            </a:r>
          </a:p>
          <a:p>
            <a:pPr>
              <a:lnSpc>
                <a:spcPct val="100000"/>
              </a:lnSpc>
            </a:pPr>
            <a:r>
              <a:rPr lang="en-US" sz="2400" dirty="0"/>
              <a:t>Print?</a:t>
            </a:r>
          </a:p>
          <a:p>
            <a:pPr>
              <a:lnSpc>
                <a:spcPct val="100000"/>
              </a:lnSpc>
            </a:pPr>
            <a:r>
              <a:rPr lang="en-US" sz="2400" dirty="0"/>
              <a:t>The Biro?</a:t>
            </a:r>
          </a:p>
          <a:p>
            <a:pPr>
              <a:lnSpc>
                <a:spcPct val="100000"/>
              </a:lnSpc>
            </a:pPr>
            <a:r>
              <a:rPr lang="en-US" sz="2400" dirty="0"/>
              <a:t>Slides? </a:t>
            </a:r>
          </a:p>
          <a:p>
            <a:pPr>
              <a:lnSpc>
                <a:spcPct val="100000"/>
              </a:lnSpc>
            </a:pPr>
            <a:r>
              <a:rPr lang="en-US" sz="2400" dirty="0"/>
              <a:t>The OHP?</a:t>
            </a:r>
          </a:p>
          <a:p>
            <a:pPr>
              <a:lnSpc>
                <a:spcPct val="100000"/>
              </a:lnSpc>
            </a:pPr>
            <a:r>
              <a:rPr lang="en-US" sz="2400" dirty="0"/>
              <a:t>Handouts?</a:t>
            </a:r>
          </a:p>
          <a:p>
            <a:pPr>
              <a:lnSpc>
                <a:spcPct val="100000"/>
              </a:lnSpc>
            </a:pPr>
            <a:r>
              <a:rPr lang="en-US" sz="2400" dirty="0"/>
              <a:t>PowerPoint?</a:t>
            </a:r>
          </a:p>
          <a:p>
            <a:pPr>
              <a:lnSpc>
                <a:spcPct val="100000"/>
              </a:lnSpc>
            </a:pPr>
            <a:r>
              <a:rPr lang="en-US" sz="2400" dirty="0"/>
              <a:t>MOOCs?</a:t>
            </a:r>
            <a:endParaRPr lang="en-GB" sz="2400" dirty="0"/>
          </a:p>
        </p:txBody>
      </p:sp>
      <p:pic>
        <p:nvPicPr>
          <p:cNvPr id="4" name="Picture 3" descr="Biro.jpg"/>
          <p:cNvPicPr>
            <a:picLocks noChangeAspect="1"/>
          </p:cNvPicPr>
          <p:nvPr/>
        </p:nvPicPr>
        <p:blipFill>
          <a:blip r:embed="rId2" cstate="email"/>
          <a:stretch>
            <a:fillRect/>
          </a:stretch>
        </p:blipFill>
        <p:spPr>
          <a:xfrm>
            <a:off x="5735960" y="2204864"/>
            <a:ext cx="3245346" cy="2115966"/>
          </a:xfrm>
          <a:prstGeom prst="rect">
            <a:avLst/>
          </a:prstGeom>
        </p:spPr>
      </p:pic>
      <p:sp>
        <p:nvSpPr>
          <p:cNvPr id="5" name="TextBox 4"/>
          <p:cNvSpPr txBox="1"/>
          <p:nvPr/>
        </p:nvSpPr>
        <p:spPr>
          <a:xfrm>
            <a:off x="5591944" y="4581128"/>
            <a:ext cx="4320480" cy="1569660"/>
          </a:xfrm>
          <a:prstGeom prst="rect">
            <a:avLst/>
          </a:prstGeom>
          <a:noFill/>
        </p:spPr>
        <p:txBody>
          <a:bodyPr wrap="square" rtlCol="0">
            <a:spAutoFit/>
          </a:bodyPr>
          <a:lstStyle/>
          <a:p>
            <a:pPr fontAlgn="auto">
              <a:spcBef>
                <a:spcPts val="0"/>
              </a:spcBef>
              <a:spcAft>
                <a:spcPts val="0"/>
              </a:spcAft>
              <a:defRPr/>
            </a:pPr>
            <a:r>
              <a:rPr lang="en-GB" sz="2400" b="1" dirty="0" err="1">
                <a:solidFill>
                  <a:srgbClr val="000000"/>
                </a:solidFill>
                <a:latin typeface="Calibri"/>
              </a:rPr>
              <a:t>Bíró</a:t>
            </a:r>
            <a:r>
              <a:rPr lang="en-GB" sz="2400" b="1" dirty="0">
                <a:solidFill>
                  <a:srgbClr val="000000"/>
                </a:solidFill>
                <a:latin typeface="Calibri"/>
              </a:rPr>
              <a:t> </a:t>
            </a:r>
            <a:r>
              <a:rPr lang="en-GB" sz="2400" b="1" dirty="0" err="1">
                <a:solidFill>
                  <a:srgbClr val="000000"/>
                </a:solidFill>
                <a:latin typeface="Calibri"/>
              </a:rPr>
              <a:t>László</a:t>
            </a:r>
            <a:r>
              <a:rPr lang="en-GB" sz="2400" b="1" dirty="0">
                <a:solidFill>
                  <a:srgbClr val="000000"/>
                </a:solidFill>
                <a:latin typeface="Calibri"/>
              </a:rPr>
              <a:t> </a:t>
            </a:r>
            <a:r>
              <a:rPr lang="en-GB" sz="2400" b="1" dirty="0" err="1">
                <a:solidFill>
                  <a:srgbClr val="000000"/>
                </a:solidFill>
                <a:latin typeface="Calibri"/>
              </a:rPr>
              <a:t>József</a:t>
            </a:r>
            <a:endParaRPr lang="en-GB" sz="2400" b="1" dirty="0">
              <a:solidFill>
                <a:srgbClr val="000000"/>
              </a:solidFill>
              <a:latin typeface="Calibri"/>
            </a:endParaRPr>
          </a:p>
          <a:p>
            <a:pPr fontAlgn="auto">
              <a:spcBef>
                <a:spcPts val="0"/>
              </a:spcBef>
              <a:spcAft>
                <a:spcPts val="0"/>
              </a:spcAft>
              <a:defRPr/>
            </a:pPr>
            <a:r>
              <a:rPr lang="en-GB" sz="1800" b="1" dirty="0">
                <a:solidFill>
                  <a:srgbClr val="000000"/>
                </a:solidFill>
                <a:latin typeface="Calibri"/>
              </a:rPr>
              <a:t> (surname placed first per Hungarian convention) (29 September 1899 – 24 October 1985) was the inventor of the modern ballpoint pen.</a:t>
            </a:r>
          </a:p>
        </p:txBody>
      </p:sp>
    </p:spTree>
    <p:extLst>
      <p:ext uri="{BB962C8B-B14F-4D97-AF65-F5344CB8AC3E}">
        <p14:creationId xmlns:p14="http://schemas.microsoft.com/office/powerpoint/2010/main" val="14184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1752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defRPr/>
            </a:pPr>
            <a:endParaRPr lang="en-US" dirty="0">
              <a:solidFill>
                <a:srgbClr val="000000"/>
              </a:solidFill>
            </a:endParaRPr>
          </a:p>
        </p:txBody>
      </p:sp>
      <p:sp>
        <p:nvSpPr>
          <p:cNvPr id="10" name="Oval 5"/>
          <p:cNvSpPr>
            <a:spLocks noChangeArrowheads="1"/>
          </p:cNvSpPr>
          <p:nvPr/>
        </p:nvSpPr>
        <p:spPr bwMode="auto">
          <a:xfrm>
            <a:off x="2286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2819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dirty="0">
              <a:solidFill>
                <a:srgbClr val="000000"/>
              </a:solidFill>
            </a:endParaRPr>
          </a:p>
        </p:txBody>
      </p:sp>
      <p:sp>
        <p:nvSpPr>
          <p:cNvPr id="33795" name="Oval 11"/>
          <p:cNvSpPr>
            <a:spLocks noChangeArrowheads="1"/>
          </p:cNvSpPr>
          <p:nvPr/>
        </p:nvSpPr>
        <p:spPr bwMode="auto">
          <a:xfrm>
            <a:off x="3530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defRPr/>
            </a:pPr>
            <a:endParaRPr lang="en-US" dirty="0">
              <a:solidFill>
                <a:srgbClr val="000000"/>
              </a:solidFill>
            </a:endParaRPr>
          </a:p>
        </p:txBody>
      </p:sp>
      <p:sp>
        <p:nvSpPr>
          <p:cNvPr id="33797" name="Oval 12"/>
          <p:cNvSpPr>
            <a:spLocks noChangeArrowheads="1"/>
          </p:cNvSpPr>
          <p:nvPr/>
        </p:nvSpPr>
        <p:spPr bwMode="auto">
          <a:xfrm>
            <a:off x="4216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defRPr/>
            </a:pPr>
            <a:endParaRPr lang="en-US" dirty="0">
              <a:solidFill>
                <a:srgbClr val="000000"/>
              </a:solidFill>
            </a:endParaRPr>
          </a:p>
        </p:txBody>
      </p:sp>
      <p:sp>
        <p:nvSpPr>
          <p:cNvPr id="33798" name="Oval 13"/>
          <p:cNvSpPr>
            <a:spLocks noChangeArrowheads="1"/>
          </p:cNvSpPr>
          <p:nvPr/>
        </p:nvSpPr>
        <p:spPr bwMode="auto">
          <a:xfrm>
            <a:off x="4902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9625016" y="5821366"/>
            <a:ext cx="1042987" cy="1042987"/>
          </a:xfrm>
          <a:prstGeom prst="actionButtonBlank">
            <a:avLst/>
          </a:prstGeom>
          <a:noFill/>
          <a:ln w="12700">
            <a:noFill/>
            <a:miter lim="800000"/>
            <a:headEnd type="none" w="sm" len="sm"/>
            <a:tailEnd type="none" w="sm" len="sm"/>
          </a:ln>
        </p:spPr>
        <p:txBody>
          <a:bodyPr wrap="none" anchor="ctr"/>
          <a:lstStyle/>
          <a:p>
            <a:pPr eaLnBrk="0" hangingPunct="0">
              <a:defRPr/>
            </a:pPr>
            <a:endParaRPr lang="en-US" dirty="0">
              <a:solidFill>
                <a:srgbClr val="000000"/>
              </a:solidFill>
            </a:endParaRPr>
          </a:p>
        </p:txBody>
      </p:sp>
      <p:sp>
        <p:nvSpPr>
          <p:cNvPr id="33800" name="Rectangle 8"/>
          <p:cNvSpPr>
            <a:spLocks noChangeArrowheads="1"/>
          </p:cNvSpPr>
          <p:nvPr/>
        </p:nvSpPr>
        <p:spPr bwMode="auto">
          <a:xfrm>
            <a:off x="2927350" y="2852738"/>
            <a:ext cx="5832946" cy="1625600"/>
          </a:xfrm>
          <a:prstGeom prst="rect">
            <a:avLst/>
          </a:prstGeom>
          <a:noFill/>
          <a:ln w="12700">
            <a:noFill/>
            <a:miter lim="800000"/>
            <a:headEnd/>
            <a:tailEnd/>
          </a:ln>
        </p:spPr>
        <p:txBody>
          <a:bodyPr lIns="92075" tIns="46038" rIns="92075" bIns="46038" anchor="ctr"/>
          <a:lstStyle/>
          <a:p>
            <a:pPr marL="723900" indent="-723900" algn="ctr" eaLnBrk="0" hangingPunct="0">
              <a:spcBef>
                <a:spcPct val="20000"/>
              </a:spcBef>
              <a:buClr>
                <a:srgbClr val="009999"/>
              </a:buClr>
              <a:defRPr/>
            </a:pPr>
            <a:r>
              <a:rPr lang="en-GB" sz="2800" b="1" dirty="0">
                <a:solidFill>
                  <a:srgbClr val="000000"/>
                </a:solidFill>
                <a:latin typeface="Calibri" pitchFamily="34" charset="0"/>
              </a:rPr>
              <a:t>Wanting/</a:t>
            </a:r>
          </a:p>
          <a:p>
            <a:pPr marL="723900" indent="-723900" algn="ctr" eaLnBrk="0" hangingPunct="0">
              <a:spcBef>
                <a:spcPct val="20000"/>
              </a:spcBef>
              <a:buClr>
                <a:srgbClr val="009999"/>
              </a:buClr>
              <a:defRPr/>
            </a:pPr>
            <a:r>
              <a:rPr lang="en-GB" sz="2800" b="1" dirty="0">
                <a:solidFill>
                  <a:srgbClr val="000000"/>
                </a:solidFill>
                <a:latin typeface="Calibri" pitchFamily="34" charset="0"/>
              </a:rPr>
              <a:t>Needing</a:t>
            </a:r>
          </a:p>
        </p:txBody>
      </p:sp>
      <p:cxnSp>
        <p:nvCxnSpPr>
          <p:cNvPr id="12" name="Elbow Connector 11"/>
          <p:cNvCxnSpPr/>
          <p:nvPr/>
        </p:nvCxnSpPr>
        <p:spPr bwMode="auto">
          <a:xfrm>
            <a:off x="2024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4902203" y="1675001"/>
            <a:ext cx="2222083" cy="523220"/>
          </a:xfrm>
          <a:prstGeom prst="rect">
            <a:avLst/>
          </a:prstGeom>
          <a:noFill/>
        </p:spPr>
        <p:txBody>
          <a:bodyPr wrap="none" rtlCol="0">
            <a:spAutoFit/>
          </a:bodyPr>
          <a:lstStyle/>
          <a:p>
            <a:pPr>
              <a:defRPr/>
            </a:pPr>
            <a:r>
              <a:rPr lang="en-GB" sz="2800" b="1" dirty="0">
                <a:solidFill>
                  <a:srgbClr val="000000"/>
                </a:solidFill>
                <a:latin typeface="Calibri" panose="020F0502020204030204" pitchFamily="34" charset="0"/>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5378753" y="2235200"/>
            <a:ext cx="1053494" cy="523220"/>
          </a:xfrm>
          <a:prstGeom prst="rect">
            <a:avLst/>
          </a:prstGeom>
          <a:noFill/>
        </p:spPr>
        <p:txBody>
          <a:bodyPr wrap="none" rtlCol="0">
            <a:spAutoFit/>
          </a:bodyPr>
          <a:lstStyle/>
          <a:p>
            <a:pPr>
              <a:defRPr/>
            </a:pPr>
            <a:r>
              <a:rPr lang="en-GB" sz="2800" b="1" dirty="0">
                <a:solidFill>
                  <a:srgbClr val="000000"/>
                </a:solidFill>
                <a:latin typeface="Calibri" panose="020F0502020204030204" pitchFamily="34" charset="0"/>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5070774" y="956191"/>
            <a:ext cx="1593257" cy="523220"/>
          </a:xfrm>
          <a:prstGeom prst="rect">
            <a:avLst/>
          </a:prstGeom>
          <a:noFill/>
        </p:spPr>
        <p:txBody>
          <a:bodyPr wrap="none" rtlCol="0">
            <a:spAutoFit/>
          </a:bodyPr>
          <a:lstStyle/>
          <a:p>
            <a:pPr>
              <a:defRPr/>
            </a:pPr>
            <a:r>
              <a:rPr lang="en-GB" sz="2800" b="1" dirty="0">
                <a:solidFill>
                  <a:srgbClr val="000000"/>
                </a:solidFill>
                <a:latin typeface="Calibri" panose="020F0502020204030204" pitchFamily="34" charset="0"/>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4953914" y="264180"/>
            <a:ext cx="1826975" cy="523220"/>
          </a:xfrm>
          <a:prstGeom prst="rect">
            <a:avLst/>
          </a:prstGeom>
          <a:noFill/>
        </p:spPr>
        <p:txBody>
          <a:bodyPr wrap="none" rtlCol="0">
            <a:spAutoFit/>
          </a:bodyPr>
          <a:lstStyle/>
          <a:p>
            <a:pPr>
              <a:defRPr/>
            </a:pPr>
            <a:r>
              <a:rPr lang="en-GB" sz="2800" b="1" dirty="0">
                <a:solidFill>
                  <a:srgbClr val="FFFFFF"/>
                </a:solidFill>
                <a:latin typeface="Calibri" panose="020F0502020204030204" pitchFamily="34" charset="0"/>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7834026" y="455940"/>
            <a:ext cx="1604927" cy="523220"/>
          </a:xfrm>
          <a:prstGeom prst="rect">
            <a:avLst/>
          </a:prstGeom>
          <a:noFill/>
        </p:spPr>
        <p:txBody>
          <a:bodyPr wrap="none" rtlCol="0">
            <a:spAutoFit/>
          </a:bodyPr>
          <a:lstStyle/>
          <a:p>
            <a:pPr>
              <a:defRPr/>
            </a:pPr>
            <a:r>
              <a:rPr lang="en-GB" sz="2800" b="1" dirty="0">
                <a:solidFill>
                  <a:srgbClr val="000000"/>
                </a:solidFill>
                <a:latin typeface="Calibri" panose="020F0502020204030204" pitchFamily="34" charset="0"/>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1524003" y="-66432"/>
            <a:ext cx="2255169" cy="1384995"/>
          </a:xfrm>
          <a:prstGeom prst="rect">
            <a:avLst/>
          </a:prstGeom>
          <a:noFill/>
        </p:spPr>
        <p:txBody>
          <a:bodyPr wrap="none" rtlCol="0">
            <a:spAutoFit/>
          </a:bodyPr>
          <a:lstStyle/>
          <a:p>
            <a:pPr>
              <a:defRPr/>
            </a:pPr>
            <a:r>
              <a:rPr lang="en-GB" sz="2800" b="1" dirty="0">
                <a:solidFill>
                  <a:srgbClr val="000000"/>
                </a:solidFill>
                <a:latin typeface="Calibri" panose="020F0502020204030204" pitchFamily="34" charset="0"/>
                <a:cs typeface="Calibri" panose="020F0502020204030204" pitchFamily="34" charset="0"/>
              </a:rPr>
              <a:t>What’s wrong</a:t>
            </a:r>
          </a:p>
          <a:p>
            <a:pPr>
              <a:defRPr/>
            </a:pPr>
            <a:r>
              <a:rPr lang="en-GB" sz="2800" b="1" dirty="0">
                <a:solidFill>
                  <a:srgbClr val="000000"/>
                </a:solidFill>
                <a:latin typeface="Calibri" panose="020F0502020204030204" pitchFamily="34" charset="0"/>
                <a:cs typeface="Calibri" panose="020F0502020204030204" pitchFamily="34" charset="0"/>
              </a:rPr>
              <a:t>with</a:t>
            </a:r>
          </a:p>
          <a:p>
            <a:pPr>
              <a:defRPr/>
            </a:pPr>
            <a:r>
              <a:rPr lang="en-GB" sz="2800" b="1" dirty="0">
                <a:solidFill>
                  <a:srgbClr val="000000"/>
                </a:solidFill>
                <a:highlight>
                  <a:srgbClr val="FFFF00"/>
                </a:highlight>
                <a:latin typeface="Calibri" panose="020F0502020204030204" pitchFamily="34" charset="0"/>
                <a:cs typeface="Calibri" panose="020F0502020204030204" pitchFamily="34" charset="0"/>
              </a:rPr>
              <a:t>this?</a:t>
            </a:r>
          </a:p>
        </p:txBody>
      </p:sp>
    </p:spTree>
    <p:extLst>
      <p:ext uri="{BB962C8B-B14F-4D97-AF65-F5344CB8AC3E}">
        <p14:creationId xmlns:p14="http://schemas.microsoft.com/office/powerpoint/2010/main" val="71113603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1752600" y="-228600"/>
            <a:ext cx="8305800" cy="7924800"/>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dirty="0">
              <a:solidFill>
                <a:srgbClr val="000000"/>
              </a:solidFill>
            </a:endParaRPr>
          </a:p>
        </p:txBody>
      </p:sp>
      <p:sp>
        <p:nvSpPr>
          <p:cNvPr id="10" name="Oval 5"/>
          <p:cNvSpPr>
            <a:spLocks noChangeArrowheads="1"/>
          </p:cNvSpPr>
          <p:nvPr/>
        </p:nvSpPr>
        <p:spPr bwMode="auto">
          <a:xfrm>
            <a:off x="2286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2819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dirty="0">
              <a:solidFill>
                <a:srgbClr val="000000"/>
              </a:solidFill>
            </a:endParaRPr>
          </a:p>
        </p:txBody>
      </p:sp>
      <p:sp>
        <p:nvSpPr>
          <p:cNvPr id="33795" name="Oval 11"/>
          <p:cNvSpPr>
            <a:spLocks noChangeArrowheads="1"/>
          </p:cNvSpPr>
          <p:nvPr/>
        </p:nvSpPr>
        <p:spPr bwMode="auto">
          <a:xfrm>
            <a:off x="3530600" y="1549400"/>
            <a:ext cx="4749800" cy="4445000"/>
          </a:xfrm>
          <a:prstGeom prst="ellipse">
            <a:avLst/>
          </a:prstGeom>
          <a:solidFill>
            <a:srgbClr val="FF99FF"/>
          </a:solidFill>
          <a:ln w="50800">
            <a:noFill/>
            <a:round/>
            <a:headEnd/>
            <a:tailEnd/>
          </a:ln>
        </p:spPr>
        <p:txBody>
          <a:bodyPr wrap="none" anchor="ctr"/>
          <a:lstStyle/>
          <a:p>
            <a:pPr eaLnBrk="0" hangingPunct="0">
              <a:defRPr/>
            </a:pPr>
            <a:endParaRPr lang="en-US" dirty="0">
              <a:solidFill>
                <a:srgbClr val="000000"/>
              </a:solidFill>
            </a:endParaRPr>
          </a:p>
        </p:txBody>
      </p:sp>
      <p:sp>
        <p:nvSpPr>
          <p:cNvPr id="33797" name="Oval 12"/>
          <p:cNvSpPr>
            <a:spLocks noChangeArrowheads="1"/>
          </p:cNvSpPr>
          <p:nvPr/>
        </p:nvSpPr>
        <p:spPr bwMode="auto">
          <a:xfrm>
            <a:off x="4216400" y="2082800"/>
            <a:ext cx="3378200" cy="3302000"/>
          </a:xfrm>
          <a:prstGeom prst="ellipse">
            <a:avLst/>
          </a:prstGeom>
          <a:solidFill>
            <a:srgbClr val="FF3300"/>
          </a:solidFill>
          <a:ln w="50800">
            <a:noFill/>
            <a:round/>
            <a:headEnd/>
            <a:tailEnd/>
          </a:ln>
        </p:spPr>
        <p:txBody>
          <a:bodyPr wrap="none" anchor="ctr"/>
          <a:lstStyle/>
          <a:p>
            <a:pPr eaLnBrk="0" hangingPunct="0">
              <a:defRPr/>
            </a:pPr>
            <a:endParaRPr lang="en-US" dirty="0">
              <a:solidFill>
                <a:srgbClr val="000000"/>
              </a:solidFill>
            </a:endParaRPr>
          </a:p>
        </p:txBody>
      </p:sp>
      <p:sp>
        <p:nvSpPr>
          <p:cNvPr id="33798" name="Oval 13"/>
          <p:cNvSpPr>
            <a:spLocks noChangeArrowheads="1"/>
          </p:cNvSpPr>
          <p:nvPr/>
        </p:nvSpPr>
        <p:spPr bwMode="auto">
          <a:xfrm>
            <a:off x="4902200" y="2844800"/>
            <a:ext cx="1930400" cy="1778000"/>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9625016" y="5821366"/>
            <a:ext cx="1042987" cy="1042987"/>
          </a:xfrm>
          <a:prstGeom prst="actionButtonBlank">
            <a:avLst/>
          </a:prstGeom>
          <a:noFill/>
          <a:ln w="12700">
            <a:noFill/>
            <a:miter lim="800000"/>
            <a:headEnd type="none" w="sm" len="sm"/>
            <a:tailEnd type="none" w="sm" len="sm"/>
          </a:ln>
        </p:spPr>
        <p:txBody>
          <a:bodyPr wrap="none" anchor="ctr"/>
          <a:lstStyle/>
          <a:p>
            <a:pPr eaLnBrk="0" hangingPunct="0">
              <a:defRPr/>
            </a:pPr>
            <a:endParaRPr lang="en-US" dirty="0">
              <a:solidFill>
                <a:srgbClr val="000000"/>
              </a:solidFill>
            </a:endParaRPr>
          </a:p>
        </p:txBody>
      </p:sp>
      <p:sp>
        <p:nvSpPr>
          <p:cNvPr id="33800" name="Rectangle 8"/>
          <p:cNvSpPr>
            <a:spLocks noChangeArrowheads="1"/>
          </p:cNvSpPr>
          <p:nvPr/>
        </p:nvSpPr>
        <p:spPr bwMode="auto">
          <a:xfrm>
            <a:off x="2927350" y="2852738"/>
            <a:ext cx="5832946" cy="1625600"/>
          </a:xfrm>
          <a:prstGeom prst="rect">
            <a:avLst/>
          </a:prstGeom>
          <a:noFill/>
          <a:ln w="12700">
            <a:noFill/>
            <a:miter lim="800000"/>
            <a:headEnd/>
            <a:tailEnd/>
          </a:ln>
        </p:spPr>
        <p:txBody>
          <a:bodyPr lIns="92075" tIns="46038" rIns="92075" bIns="46038" anchor="ctr"/>
          <a:lstStyle/>
          <a:p>
            <a:pPr marL="723900" indent="-723900" algn="ctr" eaLnBrk="0" hangingPunct="0">
              <a:spcBef>
                <a:spcPct val="20000"/>
              </a:spcBef>
              <a:buClr>
                <a:srgbClr val="009999"/>
              </a:buClr>
              <a:defRPr/>
            </a:pPr>
            <a:r>
              <a:rPr lang="en-GB" sz="2800" b="1" dirty="0">
                <a:solidFill>
                  <a:srgbClr val="000000"/>
                </a:solidFill>
                <a:latin typeface="Calibri" pitchFamily="34" charset="0"/>
              </a:rPr>
              <a:t>Wanting/</a:t>
            </a:r>
          </a:p>
          <a:p>
            <a:pPr marL="723900" indent="-723900" algn="ctr" eaLnBrk="0" hangingPunct="0">
              <a:spcBef>
                <a:spcPct val="20000"/>
              </a:spcBef>
              <a:buClr>
                <a:srgbClr val="009999"/>
              </a:buClr>
              <a:defRPr/>
            </a:pPr>
            <a:r>
              <a:rPr lang="en-GB" sz="2800" b="1" dirty="0">
                <a:solidFill>
                  <a:srgbClr val="000000"/>
                </a:solidFill>
                <a:latin typeface="Calibri" pitchFamily="34" charset="0"/>
              </a:rPr>
              <a:t>Needing</a:t>
            </a:r>
          </a:p>
        </p:txBody>
      </p:sp>
      <p:cxnSp>
        <p:nvCxnSpPr>
          <p:cNvPr id="12" name="Elbow Connector 11"/>
          <p:cNvCxnSpPr/>
          <p:nvPr/>
        </p:nvCxnSpPr>
        <p:spPr bwMode="auto">
          <a:xfrm>
            <a:off x="2024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4902203" y="1675001"/>
            <a:ext cx="2222083" cy="523220"/>
          </a:xfrm>
          <a:prstGeom prst="rect">
            <a:avLst/>
          </a:prstGeom>
          <a:noFill/>
        </p:spPr>
        <p:txBody>
          <a:bodyPr wrap="none" rtlCol="0">
            <a:spAutoFit/>
          </a:bodyPr>
          <a:lstStyle/>
          <a:p>
            <a:pPr>
              <a:defRPr/>
            </a:pPr>
            <a:r>
              <a:rPr lang="en-GB" sz="2800" b="1" dirty="0">
                <a:solidFill>
                  <a:srgbClr val="000000"/>
                </a:solidFill>
                <a:latin typeface="Calibri" panose="020F0502020204030204" pitchFamily="34" charset="0"/>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5378753" y="2235200"/>
            <a:ext cx="1053494" cy="523220"/>
          </a:xfrm>
          <a:prstGeom prst="rect">
            <a:avLst/>
          </a:prstGeom>
          <a:noFill/>
        </p:spPr>
        <p:txBody>
          <a:bodyPr wrap="none" rtlCol="0">
            <a:spAutoFit/>
          </a:bodyPr>
          <a:lstStyle/>
          <a:p>
            <a:pPr>
              <a:defRPr/>
            </a:pPr>
            <a:r>
              <a:rPr lang="en-GB" sz="2800" b="1" dirty="0">
                <a:solidFill>
                  <a:srgbClr val="000000"/>
                </a:solidFill>
                <a:latin typeface="Calibri" panose="020F0502020204030204" pitchFamily="34" charset="0"/>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5070774" y="956191"/>
            <a:ext cx="1593257" cy="523220"/>
          </a:xfrm>
          <a:prstGeom prst="rect">
            <a:avLst/>
          </a:prstGeom>
          <a:noFill/>
        </p:spPr>
        <p:txBody>
          <a:bodyPr wrap="none" rtlCol="0">
            <a:spAutoFit/>
          </a:bodyPr>
          <a:lstStyle/>
          <a:p>
            <a:pPr>
              <a:defRPr/>
            </a:pPr>
            <a:r>
              <a:rPr lang="en-GB" sz="2800" b="1" dirty="0">
                <a:solidFill>
                  <a:srgbClr val="000000"/>
                </a:solidFill>
                <a:latin typeface="Calibri" panose="020F0502020204030204" pitchFamily="34" charset="0"/>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4953914" y="264180"/>
            <a:ext cx="1826975" cy="523220"/>
          </a:xfrm>
          <a:prstGeom prst="rect">
            <a:avLst/>
          </a:prstGeom>
          <a:noFill/>
        </p:spPr>
        <p:txBody>
          <a:bodyPr wrap="none" rtlCol="0">
            <a:spAutoFit/>
          </a:bodyPr>
          <a:lstStyle/>
          <a:p>
            <a:pPr>
              <a:defRPr/>
            </a:pPr>
            <a:r>
              <a:rPr lang="en-GB" sz="2800" b="1" dirty="0">
                <a:solidFill>
                  <a:srgbClr val="FFFFFF"/>
                </a:solidFill>
                <a:latin typeface="Calibri" panose="020F0502020204030204" pitchFamily="34" charset="0"/>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7834026" y="455940"/>
            <a:ext cx="1604927" cy="523220"/>
          </a:xfrm>
          <a:prstGeom prst="rect">
            <a:avLst/>
          </a:prstGeom>
          <a:noFill/>
        </p:spPr>
        <p:txBody>
          <a:bodyPr wrap="none" rtlCol="0">
            <a:spAutoFit/>
          </a:bodyPr>
          <a:lstStyle/>
          <a:p>
            <a:pPr>
              <a:defRPr/>
            </a:pPr>
            <a:r>
              <a:rPr lang="en-GB" sz="2800" b="1" dirty="0">
                <a:solidFill>
                  <a:srgbClr val="000000"/>
                </a:solidFill>
                <a:latin typeface="Calibri" panose="020F0502020204030204" pitchFamily="34" charset="0"/>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1524003" y="-66432"/>
            <a:ext cx="2255169" cy="1384995"/>
          </a:xfrm>
          <a:prstGeom prst="rect">
            <a:avLst/>
          </a:prstGeom>
          <a:noFill/>
        </p:spPr>
        <p:txBody>
          <a:bodyPr wrap="none" rtlCol="0">
            <a:spAutoFit/>
          </a:bodyPr>
          <a:lstStyle/>
          <a:p>
            <a:pPr>
              <a:defRPr/>
            </a:pPr>
            <a:r>
              <a:rPr lang="en-GB" sz="2800" b="1" dirty="0">
                <a:solidFill>
                  <a:srgbClr val="000000"/>
                </a:solidFill>
                <a:latin typeface="Calibri" panose="020F0502020204030204" pitchFamily="34" charset="0"/>
                <a:cs typeface="Calibri" panose="020F0502020204030204" pitchFamily="34" charset="0"/>
              </a:rPr>
              <a:t>What’s wrong</a:t>
            </a:r>
          </a:p>
          <a:p>
            <a:pPr>
              <a:defRPr/>
            </a:pPr>
            <a:r>
              <a:rPr lang="en-GB" sz="2800" b="1" dirty="0">
                <a:solidFill>
                  <a:srgbClr val="000000"/>
                </a:solidFill>
                <a:latin typeface="Calibri" panose="020F0502020204030204" pitchFamily="34" charset="0"/>
                <a:cs typeface="Calibri" panose="020F0502020204030204" pitchFamily="34" charset="0"/>
              </a:rPr>
              <a:t>with</a:t>
            </a:r>
          </a:p>
          <a:p>
            <a:pPr>
              <a:defRPr/>
            </a:pPr>
            <a:r>
              <a:rPr lang="en-GB" sz="2800" b="1" dirty="0">
                <a:solidFill>
                  <a:srgbClr val="000000"/>
                </a:solidFill>
                <a:highlight>
                  <a:srgbClr val="FFFF00"/>
                </a:highlight>
                <a:latin typeface="Calibri" panose="020F0502020204030204" pitchFamily="34" charset="0"/>
                <a:cs typeface="Calibri" panose="020F0502020204030204" pitchFamily="34" charset="0"/>
              </a:rPr>
              <a:t>this?</a:t>
            </a:r>
          </a:p>
        </p:txBody>
      </p:sp>
    </p:spTree>
    <p:extLst>
      <p:ext uri="{BB962C8B-B14F-4D97-AF65-F5344CB8AC3E}">
        <p14:creationId xmlns:p14="http://schemas.microsoft.com/office/powerpoint/2010/main" val="114525205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15728"/>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6672080" y="404580"/>
            <a:ext cx="3687420" cy="523220"/>
          </a:xfrm>
          <a:prstGeom prst="rect">
            <a:avLst/>
          </a:prstGeom>
          <a:noFill/>
        </p:spPr>
        <p:txBody>
          <a:bodyPr wrap="none" rtlCol="0">
            <a:spAutoFit/>
          </a:bodyPr>
          <a:lstStyle/>
          <a:p>
            <a:pPr>
              <a:defRPr/>
            </a:pPr>
            <a:r>
              <a:rPr lang="en-GB" sz="2800" dirty="0">
                <a:solidFill>
                  <a:prstClr val="black"/>
                </a:solidFill>
                <a:highlight>
                  <a:srgbClr val="FF00FF"/>
                </a:highlight>
                <a:latin typeface="Calibri" panose="020F0502020204030204" pitchFamily="34" charset="0"/>
                <a:cs typeface="Calibri" panose="020F0502020204030204" pitchFamily="34" charset="0"/>
              </a:rPr>
              <a:t>Thanks Dr Paul Kleiman</a:t>
            </a:r>
          </a:p>
        </p:txBody>
      </p:sp>
    </p:spTree>
    <p:extLst>
      <p:ext uri="{BB962C8B-B14F-4D97-AF65-F5344CB8AC3E}">
        <p14:creationId xmlns:p14="http://schemas.microsoft.com/office/powerpoint/2010/main" val="37026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wall, curtain, indoor&#10;&#10;Description automatically generated">
            <a:extLst>
              <a:ext uri="{FF2B5EF4-FFF2-40B4-BE49-F238E27FC236}">
                <a16:creationId xmlns:a16="http://schemas.microsoft.com/office/drawing/2014/main" id="{44282FAA-888A-42B3-A094-6494571A4FC3}"/>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1524000" y="1"/>
            <a:ext cx="9144000" cy="6978316"/>
          </a:xfrm>
          <a:prstGeom prst="rect">
            <a:avLst/>
          </a:prstGeom>
        </p:spPr>
      </p:pic>
      <p:sp>
        <p:nvSpPr>
          <p:cNvPr id="4" name="TextBox 3">
            <a:extLst>
              <a:ext uri="{FF2B5EF4-FFF2-40B4-BE49-F238E27FC236}">
                <a16:creationId xmlns:a16="http://schemas.microsoft.com/office/drawing/2014/main" id="{C577281B-ED27-4706-A97A-E6ECF9DDA116}"/>
              </a:ext>
            </a:extLst>
          </p:cNvPr>
          <p:cNvSpPr txBox="1"/>
          <p:nvPr/>
        </p:nvSpPr>
        <p:spPr>
          <a:xfrm>
            <a:off x="2269067" y="5588003"/>
            <a:ext cx="7975600" cy="584775"/>
          </a:xfrm>
          <a:prstGeom prst="rect">
            <a:avLst/>
          </a:prstGeom>
          <a:noFill/>
        </p:spPr>
        <p:txBody>
          <a:bodyPr wrap="square" rtlCol="0">
            <a:spAutoFit/>
          </a:bodyPr>
          <a:lstStyle/>
          <a:p>
            <a:pPr algn="ctr">
              <a:defRPr/>
            </a:pPr>
            <a:r>
              <a:rPr lang="en-GB" sz="3200" b="1" dirty="0">
                <a:solidFill>
                  <a:prstClr val="black"/>
                </a:solidFill>
              </a:rPr>
              <a:t>Safety Curtain</a:t>
            </a:r>
          </a:p>
        </p:txBody>
      </p:sp>
    </p:spTree>
    <p:extLst>
      <p:ext uri="{BB962C8B-B14F-4D97-AF65-F5344CB8AC3E}">
        <p14:creationId xmlns:p14="http://schemas.microsoft.com/office/powerpoint/2010/main" val="178336683"/>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spd="slow">
        <p:push dir="d"/>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C1242-81C8-417A-8781-FFF6A3B58D3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272719"/>
            <a:ext cx="9105132" cy="6031831"/>
          </a:xfrm>
          <a:prstGeom prst="rect">
            <a:avLst/>
          </a:prstGeom>
        </p:spPr>
      </p:pic>
      <p:sp>
        <p:nvSpPr>
          <p:cNvPr id="6" name="TextBox 5">
            <a:extLst>
              <a:ext uri="{FF2B5EF4-FFF2-40B4-BE49-F238E27FC236}">
                <a16:creationId xmlns:a16="http://schemas.microsoft.com/office/drawing/2014/main" id="{6DD79C21-2438-4C3C-8807-DC998C20BD90}"/>
              </a:ext>
            </a:extLst>
          </p:cNvPr>
          <p:cNvSpPr txBox="1"/>
          <p:nvPr/>
        </p:nvSpPr>
        <p:spPr>
          <a:xfrm>
            <a:off x="3384885" y="6123622"/>
            <a:ext cx="5996322" cy="461665"/>
          </a:xfrm>
          <a:prstGeom prst="rect">
            <a:avLst/>
          </a:prstGeom>
          <a:noFill/>
        </p:spPr>
        <p:txBody>
          <a:bodyPr wrap="none" rtlCol="0">
            <a:spAutoFit/>
          </a:bodyPr>
          <a:lstStyle/>
          <a:p>
            <a:pPr defTabSz="457200" fontAlgn="auto">
              <a:spcBef>
                <a:spcPts val="0"/>
              </a:spcBef>
              <a:spcAft>
                <a:spcPts val="0"/>
              </a:spcAft>
              <a:defRPr/>
            </a:pPr>
            <a:r>
              <a:rPr lang="en-GB" sz="2400" b="1" dirty="0">
                <a:solidFill>
                  <a:prstClr val="black"/>
                </a:solidFill>
                <a:latin typeface="Calibri" panose="020F0502020204030204"/>
              </a:rPr>
              <a:t>Adapted from Kruger J. and Dunning D. 2009</a:t>
            </a:r>
          </a:p>
        </p:txBody>
      </p:sp>
    </p:spTree>
    <p:extLst>
      <p:ext uri="{BB962C8B-B14F-4D97-AF65-F5344CB8AC3E}">
        <p14:creationId xmlns:p14="http://schemas.microsoft.com/office/powerpoint/2010/main" val="986282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E89EE-0041-48A0-B87A-7DDC546FF2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84594" y="297102"/>
            <a:ext cx="8776027" cy="6156318"/>
          </a:xfrm>
          <a:prstGeom prst="rect">
            <a:avLst/>
          </a:prstGeom>
        </p:spPr>
      </p:pic>
    </p:spTree>
    <p:extLst>
      <p:ext uri="{BB962C8B-B14F-4D97-AF65-F5344CB8AC3E}">
        <p14:creationId xmlns:p14="http://schemas.microsoft.com/office/powerpoint/2010/main" val="384431651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825" y="188914"/>
            <a:ext cx="8713788" cy="503707"/>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r>
              <a:rPr lang="en-GB" sz="3600" b="1" kern="1200" dirty="0">
                <a:solidFill>
                  <a:srgbClr val="0070C0"/>
                </a:solidFill>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1882775" y="692621"/>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45909951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AA139B6-05E6-4813-AA86-4DE5663B1C9A}"/>
              </a:ext>
            </a:extLst>
          </p:cNvPr>
          <p:cNvGraphicFramePr>
            <a:graphicFrameLocks noGrp="1"/>
          </p:cNvGraphicFramePr>
          <p:nvPr/>
        </p:nvGraphicFramePr>
        <p:xfrm>
          <a:off x="1577690" y="692623"/>
          <a:ext cx="9036620" cy="2586101"/>
        </p:xfrm>
        <a:graphic>
          <a:graphicData uri="http://schemas.openxmlformats.org/drawingml/2006/table">
            <a:tbl>
              <a:tblPr firstRow="1" firstCol="1" bandRow="1">
                <a:tableStyleId>{5C22544A-7EE6-4342-B048-85BDC9FD1C3A}</a:tableStyleId>
              </a:tblPr>
              <a:tblGrid>
                <a:gridCol w="2232805">
                  <a:extLst>
                    <a:ext uri="{9D8B030D-6E8A-4147-A177-3AD203B41FA5}">
                      <a16:colId xmlns:a16="http://schemas.microsoft.com/office/drawing/2014/main" val="3303210458"/>
                    </a:ext>
                  </a:extLst>
                </a:gridCol>
                <a:gridCol w="1888737">
                  <a:extLst>
                    <a:ext uri="{9D8B030D-6E8A-4147-A177-3AD203B41FA5}">
                      <a16:colId xmlns:a16="http://schemas.microsoft.com/office/drawing/2014/main" val="116360989"/>
                    </a:ext>
                  </a:extLst>
                </a:gridCol>
                <a:gridCol w="1888737">
                  <a:extLst>
                    <a:ext uri="{9D8B030D-6E8A-4147-A177-3AD203B41FA5}">
                      <a16:colId xmlns:a16="http://schemas.microsoft.com/office/drawing/2014/main" val="2691917284"/>
                    </a:ext>
                  </a:extLst>
                </a:gridCol>
                <a:gridCol w="1585860">
                  <a:extLst>
                    <a:ext uri="{9D8B030D-6E8A-4147-A177-3AD203B41FA5}">
                      <a16:colId xmlns:a16="http://schemas.microsoft.com/office/drawing/2014/main" val="3723866423"/>
                    </a:ext>
                  </a:extLst>
                </a:gridCol>
                <a:gridCol w="1440481">
                  <a:extLst>
                    <a:ext uri="{9D8B030D-6E8A-4147-A177-3AD203B41FA5}">
                      <a16:colId xmlns:a16="http://schemas.microsoft.com/office/drawing/2014/main" val="926221401"/>
                    </a:ext>
                  </a:extLst>
                </a:gridCol>
              </a:tblGrid>
              <a:tr h="1440199">
                <a:tc>
                  <a:txBody>
                    <a:bodyPr/>
                    <a:lstStyle/>
                    <a:p>
                      <a:pPr>
                        <a:lnSpc>
                          <a:spcPct val="107000"/>
                        </a:lnSpc>
                        <a:spcAft>
                          <a:spcPts val="0"/>
                        </a:spcAft>
                        <a:tabLst>
                          <a:tab pos="6210935" algn="l"/>
                        </a:tabLst>
                      </a:pPr>
                      <a:r>
                        <a:rPr lang="en-GB" sz="3200" dirty="0">
                          <a:effectLst/>
                        </a:rPr>
                        <a:t>I’m comfortable that I am doing this rather well</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prst="relaxedInset"/>
                      <a:lightRig rig="flood" dir="t"/>
                    </a:cell3D>
                  </a:tcPr>
                </a:tc>
                <a:tc>
                  <a:txBody>
                    <a:bodyPr/>
                    <a:lstStyle/>
                    <a:p>
                      <a:pPr>
                        <a:lnSpc>
                          <a:spcPct val="107000"/>
                        </a:lnSpc>
                        <a:spcAft>
                          <a:spcPts val="0"/>
                        </a:spcAft>
                        <a:tabLst>
                          <a:tab pos="6210935" algn="l"/>
                        </a:tabLst>
                      </a:pPr>
                      <a:r>
                        <a:rPr lang="en-GB" sz="3200">
                          <a:effectLst/>
                        </a:rPr>
                        <a:t>I’m pretty good at this on the whole</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prst="relaxedInset"/>
                      <a:lightRig rig="flood" dir="t"/>
                    </a:cell3D>
                  </a:tcPr>
                </a:tc>
                <a:tc>
                  <a:txBody>
                    <a:bodyPr/>
                    <a:lstStyle/>
                    <a:p>
                      <a:pPr>
                        <a:lnSpc>
                          <a:spcPct val="107000"/>
                        </a:lnSpc>
                        <a:spcAft>
                          <a:spcPts val="0"/>
                        </a:spcAft>
                        <a:tabLst>
                          <a:tab pos="6210935" algn="l"/>
                        </a:tabLst>
                      </a:pPr>
                      <a:r>
                        <a:rPr lang="en-GB" sz="3200">
                          <a:effectLst/>
                        </a:rPr>
                        <a:t>I would like to become better at this</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prst="relaxedInset"/>
                      <a:lightRig rig="flood" dir="t"/>
                    </a:cell3D>
                  </a:tcPr>
                </a:tc>
                <a:tc>
                  <a:txBody>
                    <a:bodyPr/>
                    <a:lstStyle/>
                    <a:p>
                      <a:pPr>
                        <a:lnSpc>
                          <a:spcPct val="107000"/>
                        </a:lnSpc>
                        <a:spcAft>
                          <a:spcPts val="0"/>
                        </a:spcAft>
                        <a:tabLst>
                          <a:tab pos="6210935" algn="l"/>
                        </a:tabLst>
                      </a:pPr>
                      <a:r>
                        <a:rPr lang="en-GB" sz="3200">
                          <a:effectLst/>
                        </a:rPr>
                        <a:t>I need to think more about this</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prst="relaxedInset"/>
                      <a:lightRig rig="flood" dir="t"/>
                    </a:cell3D>
                  </a:tcPr>
                </a:tc>
                <a:tc>
                  <a:txBody>
                    <a:bodyPr/>
                    <a:lstStyle/>
                    <a:p>
                      <a:pPr>
                        <a:lnSpc>
                          <a:spcPct val="107000"/>
                        </a:lnSpc>
                        <a:spcAft>
                          <a:spcPts val="0"/>
                        </a:spcAft>
                        <a:tabLst>
                          <a:tab pos="6210935" algn="l"/>
                        </a:tabLst>
                      </a:pPr>
                      <a:r>
                        <a:rPr lang="en-GB" sz="3200" dirty="0">
                          <a:effectLst/>
                        </a:rPr>
                        <a:t>Focus for action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prst="relaxedInset"/>
                      <a:lightRig rig="flood" dir="t"/>
                    </a:cell3D>
                  </a:tcPr>
                </a:tc>
                <a:extLst>
                  <a:ext uri="{0D108BD9-81ED-4DB2-BD59-A6C34878D82A}">
                    <a16:rowId xmlns:a16="http://schemas.microsoft.com/office/drawing/2014/main" val="1311739936"/>
                  </a:ext>
                </a:extLst>
              </a:tr>
            </a:tbl>
          </a:graphicData>
        </a:graphic>
      </p:graphicFrame>
      <p:graphicFrame>
        <p:nvGraphicFramePr>
          <p:cNvPr id="4" name="Table 3">
            <a:extLst>
              <a:ext uri="{FF2B5EF4-FFF2-40B4-BE49-F238E27FC236}">
                <a16:creationId xmlns:a16="http://schemas.microsoft.com/office/drawing/2014/main" id="{9619AEF5-F34E-4EB1-B6F2-9EA762ADEFF4}"/>
              </a:ext>
            </a:extLst>
          </p:cNvPr>
          <p:cNvGraphicFramePr>
            <a:graphicFrameLocks noGrp="1"/>
          </p:cNvGraphicFramePr>
          <p:nvPr/>
        </p:nvGraphicFramePr>
        <p:xfrm>
          <a:off x="1588458" y="3545700"/>
          <a:ext cx="9036620" cy="747423"/>
        </p:xfrm>
        <a:graphic>
          <a:graphicData uri="http://schemas.openxmlformats.org/drawingml/2006/table">
            <a:tbl>
              <a:tblPr firstRow="1" firstCol="1" bandRow="1">
                <a:tableStyleId>{5C22544A-7EE6-4342-B048-85BDC9FD1C3A}</a:tableStyleId>
              </a:tblPr>
              <a:tblGrid>
                <a:gridCol w="2232805">
                  <a:extLst>
                    <a:ext uri="{9D8B030D-6E8A-4147-A177-3AD203B41FA5}">
                      <a16:colId xmlns:a16="http://schemas.microsoft.com/office/drawing/2014/main" val="3303210458"/>
                    </a:ext>
                  </a:extLst>
                </a:gridCol>
                <a:gridCol w="1888737">
                  <a:extLst>
                    <a:ext uri="{9D8B030D-6E8A-4147-A177-3AD203B41FA5}">
                      <a16:colId xmlns:a16="http://schemas.microsoft.com/office/drawing/2014/main" val="116360989"/>
                    </a:ext>
                  </a:extLst>
                </a:gridCol>
                <a:gridCol w="1888737">
                  <a:extLst>
                    <a:ext uri="{9D8B030D-6E8A-4147-A177-3AD203B41FA5}">
                      <a16:colId xmlns:a16="http://schemas.microsoft.com/office/drawing/2014/main" val="2691917284"/>
                    </a:ext>
                  </a:extLst>
                </a:gridCol>
                <a:gridCol w="1585860">
                  <a:extLst>
                    <a:ext uri="{9D8B030D-6E8A-4147-A177-3AD203B41FA5}">
                      <a16:colId xmlns:a16="http://schemas.microsoft.com/office/drawing/2014/main" val="3723866423"/>
                    </a:ext>
                  </a:extLst>
                </a:gridCol>
                <a:gridCol w="1440481">
                  <a:extLst>
                    <a:ext uri="{9D8B030D-6E8A-4147-A177-3AD203B41FA5}">
                      <a16:colId xmlns:a16="http://schemas.microsoft.com/office/drawing/2014/main" val="926221401"/>
                    </a:ext>
                  </a:extLst>
                </a:gridCol>
              </a:tblGrid>
              <a:tr h="747423">
                <a:tc>
                  <a:txBody>
                    <a:bodyPr/>
                    <a:lstStyle/>
                    <a:p>
                      <a:pPr algn="ctr">
                        <a:lnSpc>
                          <a:spcPct val="107000"/>
                        </a:lnSpc>
                        <a:spcAft>
                          <a:spcPts val="0"/>
                        </a:spcAft>
                        <a:tabLst>
                          <a:tab pos="6210935" algn="l"/>
                        </a:tabLst>
                      </a:pPr>
                      <a:r>
                        <a:rPr lang="en-GB" sz="44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cell3D prstMaterial="dkEdge">
                      <a:bevel prst="relaxedInset"/>
                      <a:lightRig rig="flood" dir="t"/>
                    </a:cell3D>
                    <a:solidFill>
                      <a:srgbClr val="FF0000"/>
                    </a:solidFill>
                  </a:tcPr>
                </a:tc>
                <a:tc>
                  <a:txBody>
                    <a:bodyPr/>
                    <a:lstStyle/>
                    <a:p>
                      <a:pPr algn="ctr">
                        <a:lnSpc>
                          <a:spcPct val="107000"/>
                        </a:lnSpc>
                        <a:spcAft>
                          <a:spcPts val="0"/>
                        </a:spcAft>
                        <a:tabLst>
                          <a:tab pos="6210935" algn="l"/>
                        </a:tabLst>
                      </a:pPr>
                      <a:r>
                        <a:rPr lang="en-GB" sz="44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cell3D prstMaterial="dkEdge">
                      <a:bevel prst="relaxedInset"/>
                      <a:lightRig rig="flood" dir="t"/>
                    </a:cell3D>
                    <a:solidFill>
                      <a:srgbClr val="FF0000"/>
                    </a:solidFill>
                  </a:tcPr>
                </a:tc>
                <a:tc>
                  <a:txBody>
                    <a:bodyPr/>
                    <a:lstStyle/>
                    <a:p>
                      <a:pPr algn="ctr">
                        <a:lnSpc>
                          <a:spcPct val="107000"/>
                        </a:lnSpc>
                        <a:spcAft>
                          <a:spcPts val="0"/>
                        </a:spcAft>
                        <a:tabLst>
                          <a:tab pos="6210935" algn="l"/>
                        </a:tabLst>
                      </a:pPr>
                      <a:r>
                        <a:rPr lang="en-GB" sz="4400" dirty="0">
                          <a:effectLst/>
                        </a:rPr>
                        <a:t>2</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prst="relaxedInset"/>
                      <a:lightRig rig="flood" dir="t"/>
                    </a:cell3D>
                    <a:solidFill>
                      <a:srgbClr val="FF0000"/>
                    </a:solidFill>
                  </a:tcPr>
                </a:tc>
                <a:tc>
                  <a:txBody>
                    <a:bodyPr/>
                    <a:lstStyle/>
                    <a:p>
                      <a:pPr algn="ctr">
                        <a:lnSpc>
                          <a:spcPct val="107000"/>
                        </a:lnSpc>
                        <a:spcAft>
                          <a:spcPts val="0"/>
                        </a:spcAft>
                        <a:tabLst>
                          <a:tab pos="6210935" algn="l"/>
                        </a:tabLst>
                      </a:pPr>
                      <a:r>
                        <a:rPr lang="en-GB" sz="4400" dirty="0">
                          <a:effectLst/>
                        </a:rPr>
                        <a:t>1</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prst="relaxedInset"/>
                      <a:lightRig rig="flood" dir="t"/>
                    </a:cell3D>
                    <a:solidFill>
                      <a:srgbClr val="FF0000"/>
                    </a:solidFill>
                  </a:tcPr>
                </a:tc>
                <a:tc>
                  <a:txBody>
                    <a:bodyPr/>
                    <a:lstStyle/>
                    <a:p>
                      <a:pPr algn="ctr">
                        <a:lnSpc>
                          <a:spcPct val="107000"/>
                        </a:lnSpc>
                        <a:spcAft>
                          <a:spcPts val="0"/>
                        </a:spcAft>
                        <a:tabLst>
                          <a:tab pos="6210935" algn="l"/>
                        </a:tabLst>
                      </a:pPr>
                      <a:r>
                        <a:rPr lang="en-GB" sz="4400" dirty="0">
                          <a:effectLst/>
                        </a:rPr>
                        <a:t>*</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cell3D prstMaterial="dkEdge">
                      <a:bevel prst="relaxedInset"/>
                      <a:lightRig rig="flood" dir="t"/>
                    </a:cell3D>
                    <a:solidFill>
                      <a:srgbClr val="FF0000"/>
                    </a:solidFill>
                  </a:tcPr>
                </a:tc>
                <a:extLst>
                  <a:ext uri="{0D108BD9-81ED-4DB2-BD59-A6C34878D82A}">
                    <a16:rowId xmlns:a16="http://schemas.microsoft.com/office/drawing/2014/main" val="1311739936"/>
                  </a:ext>
                </a:extLst>
              </a:tr>
            </a:tbl>
          </a:graphicData>
        </a:graphic>
      </p:graphicFrame>
    </p:spTree>
    <p:extLst>
      <p:ext uri="{BB962C8B-B14F-4D97-AF65-F5344CB8AC3E}">
        <p14:creationId xmlns:p14="http://schemas.microsoft.com/office/powerpoint/2010/main" val="277531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30F779-EEB7-4FD1-967C-EEBBBB24BF09}"/>
              </a:ext>
            </a:extLst>
          </p:cNvPr>
          <p:cNvSpPr>
            <a:spLocks noGrp="1"/>
          </p:cNvSpPr>
          <p:nvPr>
            <p:ph idx="1"/>
          </p:nvPr>
        </p:nvSpPr>
        <p:spPr>
          <a:xfrm>
            <a:off x="1524000" y="548603"/>
            <a:ext cx="9144000" cy="6309399"/>
          </a:xfrm>
        </p:spPr>
        <p:txBody>
          <a:bodyPr>
            <a:noAutofit/>
          </a:bodyPr>
          <a:lstStyle/>
          <a:p>
            <a:pPr marL="457200" indent="-457200">
              <a:spcBef>
                <a:spcPts val="600"/>
              </a:spcBef>
              <a:buFont typeface="+mj-lt"/>
              <a:buAutoNum type="arabicPeriod"/>
            </a:pPr>
            <a:r>
              <a:rPr lang="en-GB" sz="2200" b="1" dirty="0"/>
              <a:t>I feel that I know why I’m here, what I’m here for, and how to go about realising my ambitions successfully.     </a:t>
            </a:r>
            <a:endParaRPr lang="en-GB" sz="2200" dirty="0"/>
          </a:p>
          <a:p>
            <a:pPr marL="457200" indent="-457200">
              <a:spcBef>
                <a:spcPts val="600"/>
              </a:spcBef>
              <a:buFont typeface="+mj-lt"/>
              <a:buAutoNum type="arabicPeriod"/>
            </a:pPr>
            <a:r>
              <a:rPr lang="en-GB" sz="2200" b="1" dirty="0"/>
              <a:t>I avoid just ‘collecting the stuff’ (notes, weblinks, handouts) and regularly get to grips with the material rather than leaving it for later.     </a:t>
            </a:r>
            <a:endParaRPr lang="en-GB" sz="2200" dirty="0"/>
          </a:p>
          <a:p>
            <a:pPr marL="457200" indent="-457200">
              <a:spcBef>
                <a:spcPts val="600"/>
              </a:spcBef>
              <a:buFont typeface="+mj-lt"/>
              <a:buAutoNum type="arabicPeriod"/>
            </a:pPr>
            <a:r>
              <a:rPr lang="en-GB" sz="2200" b="1" dirty="0"/>
              <a:t>I’m really keen to learn. I enjoy learning and am willing to do my best with new topics ideas and situations.     </a:t>
            </a:r>
            <a:endParaRPr lang="en-GB" sz="2200" dirty="0"/>
          </a:p>
          <a:p>
            <a:pPr marL="457200" indent="-457200">
              <a:spcBef>
                <a:spcPts val="600"/>
              </a:spcBef>
              <a:buFont typeface="+mj-lt"/>
              <a:buAutoNum type="arabicPeriod"/>
            </a:pPr>
            <a:r>
              <a:rPr lang="en-GB" sz="2200" b="1" dirty="0"/>
              <a:t>I really need to learn and succeed. I’m determined to be successful in my studies and do everything I need to do to excel at assessments.     </a:t>
            </a:r>
            <a:endParaRPr lang="en-GB" sz="2200" dirty="0"/>
          </a:p>
          <a:p>
            <a:pPr marL="457200" indent="-457200">
              <a:spcBef>
                <a:spcPts val="600"/>
              </a:spcBef>
              <a:buFont typeface="+mj-lt"/>
              <a:buAutoNum type="arabicPeriod"/>
            </a:pPr>
            <a:r>
              <a:rPr lang="en-GB" sz="2200" b="1" dirty="0"/>
              <a:t>I ask myself ‘what exactly am I expected to become able to do with this?’ for each class session, chapter, book, idea, web reference, and so on.     </a:t>
            </a:r>
            <a:endParaRPr lang="en-GB" sz="2200" dirty="0"/>
          </a:p>
          <a:p>
            <a:pPr marL="457200" indent="-457200">
              <a:spcBef>
                <a:spcPts val="600"/>
              </a:spcBef>
              <a:buFont typeface="+mj-lt"/>
              <a:buAutoNum type="arabicPeriod"/>
            </a:pPr>
            <a:r>
              <a:rPr lang="en-GB" sz="2200" b="1" dirty="0"/>
              <a:t>I tend to learn best by getting stuck in and practising things until I can do them well.      </a:t>
            </a:r>
            <a:endParaRPr lang="en-GB" sz="2200" dirty="0"/>
          </a:p>
          <a:p>
            <a:pPr marL="457200" indent="-457200">
              <a:spcBef>
                <a:spcPts val="600"/>
              </a:spcBef>
              <a:buFont typeface="+mj-lt"/>
              <a:buAutoNum type="arabicPeriod"/>
            </a:pPr>
            <a:r>
              <a:rPr lang="en-GB" sz="2200" b="1" dirty="0"/>
              <a:t>I avoid putting off things which need doing. I’m good at keeping up with what I need to do on a day-to-day basis.</a:t>
            </a:r>
          </a:p>
          <a:p>
            <a:pPr marL="457200" indent="-457200">
              <a:spcBef>
                <a:spcPts val="600"/>
              </a:spcBef>
              <a:buFont typeface="+mj-lt"/>
              <a:buAutoNum type="arabicPeriod"/>
            </a:pPr>
            <a:r>
              <a:rPr lang="en-GB" sz="2200" b="1" dirty="0"/>
              <a:t>I manage time effectively. I’m normally punctual, and I make sensible decisions about how much I can sensibly achieve at any time.      </a:t>
            </a:r>
            <a:endParaRPr lang="en-GB" sz="2200" dirty="0"/>
          </a:p>
          <a:p>
            <a:pPr marL="457200" indent="-457200">
              <a:spcBef>
                <a:spcPts val="600"/>
              </a:spcBef>
              <a:buFont typeface="+mj-lt"/>
              <a:buAutoNum type="arabicPeriod"/>
            </a:pPr>
            <a:r>
              <a:rPr lang="en-GB" sz="2200" b="1" dirty="0"/>
              <a:t>I feel best when I can really make sense of concepts and ideas, and keep up with the sense-making as I go, rather than hoping it will happen later.     </a:t>
            </a:r>
            <a:endParaRPr lang="en-GB" sz="2200" dirty="0"/>
          </a:p>
          <a:p>
            <a:pPr marL="457200" indent="-457200">
              <a:spcBef>
                <a:spcPts val="600"/>
              </a:spcBef>
              <a:buFont typeface="+mj-lt"/>
              <a:buAutoNum type="arabicPeriod"/>
            </a:pPr>
            <a:endParaRPr lang="en-GB" sz="2200" dirty="0"/>
          </a:p>
          <a:p>
            <a:pPr marL="457200" indent="-457200">
              <a:spcBef>
                <a:spcPts val="600"/>
              </a:spcBef>
              <a:buFont typeface="+mj-lt"/>
              <a:buAutoNum type="arabicPeriod"/>
            </a:pPr>
            <a:endParaRPr lang="en-GB" sz="2200" dirty="0"/>
          </a:p>
        </p:txBody>
      </p:sp>
      <p:graphicFrame>
        <p:nvGraphicFramePr>
          <p:cNvPr id="4" name="Table 3">
            <a:extLst>
              <a:ext uri="{FF2B5EF4-FFF2-40B4-BE49-F238E27FC236}">
                <a16:creationId xmlns:a16="http://schemas.microsoft.com/office/drawing/2014/main" id="{BE195E0F-1EF9-4675-B771-38B1378D4FC2}"/>
              </a:ext>
            </a:extLst>
          </p:cNvPr>
          <p:cNvGraphicFramePr>
            <a:graphicFrameLocks noGrp="1"/>
          </p:cNvGraphicFramePr>
          <p:nvPr/>
        </p:nvGraphicFramePr>
        <p:xfrm>
          <a:off x="1524003" y="1"/>
          <a:ext cx="9143999" cy="548600"/>
        </p:xfrm>
        <a:graphic>
          <a:graphicData uri="http://schemas.openxmlformats.org/drawingml/2006/table">
            <a:tbl>
              <a:tblPr firstRow="1" firstCol="1" bandRow="1">
                <a:tableStyleId>{5C22544A-7EE6-4342-B048-85BDC9FD1C3A}</a:tableStyleId>
              </a:tblPr>
              <a:tblGrid>
                <a:gridCol w="2259337">
                  <a:extLst>
                    <a:ext uri="{9D8B030D-6E8A-4147-A177-3AD203B41FA5}">
                      <a16:colId xmlns:a16="http://schemas.microsoft.com/office/drawing/2014/main" val="3303210458"/>
                    </a:ext>
                  </a:extLst>
                </a:gridCol>
                <a:gridCol w="1736583">
                  <a:extLst>
                    <a:ext uri="{9D8B030D-6E8A-4147-A177-3AD203B41FA5}">
                      <a16:colId xmlns:a16="http://schemas.microsoft.com/office/drawing/2014/main" val="116360989"/>
                    </a:ext>
                  </a:extLst>
                </a:gridCol>
                <a:gridCol w="2085777">
                  <a:extLst>
                    <a:ext uri="{9D8B030D-6E8A-4147-A177-3AD203B41FA5}">
                      <a16:colId xmlns:a16="http://schemas.microsoft.com/office/drawing/2014/main" val="2691917284"/>
                    </a:ext>
                  </a:extLst>
                </a:gridCol>
                <a:gridCol w="1604704">
                  <a:extLst>
                    <a:ext uri="{9D8B030D-6E8A-4147-A177-3AD203B41FA5}">
                      <a16:colId xmlns:a16="http://schemas.microsoft.com/office/drawing/2014/main" val="3723866423"/>
                    </a:ext>
                  </a:extLst>
                </a:gridCol>
                <a:gridCol w="1457598">
                  <a:extLst>
                    <a:ext uri="{9D8B030D-6E8A-4147-A177-3AD203B41FA5}">
                      <a16:colId xmlns:a16="http://schemas.microsoft.com/office/drawing/2014/main" val="926221401"/>
                    </a:ext>
                  </a:extLst>
                </a:gridCol>
              </a:tblGrid>
              <a:tr h="548600">
                <a:tc>
                  <a:txBody>
                    <a:bodyPr/>
                    <a:lstStyle/>
                    <a:p>
                      <a:pPr>
                        <a:lnSpc>
                          <a:spcPct val="107000"/>
                        </a:lnSpc>
                        <a:spcAft>
                          <a:spcPts val="0"/>
                        </a:spcAft>
                        <a:tabLst>
                          <a:tab pos="6210935" algn="l"/>
                        </a:tabLst>
                      </a:pPr>
                      <a:r>
                        <a:rPr lang="en-GB" sz="1600" dirty="0">
                          <a:solidFill>
                            <a:srgbClr val="FFFF00"/>
                          </a:solidFill>
                          <a:effectLst>
                            <a:outerShdw blurRad="38100" dist="38100" dir="2700000" algn="tl">
                              <a:srgbClr val="000000">
                                <a:alpha val="43137"/>
                              </a:srgbClr>
                            </a:outerShdw>
                          </a:effectLst>
                        </a:rPr>
                        <a:t>I’m comfortable that I am doing this rather well</a:t>
                      </a:r>
                      <a:endParaRPr lang="en-GB" sz="15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nSpc>
                          <a:spcPct val="107000"/>
                        </a:lnSpc>
                        <a:spcAft>
                          <a:spcPts val="0"/>
                        </a:spcAft>
                        <a:tabLst>
                          <a:tab pos="6210935" algn="l"/>
                        </a:tabLst>
                      </a:pPr>
                      <a:r>
                        <a:rPr lang="en-GB" sz="1600" dirty="0">
                          <a:solidFill>
                            <a:srgbClr val="FFFF00"/>
                          </a:solidFill>
                          <a:effectLst>
                            <a:outerShdw blurRad="38100" dist="38100" dir="2700000" algn="tl">
                              <a:srgbClr val="000000">
                                <a:alpha val="43137"/>
                              </a:srgbClr>
                            </a:outerShdw>
                          </a:effectLst>
                        </a:rPr>
                        <a:t>I’m pretty good at this on the whole</a:t>
                      </a:r>
                      <a:endParaRPr lang="en-GB" sz="1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nSpc>
                          <a:spcPct val="107000"/>
                        </a:lnSpc>
                        <a:spcAft>
                          <a:spcPts val="0"/>
                        </a:spcAft>
                        <a:tabLst>
                          <a:tab pos="6210935" algn="l"/>
                        </a:tabLst>
                      </a:pPr>
                      <a:r>
                        <a:rPr lang="en-GB" sz="1600" dirty="0">
                          <a:solidFill>
                            <a:srgbClr val="FFFF00"/>
                          </a:solidFill>
                          <a:effectLst>
                            <a:outerShdw blurRad="38100" dist="38100" dir="2700000" algn="tl">
                              <a:srgbClr val="000000">
                                <a:alpha val="43137"/>
                              </a:srgbClr>
                            </a:outerShdw>
                          </a:effectLst>
                        </a:rPr>
                        <a:t>I would like to become better at this</a:t>
                      </a:r>
                      <a:endParaRPr lang="en-GB" sz="1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nSpc>
                          <a:spcPct val="107000"/>
                        </a:lnSpc>
                        <a:spcAft>
                          <a:spcPts val="0"/>
                        </a:spcAft>
                        <a:tabLst>
                          <a:tab pos="6210935" algn="l"/>
                        </a:tabLst>
                      </a:pPr>
                      <a:r>
                        <a:rPr lang="en-GB" sz="1600">
                          <a:solidFill>
                            <a:srgbClr val="FFFF00"/>
                          </a:solidFill>
                          <a:effectLst>
                            <a:outerShdw blurRad="38100" dist="38100" dir="2700000" algn="tl">
                              <a:srgbClr val="000000">
                                <a:alpha val="43137"/>
                              </a:srgbClr>
                            </a:outerShdw>
                          </a:effectLst>
                        </a:rPr>
                        <a:t>I need to think more about this</a:t>
                      </a:r>
                      <a:endParaRPr lang="en-GB" sz="160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nSpc>
                          <a:spcPct val="107000"/>
                        </a:lnSpc>
                        <a:spcAft>
                          <a:spcPts val="0"/>
                        </a:spcAft>
                        <a:tabLst>
                          <a:tab pos="6210935" algn="l"/>
                        </a:tabLst>
                      </a:pPr>
                      <a:r>
                        <a:rPr lang="en-GB" sz="1600" dirty="0">
                          <a:solidFill>
                            <a:srgbClr val="FFFF00"/>
                          </a:solidFill>
                          <a:effectLst>
                            <a:outerShdw blurRad="38100" dist="38100" dir="2700000" algn="tl">
                              <a:srgbClr val="000000">
                                <a:alpha val="43137"/>
                              </a:srgbClr>
                            </a:outerShdw>
                          </a:effectLst>
                        </a:rPr>
                        <a:t>Focus for action</a:t>
                      </a:r>
                      <a:endParaRPr lang="en-GB" sz="1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1311739936"/>
                  </a:ext>
                </a:extLst>
              </a:tr>
            </a:tbl>
          </a:graphicData>
        </a:graphic>
      </p:graphicFrame>
    </p:spTree>
    <p:extLst>
      <p:ext uri="{BB962C8B-B14F-4D97-AF65-F5344CB8AC3E}">
        <p14:creationId xmlns:p14="http://schemas.microsoft.com/office/powerpoint/2010/main" val="351383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7C57E-D5C1-419B-BB35-F29B624C3C82}"/>
              </a:ext>
            </a:extLst>
          </p:cNvPr>
          <p:cNvSpPr>
            <a:spLocks noGrp="1"/>
          </p:cNvSpPr>
          <p:nvPr>
            <p:ph idx="1"/>
          </p:nvPr>
        </p:nvSpPr>
        <p:spPr>
          <a:xfrm>
            <a:off x="1631380" y="548603"/>
            <a:ext cx="8929240" cy="6309399"/>
          </a:xfrm>
        </p:spPr>
        <p:txBody>
          <a:bodyPr>
            <a:normAutofit/>
          </a:bodyPr>
          <a:lstStyle/>
          <a:p>
            <a:pPr marL="457200" indent="-457200">
              <a:buFont typeface="+mj-lt"/>
              <a:buAutoNum type="arabicPeriod" startAt="10"/>
            </a:pPr>
            <a:r>
              <a:rPr lang="en-GB" sz="2200" b="1" dirty="0"/>
              <a:t>When I get positive feedback on what I’ve done, I resist ‘shrugging it off’ and instead try to build on what I’ve done well.     </a:t>
            </a:r>
            <a:endParaRPr lang="en-GB" sz="2200" dirty="0"/>
          </a:p>
          <a:p>
            <a:pPr marL="457200" indent="-457200">
              <a:buFont typeface="+mj-lt"/>
              <a:buAutoNum type="arabicPeriod" startAt="10"/>
            </a:pPr>
            <a:r>
              <a:rPr lang="en-GB" sz="2200" b="1" dirty="0"/>
              <a:t>When I get critical feedback on what I’ve done, I resist being hurt or defensive, and try to work out exactly what to do to make things better.     </a:t>
            </a:r>
            <a:endParaRPr lang="en-GB" sz="2200" dirty="0"/>
          </a:p>
          <a:p>
            <a:pPr marL="457200" indent="-457200">
              <a:buFont typeface="+mj-lt"/>
              <a:buAutoNum type="arabicPeriod" startAt="10"/>
            </a:pPr>
            <a:r>
              <a:rPr lang="en-GB" sz="2200" b="1" dirty="0"/>
              <a:t>I find it really useful to explain things I’m learning to friends, relatives and anyone who will listen – this helps me make sense of it better.     </a:t>
            </a:r>
            <a:endParaRPr lang="en-GB" sz="2200" dirty="0"/>
          </a:p>
          <a:p>
            <a:pPr marL="457200" indent="-457200">
              <a:buFont typeface="+mj-lt"/>
              <a:buAutoNum type="arabicPeriod" startAt="10"/>
            </a:pPr>
            <a:r>
              <a:rPr lang="en-GB" sz="2200" b="1" dirty="0"/>
              <a:t>I self-assess everything I do for assessment before submitting it, so I internalise the criteria which others will use to assess my work.     </a:t>
            </a:r>
            <a:endParaRPr lang="en-GB" sz="2200" dirty="0"/>
          </a:p>
          <a:p>
            <a:pPr marL="457200" indent="-457200">
              <a:buFont typeface="+mj-lt"/>
              <a:buAutoNum type="arabicPeriod" startAt="10"/>
            </a:pPr>
            <a:r>
              <a:rPr lang="en-GB" sz="2200" b="1" dirty="0"/>
              <a:t>I try to find out ‘what does a ‘good’ example of this look like, and what does a ‘poor’ example look like?’ for everything I do for assessment.     </a:t>
            </a:r>
            <a:endParaRPr lang="en-GB" sz="2200" dirty="0"/>
          </a:p>
          <a:p>
            <a:pPr marL="457200" indent="-457200">
              <a:buFont typeface="+mj-lt"/>
              <a:buAutoNum type="arabicPeriod" startAt="10"/>
            </a:pPr>
            <a:r>
              <a:rPr lang="en-GB" sz="2200" b="1" dirty="0"/>
              <a:t>Always on my mind is the question ‘where does this particular bit fit into the bigger picture of my module, course, degree, life?’     </a:t>
            </a:r>
            <a:endParaRPr lang="en-GB" sz="2200" dirty="0"/>
          </a:p>
          <a:p>
            <a:pPr marL="457200" indent="-457200">
              <a:buFont typeface="+mj-lt"/>
              <a:buAutoNum type="arabicPeriod" startAt="10"/>
            </a:pPr>
            <a:r>
              <a:rPr lang="en-GB" sz="2200" b="1" dirty="0"/>
              <a:t>I monitor my stress levels as I study, and know when it feels as if things are getting on top of me, and seek help from people who can help.     </a:t>
            </a:r>
            <a:endParaRPr lang="en-GB" sz="2200" dirty="0"/>
          </a:p>
          <a:p>
            <a:pPr marL="457200" indent="-457200">
              <a:buFont typeface="+mj-lt"/>
              <a:buAutoNum type="arabicPeriod" startAt="10"/>
            </a:pPr>
            <a:r>
              <a:rPr lang="en-GB" sz="2200" b="1" dirty="0"/>
              <a:t>I’m there! Except in emergency I go to class sessions rather than try to catch up from ‘captured sessions’, fellow-students’ notes, and so on.     </a:t>
            </a:r>
            <a:endParaRPr lang="en-GB" sz="2200" dirty="0"/>
          </a:p>
          <a:p>
            <a:pPr marL="457200" indent="-457200">
              <a:buFont typeface="+mj-lt"/>
              <a:buAutoNum type="arabicPeriod" startAt="10"/>
            </a:pPr>
            <a:endParaRPr lang="en-GB" sz="2200" dirty="0"/>
          </a:p>
        </p:txBody>
      </p:sp>
      <p:graphicFrame>
        <p:nvGraphicFramePr>
          <p:cNvPr id="4" name="Table 3">
            <a:extLst>
              <a:ext uri="{FF2B5EF4-FFF2-40B4-BE49-F238E27FC236}">
                <a16:creationId xmlns:a16="http://schemas.microsoft.com/office/drawing/2014/main" id="{AD56F954-4D92-465F-B687-ECA79C78109E}"/>
              </a:ext>
            </a:extLst>
          </p:cNvPr>
          <p:cNvGraphicFramePr>
            <a:graphicFrameLocks noGrp="1"/>
          </p:cNvGraphicFramePr>
          <p:nvPr/>
        </p:nvGraphicFramePr>
        <p:xfrm>
          <a:off x="1524003" y="1"/>
          <a:ext cx="9143999" cy="548600"/>
        </p:xfrm>
        <a:graphic>
          <a:graphicData uri="http://schemas.openxmlformats.org/drawingml/2006/table">
            <a:tbl>
              <a:tblPr firstRow="1" firstCol="1" bandRow="1">
                <a:tableStyleId>{5C22544A-7EE6-4342-B048-85BDC9FD1C3A}</a:tableStyleId>
              </a:tblPr>
              <a:tblGrid>
                <a:gridCol w="2259337">
                  <a:extLst>
                    <a:ext uri="{9D8B030D-6E8A-4147-A177-3AD203B41FA5}">
                      <a16:colId xmlns:a16="http://schemas.microsoft.com/office/drawing/2014/main" val="3303210458"/>
                    </a:ext>
                  </a:extLst>
                </a:gridCol>
                <a:gridCol w="1736583">
                  <a:extLst>
                    <a:ext uri="{9D8B030D-6E8A-4147-A177-3AD203B41FA5}">
                      <a16:colId xmlns:a16="http://schemas.microsoft.com/office/drawing/2014/main" val="116360989"/>
                    </a:ext>
                  </a:extLst>
                </a:gridCol>
                <a:gridCol w="2085777">
                  <a:extLst>
                    <a:ext uri="{9D8B030D-6E8A-4147-A177-3AD203B41FA5}">
                      <a16:colId xmlns:a16="http://schemas.microsoft.com/office/drawing/2014/main" val="2691917284"/>
                    </a:ext>
                  </a:extLst>
                </a:gridCol>
                <a:gridCol w="1604704">
                  <a:extLst>
                    <a:ext uri="{9D8B030D-6E8A-4147-A177-3AD203B41FA5}">
                      <a16:colId xmlns:a16="http://schemas.microsoft.com/office/drawing/2014/main" val="3723866423"/>
                    </a:ext>
                  </a:extLst>
                </a:gridCol>
                <a:gridCol w="1457598">
                  <a:extLst>
                    <a:ext uri="{9D8B030D-6E8A-4147-A177-3AD203B41FA5}">
                      <a16:colId xmlns:a16="http://schemas.microsoft.com/office/drawing/2014/main" val="926221401"/>
                    </a:ext>
                  </a:extLst>
                </a:gridCol>
              </a:tblGrid>
              <a:tr h="548600">
                <a:tc>
                  <a:txBody>
                    <a:bodyPr/>
                    <a:lstStyle/>
                    <a:p>
                      <a:pPr>
                        <a:lnSpc>
                          <a:spcPct val="107000"/>
                        </a:lnSpc>
                        <a:spcAft>
                          <a:spcPts val="0"/>
                        </a:spcAft>
                        <a:tabLst>
                          <a:tab pos="6210935" algn="l"/>
                        </a:tabLst>
                      </a:pPr>
                      <a:r>
                        <a:rPr lang="en-GB" sz="1600" dirty="0">
                          <a:solidFill>
                            <a:srgbClr val="FFFF00"/>
                          </a:solidFill>
                          <a:effectLst>
                            <a:outerShdw blurRad="38100" dist="38100" dir="2700000" algn="tl">
                              <a:srgbClr val="000000">
                                <a:alpha val="43137"/>
                              </a:srgbClr>
                            </a:outerShdw>
                          </a:effectLst>
                        </a:rPr>
                        <a:t>I’m comfortable that I am doing this rather well</a:t>
                      </a:r>
                      <a:endParaRPr lang="en-GB" sz="15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nSpc>
                          <a:spcPct val="107000"/>
                        </a:lnSpc>
                        <a:spcAft>
                          <a:spcPts val="0"/>
                        </a:spcAft>
                        <a:tabLst>
                          <a:tab pos="6210935" algn="l"/>
                        </a:tabLst>
                      </a:pPr>
                      <a:r>
                        <a:rPr lang="en-GB" sz="1600" dirty="0">
                          <a:solidFill>
                            <a:srgbClr val="FFFF00"/>
                          </a:solidFill>
                          <a:effectLst>
                            <a:outerShdw blurRad="38100" dist="38100" dir="2700000" algn="tl">
                              <a:srgbClr val="000000">
                                <a:alpha val="43137"/>
                              </a:srgbClr>
                            </a:outerShdw>
                          </a:effectLst>
                        </a:rPr>
                        <a:t>I’m pretty good at this on the whole</a:t>
                      </a:r>
                      <a:endParaRPr lang="en-GB" sz="1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nSpc>
                          <a:spcPct val="107000"/>
                        </a:lnSpc>
                        <a:spcAft>
                          <a:spcPts val="0"/>
                        </a:spcAft>
                        <a:tabLst>
                          <a:tab pos="6210935" algn="l"/>
                        </a:tabLst>
                      </a:pPr>
                      <a:r>
                        <a:rPr lang="en-GB" sz="1600" dirty="0">
                          <a:solidFill>
                            <a:srgbClr val="FFFF00"/>
                          </a:solidFill>
                          <a:effectLst>
                            <a:outerShdw blurRad="38100" dist="38100" dir="2700000" algn="tl">
                              <a:srgbClr val="000000">
                                <a:alpha val="43137"/>
                              </a:srgbClr>
                            </a:outerShdw>
                          </a:effectLst>
                        </a:rPr>
                        <a:t>I would like to become better at this</a:t>
                      </a:r>
                      <a:endParaRPr lang="en-GB" sz="1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nSpc>
                          <a:spcPct val="107000"/>
                        </a:lnSpc>
                        <a:spcAft>
                          <a:spcPts val="0"/>
                        </a:spcAft>
                        <a:tabLst>
                          <a:tab pos="6210935" algn="l"/>
                        </a:tabLst>
                      </a:pPr>
                      <a:r>
                        <a:rPr lang="en-GB" sz="1600">
                          <a:solidFill>
                            <a:srgbClr val="FFFF00"/>
                          </a:solidFill>
                          <a:effectLst>
                            <a:outerShdw blurRad="38100" dist="38100" dir="2700000" algn="tl">
                              <a:srgbClr val="000000">
                                <a:alpha val="43137"/>
                              </a:srgbClr>
                            </a:outerShdw>
                          </a:effectLst>
                        </a:rPr>
                        <a:t>I need to think more about this</a:t>
                      </a:r>
                      <a:endParaRPr lang="en-GB" sz="160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nSpc>
                          <a:spcPct val="107000"/>
                        </a:lnSpc>
                        <a:spcAft>
                          <a:spcPts val="0"/>
                        </a:spcAft>
                        <a:tabLst>
                          <a:tab pos="6210935" algn="l"/>
                        </a:tabLst>
                      </a:pPr>
                      <a:r>
                        <a:rPr lang="en-GB" sz="1600" dirty="0">
                          <a:solidFill>
                            <a:srgbClr val="FFFF00"/>
                          </a:solidFill>
                          <a:effectLst>
                            <a:outerShdw blurRad="38100" dist="38100" dir="2700000" algn="tl">
                              <a:srgbClr val="000000">
                                <a:alpha val="43137"/>
                              </a:srgbClr>
                            </a:outerShdw>
                          </a:effectLst>
                        </a:rPr>
                        <a:t>Focus for action</a:t>
                      </a:r>
                      <a:endParaRPr lang="en-GB" sz="1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1311739936"/>
                  </a:ext>
                </a:extLst>
              </a:tr>
            </a:tbl>
          </a:graphicData>
        </a:graphic>
      </p:graphicFrame>
    </p:spTree>
    <p:extLst>
      <p:ext uri="{BB962C8B-B14F-4D97-AF65-F5344CB8AC3E}">
        <p14:creationId xmlns:p14="http://schemas.microsoft.com/office/powerpoint/2010/main" val="297733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774825" y="372733"/>
            <a:ext cx="8713788" cy="567399"/>
          </a:xfrm>
          <a:noFill/>
        </p:spPr>
        <p:txBody>
          <a:bodyPr wrap="square" rtlCol="0">
            <a:spAutoFit/>
          </a:bodyPr>
          <a:lstStyle/>
          <a:p>
            <a:pPr eaLnBrk="0" hangingPunct="0"/>
            <a:r>
              <a:rPr lang="en-GB" sz="3600" b="1" kern="1200" dirty="0">
                <a:solidFill>
                  <a:srgbClr val="0070C0"/>
                </a:solidFill>
                <a:latin typeface="Calibri" pitchFamily="34" charset="0"/>
                <a:ea typeface="+mn-ea"/>
                <a:cs typeface="+mn-cs"/>
              </a:rPr>
              <a:t>Lectures</a:t>
            </a:r>
          </a:p>
        </p:txBody>
      </p:sp>
      <p:sp>
        <p:nvSpPr>
          <p:cNvPr id="3" name="Content Placeholder 2"/>
          <p:cNvSpPr>
            <a:spLocks noGrp="1"/>
          </p:cNvSpPr>
          <p:nvPr>
            <p:ph idx="1"/>
          </p:nvPr>
        </p:nvSpPr>
        <p:spPr/>
        <p:txBody>
          <a:bodyPr/>
          <a:lstStyle/>
          <a:p>
            <a:r>
              <a:rPr lang="en-GB" dirty="0">
                <a:solidFill>
                  <a:srgbClr val="002060"/>
                </a:solidFill>
              </a:rPr>
              <a:t>Lectures were once useful, but now, when all can read, and books are so numerous, lectures are unnecessary.</a:t>
            </a:r>
          </a:p>
          <a:p>
            <a:r>
              <a:rPr lang="en-GB" dirty="0">
                <a:solidFill>
                  <a:srgbClr val="002060"/>
                </a:solidFill>
              </a:rPr>
              <a:t>(Samuel Johnson, 1709-1784)</a:t>
            </a:r>
          </a:p>
        </p:txBody>
      </p:sp>
      <p:pic>
        <p:nvPicPr>
          <p:cNvPr id="4" name="Picture 3" descr="Samuel_Johns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4151" y="3429000"/>
            <a:ext cx="2189494" cy="2944764"/>
          </a:xfrm>
          <a:prstGeom prst="rect">
            <a:avLst/>
          </a:prstGeom>
        </p:spPr>
      </p:pic>
    </p:spTree>
    <p:extLst>
      <p:ext uri="{BB962C8B-B14F-4D97-AF65-F5344CB8AC3E}">
        <p14:creationId xmlns:p14="http://schemas.microsoft.com/office/powerpoint/2010/main" val="3570335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74825" y="188920"/>
            <a:ext cx="8713788" cy="575717"/>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pPr eaLnBrk="1" hangingPunct="1"/>
            <a:r>
              <a:rPr lang="en-GB" sz="3600" b="1" kern="1200" dirty="0">
                <a:solidFill>
                  <a:srgbClr val="0070C0"/>
                </a:solidFill>
                <a:latin typeface="Calibri" panose="020F0502020204030204" pitchFamily="34" charset="0"/>
                <a:cs typeface="Calibri" panose="020F0502020204030204" pitchFamily="34" charset="0"/>
              </a:rPr>
              <a:t>Back to our intended learning outcome</a:t>
            </a:r>
          </a:p>
        </p:txBody>
      </p:sp>
      <p:sp>
        <p:nvSpPr>
          <p:cNvPr id="110595" name="Rectangle 3"/>
          <p:cNvSpPr>
            <a:spLocks noGrp="1" noChangeArrowheads="1"/>
          </p:cNvSpPr>
          <p:nvPr>
            <p:ph idx="1"/>
          </p:nvPr>
        </p:nvSpPr>
        <p:spPr>
          <a:xfrm>
            <a:off x="1954212" y="764637"/>
            <a:ext cx="8390378" cy="6093367"/>
          </a:xfrm>
        </p:spPr>
        <p:txBody>
          <a:bodyPr/>
          <a:lstStyle/>
          <a:p>
            <a:pPr marL="0" indent="0">
              <a:buNone/>
            </a:pPr>
            <a:r>
              <a:rPr lang="en-GB" dirty="0"/>
              <a:t>Do you now feel better-able to:</a:t>
            </a:r>
          </a:p>
          <a:p>
            <a:pPr marL="0" indent="0">
              <a:buNone/>
            </a:pPr>
            <a:r>
              <a:rPr lang="en-GB" dirty="0">
                <a:solidFill>
                  <a:srgbClr val="00B050"/>
                </a:solidFill>
              </a:rPr>
              <a:t>(raise two hands = very much better </a:t>
            </a:r>
          </a:p>
          <a:p>
            <a:pPr marL="0" indent="0">
              <a:buNone/>
            </a:pPr>
            <a:r>
              <a:rPr lang="en-GB" dirty="0">
                <a:solidFill>
                  <a:srgbClr val="00B050"/>
                </a:solidFill>
              </a:rPr>
              <a:t>Raise one hand = somewhat better</a:t>
            </a:r>
          </a:p>
          <a:p>
            <a:pPr marL="0" indent="0">
              <a:buNone/>
            </a:pPr>
            <a:r>
              <a:rPr lang="en-GB" dirty="0">
                <a:solidFill>
                  <a:srgbClr val="00B050"/>
                </a:solidFill>
              </a:rPr>
              <a:t>Scratch left ear = no better)</a:t>
            </a:r>
          </a:p>
          <a:p>
            <a:pPr lvl="0">
              <a:buFont typeface="+mj-lt"/>
              <a:buAutoNum type="arabicPeriod"/>
            </a:pPr>
            <a:r>
              <a:rPr lang="en-GB" dirty="0"/>
              <a:t>Help your students to improve their learning skills?</a:t>
            </a:r>
          </a:p>
        </p:txBody>
      </p:sp>
    </p:spTree>
    <p:extLst>
      <p:ext uri="{BB962C8B-B14F-4D97-AF65-F5344CB8AC3E}">
        <p14:creationId xmlns:p14="http://schemas.microsoft.com/office/powerpoint/2010/main" val="2274672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24000" y="642929"/>
            <a:ext cx="91440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defRPr/>
            </a:pPr>
            <a:endParaRPr lang="en-GB" sz="3600" b="1" dirty="0">
              <a:solidFill>
                <a:srgbClr val="CCFFFF"/>
              </a:solidFill>
              <a:latin typeface="Arial" charset="0"/>
            </a:endParaRPr>
          </a:p>
          <a:p>
            <a:pPr algn="ctr" eaLnBrk="0" hangingPunct="0">
              <a:lnSpc>
                <a:spcPct val="90000"/>
              </a:lnSpc>
              <a:buClr>
                <a:srgbClr val="FF3399"/>
              </a:buClr>
              <a:buSzPct val="75000"/>
              <a:defRPr/>
            </a:pPr>
            <a:r>
              <a:rPr lang="en-GB" sz="5400" b="1" dirty="0">
                <a:solidFill>
                  <a:srgbClr val="CCFFFF"/>
                </a:solidFill>
                <a:latin typeface="Arial" charset="0"/>
              </a:rPr>
              <a:t>Thank you…</a:t>
            </a:r>
          </a:p>
          <a:p>
            <a:pPr algn="ctr" eaLnBrk="0" hangingPunct="0">
              <a:lnSpc>
                <a:spcPct val="90000"/>
              </a:lnSpc>
              <a:buClr>
                <a:srgbClr val="FF3399"/>
              </a:buClr>
              <a:buSzPct val="75000"/>
              <a:defRPr/>
            </a:pPr>
            <a:endParaRPr lang="en-GB" b="1" dirty="0">
              <a:solidFill>
                <a:srgbClr val="FF6600"/>
              </a:solidFill>
              <a:latin typeface="Arial" charset="0"/>
            </a:endParaRPr>
          </a:p>
          <a:p>
            <a:pPr algn="ctr" eaLnBrk="0" hangingPunct="0">
              <a:lnSpc>
                <a:spcPct val="90000"/>
              </a:lnSpc>
              <a:buClr>
                <a:srgbClr val="FF3399"/>
              </a:buClr>
              <a:buSzPct val="75000"/>
              <a:defRPr/>
            </a:pPr>
            <a:endParaRPr lang="en-GB" sz="5400" b="1" dirty="0">
              <a:solidFill>
                <a:srgbClr val="CCFFFF"/>
              </a:solidFill>
              <a:latin typeface="Arial" charset="0"/>
            </a:endParaRPr>
          </a:p>
          <a:p>
            <a:pPr algn="ctr" eaLnBrk="0" hangingPunct="0">
              <a:lnSpc>
                <a:spcPct val="90000"/>
              </a:lnSpc>
              <a:buClr>
                <a:srgbClr val="FF3399"/>
              </a:buClr>
              <a:buSzPct val="75000"/>
              <a:defRPr/>
            </a:pPr>
            <a:r>
              <a:rPr lang="en-GB" sz="3600" b="1" dirty="0">
                <a:solidFill>
                  <a:srgbClr val="FFFF00"/>
                </a:solidFill>
                <a:latin typeface="Arial" charset="0"/>
              </a:rPr>
              <a:t>Website: </a:t>
            </a: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defRPr/>
            </a:pPr>
            <a:endParaRPr lang="en-GB" sz="3600" b="1" dirty="0">
              <a:solidFill>
                <a:srgbClr val="00B0F0"/>
              </a:solidFill>
              <a:latin typeface="Arial" charset="0"/>
            </a:endParaRPr>
          </a:p>
          <a:p>
            <a:pPr algn="ctr" eaLnBrk="0" hangingPunct="0">
              <a:lnSpc>
                <a:spcPct val="90000"/>
              </a:lnSpc>
              <a:buClr>
                <a:srgbClr val="FF3399"/>
              </a:buClr>
              <a:buSzPct val="75000"/>
              <a:defRPr/>
            </a:pPr>
            <a:r>
              <a:rPr lang="en-GB" sz="3600" b="1" dirty="0">
                <a:solidFill>
                  <a:srgbClr val="00B0F0"/>
                </a:solidFill>
                <a:latin typeface="Arial" charset="0"/>
              </a:rPr>
              <a:t>Follow Phil        @RacePhil </a:t>
            </a:r>
          </a:p>
          <a:p>
            <a:pPr algn="ctr" eaLnBrk="0" hangingPunct="0">
              <a:lnSpc>
                <a:spcPct val="90000"/>
              </a:lnSpc>
              <a:buClr>
                <a:srgbClr val="FF3399"/>
              </a:buClr>
              <a:buSzPct val="75000"/>
              <a:defRPr/>
            </a:pPr>
            <a:endParaRPr lang="en-GB" sz="3600" b="1" dirty="0">
              <a:solidFill>
                <a:srgbClr val="FF66CC"/>
              </a:solidFill>
              <a:latin typeface="Arial" charset="0"/>
            </a:endParaRPr>
          </a:p>
          <a:p>
            <a:pPr algn="ctr" eaLnBrk="0" hangingPunct="0">
              <a:lnSpc>
                <a:spcPct val="90000"/>
              </a:lnSpc>
              <a:buClr>
                <a:srgbClr val="FF3399"/>
              </a:buClr>
              <a:buSzPct val="75000"/>
              <a:defRPr/>
            </a:pPr>
            <a:r>
              <a:rPr lang="en-GB" sz="3600" b="1" dirty="0">
                <a:solidFill>
                  <a:srgbClr val="CCCCFF"/>
                </a:solidFill>
                <a:latin typeface="Arial" charset="0"/>
              </a:rPr>
              <a:t>e-mail:  </a:t>
            </a:r>
            <a:r>
              <a:rPr lang="en-GB" sz="3600" b="1" dirty="0">
                <a:solidFill>
                  <a:srgbClr val="FFFF00"/>
                </a:solidFill>
                <a:latin typeface="Arial" charset="0"/>
              </a:rPr>
              <a:t>phil@phil-race.co.uk</a:t>
            </a:r>
          </a:p>
          <a:p>
            <a:pPr algn="ctr" eaLnBrk="0" hangingPunct="0">
              <a:lnSpc>
                <a:spcPct val="90000"/>
              </a:lnSpc>
              <a:buClr>
                <a:srgbClr val="FF3399"/>
              </a:buClr>
              <a:buSzPct val="75000"/>
              <a:defRPr/>
            </a:pPr>
            <a:endParaRPr lang="en-GB" sz="3600" b="1" dirty="0">
              <a:solidFill>
                <a:srgbClr val="CCFFFF"/>
              </a:solidFill>
              <a:latin typeface="Arial" charset="0"/>
            </a:endParaRPr>
          </a:p>
          <a:p>
            <a:pPr algn="ctr" eaLnBrk="0" hangingPunct="0">
              <a:lnSpc>
                <a:spcPct val="90000"/>
              </a:lnSpc>
              <a:buClr>
                <a:srgbClr val="FF3399"/>
              </a:buClr>
              <a:buSzPct val="75000"/>
              <a:defRPr/>
            </a:pPr>
            <a:endParaRPr lang="en-GB" sz="3600" b="1" dirty="0">
              <a:solidFill>
                <a:srgbClr val="CCFFFF"/>
              </a:solidFill>
              <a:latin typeface="Arial" charset="0"/>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195651"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5063" y="4005080"/>
            <a:ext cx="785411" cy="432060"/>
          </a:xfrm>
          <a:prstGeom prst="rect">
            <a:avLst/>
          </a:prstGeom>
          <a:solidFill>
            <a:schemeClr val="bg1"/>
          </a:solidFill>
        </p:spPr>
      </p:pic>
    </p:spTree>
    <p:extLst>
      <p:ext uri="{BB962C8B-B14F-4D97-AF65-F5344CB8AC3E}">
        <p14:creationId xmlns:p14="http://schemas.microsoft.com/office/powerpoint/2010/main" val="2490152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81200" y="122238"/>
            <a:ext cx="7543800" cy="800100"/>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eaLnBrk="1" hangingPunct="1">
              <a:lnSpc>
                <a:spcPct val="85000"/>
              </a:lnSpc>
            </a:pPr>
            <a:r>
              <a:rPr lang="en-GB" sz="3600" kern="1200" dirty="0">
                <a:solidFill>
                  <a:srgbClr val="0070C0"/>
                </a:solidFill>
                <a:latin typeface="Calibri" panose="020F0502020204030204" pitchFamily="34" charset="0"/>
                <a:cs typeface="Calibri" panose="020F0502020204030204" pitchFamily="34" charset="0"/>
              </a:rPr>
              <a:t>Useful references and further reading (1)</a:t>
            </a:r>
          </a:p>
        </p:txBody>
      </p:sp>
      <p:sp>
        <p:nvSpPr>
          <p:cNvPr id="207875" name="Rectangle 3"/>
          <p:cNvSpPr>
            <a:spLocks noGrp="1" noChangeArrowheads="1"/>
          </p:cNvSpPr>
          <p:nvPr>
            <p:ph type="body" idx="1"/>
          </p:nvPr>
        </p:nvSpPr>
        <p:spPr>
          <a:xfrm>
            <a:off x="1703393" y="922341"/>
            <a:ext cx="9001227" cy="5615905"/>
          </a:xfrm>
        </p:spPr>
        <p:txBody>
          <a:bodyPr/>
          <a:lstStyle/>
          <a:p>
            <a:pPr marL="609600" indent="-609600" eaLnBrk="1" hangingPunct="1">
              <a:buNone/>
              <a:defRPr/>
            </a:pPr>
            <a:r>
              <a:rPr lang="en-GB" sz="1800" dirty="0"/>
              <a:t>Bain K. (2004) </a:t>
            </a:r>
            <a:r>
              <a:rPr lang="en-GB" sz="1800" i="1" dirty="0"/>
              <a:t>What the best College Teachers do</a:t>
            </a:r>
            <a:r>
              <a:rPr lang="en-GB" sz="1800" dirty="0"/>
              <a:t> Cambridge: Harvard University Press.</a:t>
            </a:r>
          </a:p>
          <a:p>
            <a:pPr marL="609600" indent="-609600" eaLnBrk="1" hangingPunct="1">
              <a:buNone/>
              <a:defRPr/>
            </a:pPr>
            <a:r>
              <a:rPr lang="en-GB" sz="1800" dirty="0">
                <a:cs typeface="Times New Roman" pitchFamily="18" charset="0"/>
              </a:rPr>
              <a:t>Biggs J. and Tang C. (2011) </a:t>
            </a:r>
            <a:r>
              <a:rPr lang="en-GB" sz="1800" i="1" dirty="0">
                <a:cs typeface="Times New Roman" pitchFamily="18" charset="0"/>
              </a:rPr>
              <a:t>Teaching for Quality Learning at University </a:t>
            </a:r>
            <a:r>
              <a:rPr lang="en-GB" sz="1800" dirty="0">
                <a:cs typeface="Times New Roman" pitchFamily="18" charset="0"/>
              </a:rPr>
              <a:t>Maidenhead: Open University Press.</a:t>
            </a:r>
          </a:p>
          <a:p>
            <a:pPr marL="609600" indent="-609600" eaLnBrk="1" hangingPunct="1">
              <a:buNone/>
              <a:defRPr/>
            </a:pPr>
            <a:r>
              <a:rPr lang="en-GB" sz="1800" dirty="0">
                <a:cs typeface="Times New Roman" pitchFamily="18" charset="0"/>
              </a:rPr>
              <a:t>Bloxham S. and Boyd P. (2007) </a:t>
            </a:r>
            <a:r>
              <a:rPr lang="en-GB" sz="1800" i="1" dirty="0">
                <a:cs typeface="Times New Roman" pitchFamily="18" charset="0"/>
              </a:rPr>
              <a:t>Developing effective assessment in higher education: a practical guide</a:t>
            </a:r>
            <a:r>
              <a:rPr lang="en-GB" sz="1800" dirty="0">
                <a:cs typeface="Times New Roman" pitchFamily="18" charset="0"/>
              </a:rPr>
              <a:t> Maidenhead Open University Press.</a:t>
            </a:r>
          </a:p>
          <a:p>
            <a:pPr marL="609600" indent="-609600" eaLnBrk="1" hangingPunct="1">
              <a:buNone/>
              <a:defRPr/>
            </a:pPr>
            <a:r>
              <a:rPr lang="en-GB" sz="1800" dirty="0"/>
              <a:t>Boud D. (1995) </a:t>
            </a:r>
            <a:r>
              <a:rPr lang="en-GB" sz="1800" i="1" dirty="0"/>
              <a:t>Enhancing learning through self-assessment</a:t>
            </a:r>
            <a:r>
              <a:rPr lang="en-GB" sz="1800" dirty="0"/>
              <a:t> London: Routledge.</a:t>
            </a:r>
          </a:p>
          <a:p>
            <a:pPr marL="609600" indent="-609600" eaLnBrk="1" hangingPunct="1">
              <a:buNone/>
              <a:defRPr/>
            </a:pPr>
            <a:r>
              <a:rPr lang="en-GB" sz="1800" dirty="0"/>
              <a:t>Brown S. and Glasner A. (eds.) (1999) </a:t>
            </a:r>
            <a:r>
              <a:rPr lang="en-GB" sz="1800" i="1" dirty="0"/>
              <a:t>Assessment Matters in Higher Education Choosing and Using Diverse Approaches</a:t>
            </a:r>
            <a:r>
              <a:rPr lang="en-GB" sz="1800" dirty="0"/>
              <a:t> Maidenhead: Open University Press.</a:t>
            </a:r>
          </a:p>
          <a:p>
            <a:pPr marL="609600" indent="-609600" eaLnBrk="1" hangingPunct="1">
              <a:buNone/>
              <a:defRPr/>
            </a:pPr>
            <a:r>
              <a:rPr lang="en-US" sz="1800" dirty="0"/>
              <a:t>Brown S. and Race P. (2012) </a:t>
            </a:r>
            <a:r>
              <a:rPr lang="en-GB" sz="1800" i="1" dirty="0"/>
              <a:t>Using effective assessment to promote learning </a:t>
            </a:r>
            <a:r>
              <a:rPr lang="en-GB" sz="1800" dirty="0"/>
              <a:t>in Hunt L. and Chambers D. (2012) </a:t>
            </a:r>
            <a:r>
              <a:rPr lang="en-GB" sz="1800" i="1" dirty="0"/>
              <a:t>University Teaching in Focus Victoria Australia Acer Press. P74-91.</a:t>
            </a:r>
          </a:p>
          <a:p>
            <a:pPr marL="609600" indent="-609600" eaLnBrk="1" hangingPunct="1">
              <a:buNone/>
              <a:defRPr/>
            </a:pPr>
            <a:r>
              <a:rPr lang="en-GB" sz="1800" dirty="0"/>
              <a:t>Brown S. (2015) </a:t>
            </a:r>
            <a:r>
              <a:rPr lang="en-GB" sz="1800" i="1" dirty="0"/>
              <a:t>Learning  Teaching and Assessment in Higher Education: Global perspectives </a:t>
            </a:r>
            <a:r>
              <a:rPr lang="en-GB" sz="1800" dirty="0"/>
              <a:t>London Palgrave.</a:t>
            </a:r>
          </a:p>
          <a:p>
            <a:pPr eaLnBrk="1" hangingPunct="1">
              <a:buNone/>
              <a:defRPr/>
            </a:pPr>
            <a:r>
              <a:rPr lang="en-US" sz="1800" dirty="0"/>
              <a:t>Carless D. Joughin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endParaRPr lang="en-GB" sz="1800" dirty="0"/>
          </a:p>
          <a:p>
            <a:pPr eaLnBrk="1" hangingPunct="1">
              <a:buNone/>
              <a:defRPr/>
            </a:pPr>
            <a:r>
              <a:rPr lang="en-GB" sz="1800" dirty="0"/>
              <a:t>Carless D. and Boud D. (2018): The development of student feedback literacy: enabling uptake of feedback Assessment &amp; Evaluation in Higher Education </a:t>
            </a:r>
            <a:r>
              <a:rPr lang="en-GB" sz="1800" dirty="0">
                <a:hlinkClick r:id="rId3"/>
              </a:rPr>
              <a:t>https://doi.org/10.1080/02602938.2018.1463354</a:t>
            </a:r>
            <a:r>
              <a:rPr lang="en-GB" sz="1800" dirty="0"/>
              <a:t> </a:t>
            </a:r>
            <a:endParaRPr lang="en-US" sz="1800" dirty="0"/>
          </a:p>
          <a:p>
            <a:pPr marL="609600" indent="-609600" eaLnBrk="1" hangingPunct="1">
              <a:buNone/>
              <a:defRPr/>
            </a:pPr>
            <a:endParaRPr lang="en-GB" sz="1800" dirty="0"/>
          </a:p>
          <a:p>
            <a:pPr marL="609600" indent="-609600" eaLnBrk="1" hangingPunct="1">
              <a:defRPr/>
            </a:pPr>
            <a:endParaRPr lang="en-GB" sz="1800" dirty="0"/>
          </a:p>
          <a:p>
            <a:pPr eaLnBrk="1" hangingPunct="1">
              <a:lnSpc>
                <a:spcPct val="90000"/>
              </a:lnSpc>
              <a:buNone/>
              <a:defRPr/>
            </a:pPr>
            <a:endParaRPr lang="en-GB" sz="1800" dirty="0"/>
          </a:p>
        </p:txBody>
      </p:sp>
    </p:spTree>
    <p:extLst>
      <p:ext uri="{BB962C8B-B14F-4D97-AF65-F5344CB8AC3E}">
        <p14:creationId xmlns:p14="http://schemas.microsoft.com/office/powerpoint/2010/main" val="33767542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91544" y="260648"/>
            <a:ext cx="7543800" cy="576262"/>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eaLnBrk="1" hangingPunct="1">
              <a:lnSpc>
                <a:spcPct val="85000"/>
              </a:lnSpc>
            </a:pPr>
            <a:r>
              <a:rPr lang="en-GB" sz="3600" kern="1200" dirty="0">
                <a:solidFill>
                  <a:srgbClr val="0070C0"/>
                </a:solidFill>
                <a:latin typeface="Calibri" panose="020F0502020204030204" pitchFamily="34" charset="0"/>
                <a:cs typeface="Calibri" panose="020F0502020204030204" pitchFamily="34" charset="0"/>
              </a:rPr>
              <a:t>Useful references and further reading (2)</a:t>
            </a:r>
          </a:p>
        </p:txBody>
      </p:sp>
      <p:sp>
        <p:nvSpPr>
          <p:cNvPr id="208899" name="Rectangle 3"/>
          <p:cNvSpPr>
            <a:spLocks noGrp="1" noChangeArrowheads="1"/>
          </p:cNvSpPr>
          <p:nvPr>
            <p:ph type="body" idx="1"/>
          </p:nvPr>
        </p:nvSpPr>
        <p:spPr>
          <a:xfrm>
            <a:off x="1774828" y="836715"/>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None/>
              <a:defRPr/>
            </a:pPr>
            <a:r>
              <a:rPr lang="en-GB" sz="1800" dirty="0"/>
              <a:t>Falchikov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None/>
              <a:defRPr/>
            </a:pPr>
            <a:r>
              <a:rPr lang="en-GB" sz="1800" dirty="0"/>
              <a:t>Gibbs G. (1999) </a:t>
            </a:r>
            <a:r>
              <a:rPr lang="en-GB" sz="1800" i="1" dirty="0"/>
              <a:t>Using assessment strategically to change the way students learn</a:t>
            </a:r>
            <a:r>
              <a:rPr lang="en-GB" sz="1800" dirty="0"/>
              <a:t> in Brown S. &amp; Glasner A. (eds.) </a:t>
            </a:r>
            <a:r>
              <a:rPr lang="en-GB" sz="1800" i="1" dirty="0"/>
              <a:t>Assessment Matters in Higher Education: Choosing and Using Diverse Approaches </a:t>
            </a:r>
            <a:r>
              <a:rPr lang="en-GB" sz="1800" dirty="0"/>
              <a:t>Maidenhead: SRHE/Open University Press.</a:t>
            </a:r>
          </a:p>
          <a:p>
            <a:pPr marL="609600" indent="-609600" eaLnBrk="1" hangingPunct="1">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2902253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81200" y="260353"/>
            <a:ext cx="7543800" cy="720725"/>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eaLnBrk="1" hangingPunct="1">
              <a:lnSpc>
                <a:spcPct val="85000"/>
              </a:lnSpc>
            </a:pPr>
            <a:r>
              <a:rPr lang="en-GB" sz="3600" kern="1200" dirty="0">
                <a:solidFill>
                  <a:srgbClr val="0070C0"/>
                </a:solidFill>
                <a:latin typeface="Calibri" panose="020F0502020204030204" pitchFamily="34" charset="0"/>
                <a:cs typeface="Calibri" panose="020F0502020204030204" pitchFamily="34" charset="0"/>
              </a:rPr>
              <a:t>Useful references and further reading (3)</a:t>
            </a:r>
          </a:p>
        </p:txBody>
      </p:sp>
      <p:sp>
        <p:nvSpPr>
          <p:cNvPr id="43011" name="Rectangle 3"/>
          <p:cNvSpPr>
            <a:spLocks noGrp="1" noChangeArrowheads="1"/>
          </p:cNvSpPr>
          <p:nvPr>
            <p:ph type="body" idx="1"/>
          </p:nvPr>
        </p:nvSpPr>
        <p:spPr>
          <a:xfrm>
            <a:off x="1666847" y="908723"/>
            <a:ext cx="8750331" cy="5473031"/>
          </a:xfrm>
        </p:spPr>
        <p:txBody>
          <a:bodyPr/>
          <a:lstStyle/>
          <a:p>
            <a:pPr eaLnBrk="1" hangingPunct="1">
              <a:buNone/>
              <a:defRPr/>
            </a:pPr>
            <a:r>
              <a:rPr lang="en-GB" sz="1800" dirty="0" err="1"/>
              <a:t>Hawe</a:t>
            </a:r>
            <a:r>
              <a:rPr lang="en-GB" sz="1800" dirty="0"/>
              <a:t> E. Lightfoot U. &amp; Dixon H. (2017). First-year students working with exemplars: Promoting self-efficacy self-monitoring and self-regulation. Journal of Further and Higher Education 1-15. </a:t>
            </a:r>
          </a:p>
          <a:p>
            <a:pPr eaLnBrk="1" hangingPunct="1">
              <a:buNone/>
              <a:defRPr/>
            </a:pPr>
            <a:r>
              <a:rPr lang="en-GB" sz="1800" dirty="0"/>
              <a:t>Hendry G. D. White P. &amp; Herbert C. (2016). Providing Exemplar-Based “Feedforward” before an Assessment: The Role of Teacher Explanation. Active Learning in Higher Education 17(2) 99-109. </a:t>
            </a:r>
          </a:p>
          <a:p>
            <a:pPr eaLnBrk="1" hangingPunct="1">
              <a:buNone/>
              <a:defRPr/>
            </a:pPr>
            <a:r>
              <a:rPr lang="en-GB" sz="1800" dirty="0"/>
              <a:t>Hounsell D. McCune V. Hounsell J. and Litjens J. (2008). The quality of guidance and feedback to students. </a:t>
            </a:r>
            <a:r>
              <a:rPr lang="en-GB" sz="1800" i="1" dirty="0"/>
              <a:t>Higher Education Research &amp; Development</a:t>
            </a:r>
            <a:r>
              <a:rPr lang="en-GB" sz="1800" dirty="0"/>
              <a:t> </a:t>
            </a:r>
            <a:r>
              <a:rPr lang="en-GB" sz="1800" i="1" dirty="0"/>
              <a:t>27</a:t>
            </a:r>
            <a:r>
              <a:rPr lang="en-GB" sz="1800" dirty="0"/>
              <a:t>(1) pp.55-67. </a:t>
            </a:r>
          </a:p>
          <a:p>
            <a:pPr eaLnBrk="1" hangingPunct="1">
              <a:buNone/>
              <a:defRPr/>
            </a:pPr>
            <a:r>
              <a:rPr lang="en-GB" sz="1800" dirty="0"/>
              <a:t>Newton P. M. (2018) How Common Is Commercial Contract Cheating in Higher Education and Is It Increasing? A Systematic Review </a:t>
            </a:r>
            <a:r>
              <a:rPr lang="en-GB" sz="1800" dirty="0">
                <a:hlinkClick r:id="rId3"/>
              </a:rPr>
              <a:t>https://www.frontiersin.org/articles/10.3389/feduc.2018.00067/full</a:t>
            </a:r>
            <a:r>
              <a:rPr lang="en-GB" sz="1800" dirty="0"/>
              <a:t> </a:t>
            </a:r>
          </a:p>
          <a:p>
            <a:pPr eaLnBrk="1" hangingPunct="1">
              <a:buFont typeface="Wingdings" pitchFamily="2" charset="2"/>
              <a:buNone/>
              <a:defRPr/>
            </a:pPr>
            <a:r>
              <a:rPr lang="en-GB" sz="1800" dirty="0"/>
              <a:t>Nicol D. J. and Macfarlane-Dick D. (2006) Formative assessment and self-regulated learning: A model and seven principles of good feedback practice </a:t>
            </a:r>
            <a:r>
              <a:rPr lang="en-GB" sz="1800" i="1" dirty="0"/>
              <a:t>Studies in Higher Education Vol 31(2) 199-218.</a:t>
            </a:r>
          </a:p>
          <a:p>
            <a:pPr eaLnBrk="1" hangingPunct="1">
              <a:buNone/>
              <a:defRPr/>
            </a:pPr>
            <a:r>
              <a:rPr lang="en-GB" sz="1800" dirty="0"/>
              <a:t>PASS project Bradford </a:t>
            </a:r>
            <a:r>
              <a:rPr lang="en-GB" sz="1800" dirty="0">
                <a:hlinkClick r:id="rId4"/>
              </a:rPr>
              <a:t>http://www.pass.brad.ac.uk/</a:t>
            </a:r>
            <a:r>
              <a:rPr lang="en-GB" sz="1800" dirty="0"/>
              <a:t> Accessed January 2019.</a:t>
            </a:r>
          </a:p>
          <a:p>
            <a:pPr eaLnBrk="1" hangingPunct="1">
              <a:buNone/>
              <a:defRPr/>
            </a:pPr>
            <a:r>
              <a:rPr lang="en-GB" sz="1800" dirty="0"/>
              <a:t>Pickford R. and Brown S. (2006) </a:t>
            </a:r>
            <a:r>
              <a:rPr lang="en-GB" sz="1800" i="1" dirty="0"/>
              <a:t>Assessing skills and practice</a:t>
            </a:r>
            <a:r>
              <a:rPr lang="en-GB" sz="1800" dirty="0"/>
              <a:t> London: Routledge. </a:t>
            </a:r>
          </a:p>
          <a:p>
            <a:pPr eaLnBrk="1" hangingPunct="1">
              <a:buNone/>
              <a:defRPr/>
            </a:pPr>
            <a:r>
              <a:rPr lang="en-GB" sz="1800" dirty="0" err="1"/>
              <a:t>Rotheram</a:t>
            </a:r>
            <a:r>
              <a:rPr lang="en-GB" sz="1800" dirty="0"/>
              <a:t> B. (2009) </a:t>
            </a:r>
            <a:r>
              <a:rPr lang="en-GB" sz="1800" i="1" dirty="0"/>
              <a:t>Sounds Good</a:t>
            </a:r>
            <a:r>
              <a:rPr lang="en-GB" sz="1800" dirty="0"/>
              <a:t> JISC project </a:t>
            </a:r>
            <a:r>
              <a:rPr lang="en-GB" sz="1800" dirty="0">
                <a:hlinkClick r:id="rId5"/>
              </a:rPr>
              <a:t>http://www.jisc.ac.uk/whatwedo/programmes/usersandinnovation/soundsgood.aspx</a:t>
            </a:r>
            <a:r>
              <a:rPr lang="en-GB" sz="1800" dirty="0"/>
              <a:t> </a:t>
            </a:r>
          </a:p>
          <a:p>
            <a:pPr eaLnBrk="1" hangingPunct="1">
              <a:buNone/>
              <a:defRPr/>
            </a:pPr>
            <a:endParaRPr lang="en-GB" sz="1800" dirty="0"/>
          </a:p>
          <a:p>
            <a:pPr eaLnBrk="1" hangingPunct="1">
              <a:lnSpc>
                <a:spcPct val="90000"/>
              </a:lnSpc>
              <a:buFont typeface="Wingdings" pitchFamily="2" charset="2"/>
              <a:buNone/>
              <a:defRPr/>
            </a:pPr>
            <a:endParaRPr lang="en-GB" sz="1800" dirty="0"/>
          </a:p>
        </p:txBody>
      </p:sp>
    </p:spTree>
    <p:extLst>
      <p:ext uri="{BB962C8B-B14F-4D97-AF65-F5344CB8AC3E}">
        <p14:creationId xmlns:p14="http://schemas.microsoft.com/office/powerpoint/2010/main" val="34480400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122239"/>
            <a:ext cx="7543800" cy="533398"/>
          </a:xfrm>
          <a:noFill/>
          <a:ln w="9525" algn="ctr">
            <a:no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eaLnBrk="1" hangingPunct="1">
              <a:lnSpc>
                <a:spcPct val="85000"/>
              </a:lnSpc>
            </a:pPr>
            <a:r>
              <a:rPr lang="en-GB" sz="3600" kern="1200" dirty="0">
                <a:solidFill>
                  <a:srgbClr val="0070C0"/>
                </a:solidFill>
                <a:latin typeface="Calibri" panose="020F0502020204030204" pitchFamily="34" charset="0"/>
                <a:cs typeface="Calibri" panose="020F0502020204030204" pitchFamily="34" charset="0"/>
              </a:rPr>
              <a:t>Useful references and further reading (4)</a:t>
            </a:r>
          </a:p>
        </p:txBody>
      </p:sp>
      <p:sp>
        <p:nvSpPr>
          <p:cNvPr id="48131" name="Content Placeholder 2"/>
          <p:cNvSpPr>
            <a:spLocks noGrp="1"/>
          </p:cNvSpPr>
          <p:nvPr>
            <p:ph idx="1"/>
          </p:nvPr>
        </p:nvSpPr>
        <p:spPr>
          <a:xfrm>
            <a:off x="1703393" y="655638"/>
            <a:ext cx="8518523" cy="6202362"/>
          </a:xfrm>
        </p:spPr>
        <p:txBody>
          <a:bodyPr/>
          <a:lstStyle/>
          <a:p>
            <a:pPr eaLnBrk="1" hangingPunct="1">
              <a:buNone/>
            </a:pPr>
            <a:r>
              <a:rPr lang="en-GB" sz="2000" dirty="0"/>
              <a:t>Race P. (2001) </a:t>
            </a:r>
            <a:r>
              <a:rPr lang="en-GB" sz="2000" i="1" dirty="0"/>
              <a:t>A Briefing on Self Peer &amp; Group Assessment</a:t>
            </a:r>
            <a:r>
              <a:rPr lang="en-GB" sz="2000" dirty="0"/>
              <a:t> </a:t>
            </a:r>
            <a:r>
              <a:rPr lang="en-GB" sz="2000" dirty="0">
                <a:hlinkClick r:id="rId3"/>
              </a:rPr>
              <a:t>https://phil-race.co.uk/archive-of-downloads-from-previous-website/</a:t>
            </a:r>
            <a:r>
              <a:rPr lang="en-GB" sz="2000" dirty="0"/>
              <a:t> </a:t>
            </a:r>
          </a:p>
          <a:p>
            <a:pPr eaLnBrk="1" hangingPunct="1">
              <a:buFont typeface="Wingdings" pitchFamily="2" charset="2"/>
              <a:buNone/>
            </a:pPr>
            <a:r>
              <a:rPr lang="en-GB" sz="2000" dirty="0"/>
              <a:t>Race P. (2014) </a:t>
            </a:r>
            <a:r>
              <a:rPr lang="en-GB" sz="2000" i="1" dirty="0"/>
              <a:t>Making Learning Happen (3</a:t>
            </a:r>
            <a:r>
              <a:rPr lang="en-GB" sz="2000" i="1" baseline="30000" dirty="0"/>
              <a:t>rd</a:t>
            </a:r>
            <a:r>
              <a:rPr lang="en-GB" sz="2000" i="1" dirty="0"/>
              <a:t> edition) </a:t>
            </a:r>
            <a:r>
              <a:rPr lang="en-GB" sz="2000" dirty="0"/>
              <a:t>London: Sage.</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Race P. (2017) Fifteen ideas for making assessment and feedback more effective efficient and manageable for us and for students: SEDA Developments </a:t>
            </a:r>
            <a:r>
              <a:rPr lang="en-GB" sz="2000" dirty="0">
                <a:hlinkClick r:id="rId4"/>
              </a:rPr>
              <a:t>https://www.seda.ac.uk/resources/files/publications_214_Educational%20Developments%2018.2.pdf</a:t>
            </a:r>
            <a:r>
              <a:rPr lang="en-GB" sz="2000" dirty="0"/>
              <a:t>  (accessed January 2019)</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McArthur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Sadler D. Royce (2010) Beyond feedback: developing student capability in complex appraisal </a:t>
            </a:r>
            <a:r>
              <a:rPr lang="en-GB" sz="2000" i="1" dirty="0"/>
              <a:t>Assessment &amp; Evaluation in Higher Education 35: 5 535-550.</a:t>
            </a:r>
            <a:endParaRPr lang="en-GB" sz="2000" dirty="0"/>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167182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85.jpg"/>
          <p:cNvPicPr>
            <a:picLocks noChangeAspect="1"/>
          </p:cNvPicPr>
          <p:nvPr/>
        </p:nvPicPr>
        <p:blipFill>
          <a:blip r:embed="rId3" cstate="email"/>
          <a:stretch>
            <a:fillRect/>
          </a:stretch>
        </p:blipFill>
        <p:spPr>
          <a:xfrm>
            <a:off x="2783540" y="0"/>
            <a:ext cx="4572000" cy="6858000"/>
          </a:xfrm>
          <a:prstGeom prst="rect">
            <a:avLst/>
          </a:prstGeom>
        </p:spPr>
      </p:pic>
      <p:sp>
        <p:nvSpPr>
          <p:cNvPr id="3" name="Title 3"/>
          <p:cNvSpPr txBox="1">
            <a:spLocks/>
          </p:cNvSpPr>
          <p:nvPr/>
        </p:nvSpPr>
        <p:spPr>
          <a:xfrm>
            <a:off x="1524000" y="0"/>
            <a:ext cx="9144000" cy="914400"/>
          </a:xfrm>
          <a:prstGeom prst="rect">
            <a:avLst/>
          </a:prstGeom>
          <a:solidFill>
            <a:schemeClr val="bg1"/>
          </a:solidFill>
        </p:spPr>
        <p:txBody>
          <a:bodyPr>
            <a:normAutofit/>
          </a:bodyPr>
          <a:lstStyle/>
          <a:p>
            <a:pPr algn="ctr" fontAlgn="auto">
              <a:spcAft>
                <a:spcPts val="0"/>
              </a:spcAft>
              <a:defRPr/>
            </a:pPr>
            <a:r>
              <a:rPr lang="en-GB" sz="4800" b="1" dirty="0">
                <a:solidFill>
                  <a:srgbClr val="66FF66"/>
                </a:solidFill>
                <a:latin typeface="Calibri"/>
              </a:rPr>
              <a:t>Yes</a:t>
            </a:r>
          </a:p>
        </p:txBody>
      </p:sp>
    </p:spTree>
    <p:extLst>
      <p:ext uri="{BB962C8B-B14F-4D97-AF65-F5344CB8AC3E}">
        <p14:creationId xmlns:p14="http://schemas.microsoft.com/office/powerpoint/2010/main" val="693996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1027_bigdraw_DSC_6273.JPG"/>
          <p:cNvPicPr>
            <a:picLocks noChangeAspect="1"/>
          </p:cNvPicPr>
          <p:nvPr/>
        </p:nvPicPr>
        <p:blipFill>
          <a:blip r:embed="rId3" cstate="email"/>
          <a:stretch>
            <a:fillRect/>
          </a:stretch>
        </p:blipFill>
        <p:spPr>
          <a:xfrm>
            <a:off x="1524000" y="384829"/>
            <a:ext cx="9144000" cy="6088342"/>
          </a:xfrm>
          <a:prstGeom prst="rect">
            <a:avLst/>
          </a:prstGeom>
        </p:spPr>
      </p:pic>
      <p:pic>
        <p:nvPicPr>
          <p:cNvPr id="3" name="Picture 2" descr="091027_bigdraw_DSC_6259.JPG"/>
          <p:cNvPicPr>
            <a:picLocks noChangeAspect="1"/>
          </p:cNvPicPr>
          <p:nvPr/>
        </p:nvPicPr>
        <p:blipFill>
          <a:blip r:embed="rId4" cstate="email"/>
          <a:stretch>
            <a:fillRect/>
          </a:stretch>
        </p:blipFill>
        <p:spPr>
          <a:xfrm>
            <a:off x="1524000" y="384829"/>
            <a:ext cx="9144000" cy="6088342"/>
          </a:xfrm>
          <a:prstGeom prst="rect">
            <a:avLst/>
          </a:prstGeom>
        </p:spPr>
      </p:pic>
      <p:sp>
        <p:nvSpPr>
          <p:cNvPr id="5" name="Title 3"/>
          <p:cNvSpPr txBox="1">
            <a:spLocks/>
          </p:cNvSpPr>
          <p:nvPr/>
        </p:nvSpPr>
        <p:spPr>
          <a:xfrm>
            <a:off x="1524000" y="0"/>
            <a:ext cx="9144000" cy="914400"/>
          </a:xfrm>
          <a:prstGeom prst="rect">
            <a:avLst/>
          </a:prstGeom>
          <a:solidFill>
            <a:schemeClr val="bg1"/>
          </a:solidFill>
        </p:spPr>
        <p:txBody>
          <a:bodyPr>
            <a:normAutofit/>
          </a:bodyPr>
          <a:lstStyle/>
          <a:p>
            <a:pPr algn="ctr" fontAlgn="auto">
              <a:spcAft>
                <a:spcPts val="0"/>
              </a:spcAft>
              <a:defRPr/>
            </a:pPr>
            <a:r>
              <a:rPr lang="en-GB" sz="4800" b="1" dirty="0">
                <a:solidFill>
                  <a:srgbClr val="66FF66"/>
                </a:solidFill>
                <a:latin typeface="Calibri"/>
              </a:rPr>
              <a:t>Not always the ideal environment </a:t>
            </a:r>
          </a:p>
        </p:txBody>
      </p:sp>
    </p:spTree>
    <p:extLst>
      <p:ext uri="{BB962C8B-B14F-4D97-AF65-F5344CB8AC3E}">
        <p14:creationId xmlns:p14="http://schemas.microsoft.com/office/powerpoint/2010/main" val="3633288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30.jpg"/>
          <p:cNvPicPr>
            <a:picLocks noChangeAspect="1"/>
          </p:cNvPicPr>
          <p:nvPr/>
        </p:nvPicPr>
        <p:blipFill>
          <a:blip r:embed="rId3" cstate="email"/>
          <a:stretch>
            <a:fillRect/>
          </a:stretch>
        </p:blipFill>
        <p:spPr>
          <a:xfrm>
            <a:off x="1524000" y="381000"/>
            <a:ext cx="9144000" cy="6096000"/>
          </a:xfrm>
          <a:prstGeom prst="rect">
            <a:avLst/>
          </a:prstGeom>
        </p:spPr>
      </p:pic>
      <p:sp>
        <p:nvSpPr>
          <p:cNvPr id="4" name="Title 3"/>
          <p:cNvSpPr txBox="1">
            <a:spLocks/>
          </p:cNvSpPr>
          <p:nvPr/>
        </p:nvSpPr>
        <p:spPr>
          <a:xfrm>
            <a:off x="1524000" y="0"/>
            <a:ext cx="9144000" cy="914400"/>
          </a:xfrm>
          <a:prstGeom prst="rect">
            <a:avLst/>
          </a:prstGeom>
          <a:solidFill>
            <a:schemeClr val="bg1"/>
          </a:solidFill>
        </p:spPr>
        <p:txBody>
          <a:bodyPr>
            <a:normAutofit/>
          </a:bodyPr>
          <a:lstStyle/>
          <a:p>
            <a:pPr algn="ctr" fontAlgn="auto">
              <a:spcAft>
                <a:spcPts val="0"/>
              </a:spcAft>
              <a:defRPr/>
            </a:pPr>
            <a:r>
              <a:rPr lang="en-GB" sz="4800" b="1" dirty="0">
                <a:solidFill>
                  <a:srgbClr val="66FF66"/>
                </a:solidFill>
                <a:latin typeface="Calibri"/>
              </a:rPr>
              <a:t>Just sometimes: wow!</a:t>
            </a:r>
          </a:p>
        </p:txBody>
      </p:sp>
    </p:spTree>
    <p:extLst>
      <p:ext uri="{BB962C8B-B14F-4D97-AF65-F5344CB8AC3E}">
        <p14:creationId xmlns:p14="http://schemas.microsoft.com/office/powerpoint/2010/main" val="2163244161"/>
      </p:ext>
    </p:extLst>
  </p:cSld>
  <p:clrMapOvr>
    <a:masterClrMapping/>
  </p:clrMapOvr>
</p:sld>
</file>

<file path=ppt/theme/theme1.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3358</Words>
  <Application>Microsoft Office PowerPoint</Application>
  <PresentationFormat>Widescreen</PresentationFormat>
  <Paragraphs>438</Paragraphs>
  <Slides>65</Slides>
  <Notes>30</Notes>
  <HiddenSlides>0</HiddenSlides>
  <MMClips>0</MMClips>
  <ScaleCrop>false</ScaleCrop>
  <HeadingPairs>
    <vt:vector size="6" baseType="variant">
      <vt:variant>
        <vt:lpstr>Fonts Used</vt:lpstr>
      </vt:variant>
      <vt:variant>
        <vt:i4>13</vt:i4>
      </vt:variant>
      <vt:variant>
        <vt:lpstr>Theme</vt:lpstr>
      </vt:variant>
      <vt:variant>
        <vt:i4>29</vt:i4>
      </vt:variant>
      <vt:variant>
        <vt:lpstr>Slide Titles</vt:lpstr>
      </vt:variant>
      <vt:variant>
        <vt:i4>65</vt:i4>
      </vt:variant>
    </vt:vector>
  </HeadingPairs>
  <TitlesOfParts>
    <vt:vector size="107" baseType="lpstr">
      <vt:lpstr>AR CARTER</vt:lpstr>
      <vt:lpstr>Arial</vt:lpstr>
      <vt:lpstr>Arial Rounded MT Bold</vt:lpstr>
      <vt:lpstr>Calibri</vt:lpstr>
      <vt:lpstr>Calibri Light</vt:lpstr>
      <vt:lpstr>Comic Sans MS</vt:lpstr>
      <vt:lpstr>Creepy</vt:lpstr>
      <vt:lpstr>Curlz MT</vt:lpstr>
      <vt:lpstr>Monotype Sorts</vt:lpstr>
      <vt:lpstr>Tahoma</vt:lpstr>
      <vt:lpstr>Times New Roman</vt:lpstr>
      <vt:lpstr>Trebuchet MS</vt:lpstr>
      <vt:lpstr>Wingdings</vt:lpstr>
      <vt:lpstr>83_Custom Design</vt:lpstr>
      <vt:lpstr>79_Custom Design</vt:lpstr>
      <vt:lpstr>96_Custom Design</vt:lpstr>
      <vt:lpstr>9_Custom Design</vt:lpstr>
      <vt:lpstr>2_LeedsMet template</vt:lpstr>
      <vt:lpstr>4_Professional</vt:lpstr>
      <vt:lpstr>81_Custom Design</vt:lpstr>
      <vt:lpstr>11_Custom Design</vt:lpstr>
      <vt:lpstr>105_Custom Design</vt:lpstr>
      <vt:lpstr>4_LeedsMet template</vt:lpstr>
      <vt:lpstr>70_Custom Design</vt:lpstr>
      <vt:lpstr>Office Theme</vt:lpstr>
      <vt:lpstr>44_Custom Design</vt:lpstr>
      <vt:lpstr>5_LeedsMet template</vt:lpstr>
      <vt:lpstr>6_Office Theme</vt:lpstr>
      <vt:lpstr>75_Custom Design</vt:lpstr>
      <vt:lpstr>2_Office Theme</vt:lpstr>
      <vt:lpstr>102_Custom Design</vt:lpstr>
      <vt:lpstr>8_Office Theme</vt:lpstr>
      <vt:lpstr>84_Custom Design</vt:lpstr>
      <vt:lpstr>5_Custom Design</vt:lpstr>
      <vt:lpstr>2_Clouds</vt:lpstr>
      <vt:lpstr>121_Custom Design</vt:lpstr>
      <vt:lpstr>5_Office Theme</vt:lpstr>
      <vt:lpstr>108_Custom Design</vt:lpstr>
      <vt:lpstr>91_Custom Design</vt:lpstr>
      <vt:lpstr>114_Custom Design</vt:lpstr>
      <vt:lpstr>3_Theme1</vt:lpstr>
      <vt:lpstr>63_Custom Design</vt:lpstr>
      <vt:lpstr> Helping students to take charge of their learning processes</vt:lpstr>
      <vt:lpstr>PowerPoint Presentation</vt:lpstr>
      <vt:lpstr> About Phil…</vt:lpstr>
      <vt:lpstr>PowerPoint Presentation</vt:lpstr>
      <vt:lpstr>Disruptive Technology?</vt:lpstr>
      <vt:lpstr>Lectures</vt:lpstr>
      <vt:lpstr>PowerPoint Presentation</vt:lpstr>
      <vt:lpstr>PowerPoint Presentation</vt:lpstr>
      <vt:lpstr>PowerPoint Presentation</vt:lpstr>
      <vt:lpstr>Do we spend too much of our time trying to teach our students?</vt:lpstr>
      <vt:lpstr>What annoys students in class?</vt:lpstr>
      <vt:lpstr>Students as partners…</vt:lpstr>
      <vt:lpstr>Thirty second theatre</vt:lpstr>
      <vt:lpstr>Face-to-face one-to-one feedback activity</vt:lpstr>
      <vt:lpstr>PowerPoint Presentation</vt:lpstr>
      <vt:lpstr>Learning is not linear! Feedback is not unidirectional.  But sometimes we pretend that they are! #sketchnote by @SGroshell and @MrZachG #edchat #learning #teachchat</vt:lpstr>
      <vt:lpstr>PowerPoint Presentation</vt:lpstr>
      <vt:lpstr>PowerPoint Presentation</vt:lpstr>
      <vt:lpstr>PowerPoint Presentation</vt:lpstr>
      <vt:lpstr>‘what’ is getting ever less important</vt:lpstr>
      <vt:lpstr>PowerPoint Presentation</vt:lpstr>
      <vt:lpstr> </vt:lpstr>
      <vt:lpstr>WIIFM What’s in it for me?</vt:lpstr>
      <vt:lpstr>PowerPoint Presentation</vt:lpstr>
      <vt:lpstr>You will be able to download my main slides</vt:lpstr>
      <vt:lpstr>You can download free much of my published work</vt:lpstr>
      <vt:lpstr>PowerPoint Presentation</vt:lpstr>
      <vt:lpstr>The three questions always in each student’s mind…</vt:lpstr>
      <vt:lpstr>Addressing the 2020s: Eight concurrent, related paradigm shifts</vt:lpstr>
      <vt:lpstr>Mobile phones and laptops...</vt:lpstr>
      <vt:lpstr>Getting to know each other:  a face-to-face thing…</vt:lpstr>
      <vt:lpstr>Time-constrained written post-it exercise</vt:lpstr>
      <vt:lpstr>Thought for the day: Einstein</vt:lpstr>
      <vt:lpstr>Rationale</vt:lpstr>
      <vt:lpstr>And…</vt:lpstr>
      <vt:lpstr>Intended learning outcome</vt:lpstr>
      <vt:lpstr>Coming out shortly…</vt:lpstr>
      <vt:lpstr>The three questions always in each student’s mind…</vt:lpstr>
      <vt:lpstr>PowerPoint Presentation</vt:lpstr>
      <vt:lpstr>Teaching learning and enthusiasm</vt:lpstr>
      <vt:lpstr>Numbers?</vt:lpstr>
      <vt:lpstr>Disengaged students</vt:lpstr>
      <vt:lpstr>PowerPoint Presentation</vt:lpstr>
      <vt:lpstr> How students really learn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what about learning styles?</vt:lpstr>
      <vt:lpstr>PowerPoint Presentation</vt:lpstr>
      <vt:lpstr>PowerPoint Presentation</vt:lpstr>
      <vt:lpstr>PowerPoint Presentation</vt:lpstr>
      <vt:lpstr>Back to our intended learning outcome</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2019-06-17T15:24:23Z</dcterms:modified>
</cp:coreProperties>
</file>