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slideLayouts/slideLayout18.xml" ContentType="application/vnd.openxmlformats-officedocument.presentationml.slideLayout+xml"/>
  <Override PartName="/ppt/theme/theme21.xml" ContentType="application/vnd.openxmlformats-officedocument.theme+xml"/>
  <Override PartName="/ppt/slideLayouts/slideLayout19.xml" ContentType="application/vnd.openxmlformats-officedocument.presentationml.slideLayout+xml"/>
  <Override PartName="/ppt/theme/theme22.xml" ContentType="application/vnd.openxmlformats-officedocument.theme+xml"/>
  <Override PartName="/ppt/slideLayouts/slideLayout20.xml" ContentType="application/vnd.openxmlformats-officedocument.presentationml.slideLayout+xml"/>
  <Override PartName="/ppt/theme/theme23.xml" ContentType="application/vnd.openxmlformats-officedocument.theme+xml"/>
  <Override PartName="/ppt/slideLayouts/slideLayout21.xml" ContentType="application/vnd.openxmlformats-officedocument.presentationml.slideLayout+xml"/>
  <Override PartName="/ppt/theme/theme24.xml" ContentType="application/vnd.openxmlformats-officedocument.theme+xml"/>
  <Override PartName="/ppt/slideLayouts/slideLayout22.xml" ContentType="application/vnd.openxmlformats-officedocument.presentationml.slideLayout+xml"/>
  <Override PartName="/ppt/theme/theme25.xml" ContentType="application/vnd.openxmlformats-officedocument.theme+xml"/>
  <Override PartName="/ppt/slideLayouts/slideLayout23.xml" ContentType="application/vnd.openxmlformats-officedocument.presentationml.slideLayout+xml"/>
  <Override PartName="/ppt/theme/theme26.xml" ContentType="application/vnd.openxmlformats-officedocument.theme+xml"/>
  <Override PartName="/ppt/slideLayouts/slideLayout24.xml" ContentType="application/vnd.openxmlformats-officedocument.presentationml.slideLayout+xml"/>
  <Override PartName="/ppt/theme/theme27.xml" ContentType="application/vnd.openxmlformats-officedocument.theme+xml"/>
  <Override PartName="/ppt/slideLayouts/slideLayout25.xml" ContentType="application/vnd.openxmlformats-officedocument.presentationml.slideLayout+xml"/>
  <Override PartName="/ppt/theme/theme28.xml" ContentType="application/vnd.openxmlformats-officedocument.theme+xml"/>
  <Override PartName="/ppt/slideLayouts/slideLayout26.xml" ContentType="application/vnd.openxmlformats-officedocument.presentationml.slideLayout+xml"/>
  <Override PartName="/ppt/theme/theme29.xml" ContentType="application/vnd.openxmlformats-officedocument.theme+xml"/>
  <Override PartName="/ppt/slideLayouts/slideLayout27.xml" ContentType="application/vnd.openxmlformats-officedocument.presentationml.slideLayout+xml"/>
  <Override PartName="/ppt/theme/theme30.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1.xml" ContentType="application/vnd.openxmlformats-officedocument.theme+xml"/>
  <Override PartName="/ppt/slideLayouts/slideLayout30.xml" ContentType="application/vnd.openxmlformats-officedocument.presentationml.slideLayout+xml"/>
  <Override PartName="/ppt/theme/theme32.xml" ContentType="application/vnd.openxmlformats-officedocument.theme+xml"/>
  <Override PartName="/ppt/slideLayouts/slideLayout31.xml" ContentType="application/vnd.openxmlformats-officedocument.presentationml.slideLayout+xml"/>
  <Override PartName="/ppt/theme/theme33.xml" ContentType="application/vnd.openxmlformats-officedocument.theme+xml"/>
  <Override PartName="/ppt/slideLayouts/slideLayout32.xml" ContentType="application/vnd.openxmlformats-officedocument.presentationml.slideLayout+xml"/>
  <Override PartName="/ppt/theme/theme34.xml" ContentType="application/vnd.openxmlformats-officedocument.theme+xml"/>
  <Override PartName="/ppt/slideLayouts/slideLayout33.xml" ContentType="application/vnd.openxmlformats-officedocument.presentationml.slideLayout+xml"/>
  <Override PartName="/ppt/theme/theme35.xml" ContentType="application/vnd.openxmlformats-officedocument.theme+xml"/>
  <Override PartName="/ppt/slideLayouts/slideLayout34.xml" ContentType="application/vnd.openxmlformats-officedocument.presentationml.slideLayout+xml"/>
  <Override PartName="/ppt/theme/theme3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7.xml" ContentType="application/vnd.openxmlformats-officedocument.theme+xml"/>
  <Override PartName="/ppt/slideLayouts/slideLayout37.xml" ContentType="application/vnd.openxmlformats-officedocument.presentationml.slideLayout+xml"/>
  <Override PartName="/ppt/theme/theme38.xml" ContentType="application/vnd.openxmlformats-officedocument.theme+xml"/>
  <Override PartName="/ppt/slideLayouts/slideLayout38.xml" ContentType="application/vnd.openxmlformats-officedocument.presentationml.slideLayout+xml"/>
  <Override PartName="/ppt/theme/theme39.xml" ContentType="application/vnd.openxmlformats-officedocument.theme+xml"/>
  <Override PartName="/ppt/slideLayouts/slideLayout39.xml" ContentType="application/vnd.openxmlformats-officedocument.presentationml.slideLayout+xml"/>
  <Override PartName="/ppt/theme/theme40.xml" ContentType="application/vnd.openxmlformats-officedocument.theme+xml"/>
  <Override PartName="/ppt/theme/theme4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02" r:id="rId1"/>
    <p:sldMasterId id="2147484695" r:id="rId2"/>
    <p:sldMasterId id="2147484703" r:id="rId3"/>
    <p:sldMasterId id="2147484719" r:id="rId4"/>
    <p:sldMasterId id="2147484723" r:id="rId5"/>
    <p:sldMasterId id="2147484746" r:id="rId6"/>
    <p:sldMasterId id="2147484758" r:id="rId7"/>
    <p:sldMasterId id="2147484760" r:id="rId8"/>
    <p:sldMasterId id="2147484949" r:id="rId9"/>
    <p:sldMasterId id="2147484974" r:id="rId10"/>
    <p:sldMasterId id="2147485018" r:id="rId11"/>
    <p:sldMasterId id="2147485044" r:id="rId12"/>
    <p:sldMasterId id="2147485067" r:id="rId13"/>
    <p:sldMasterId id="2147485082" r:id="rId14"/>
    <p:sldMasterId id="2147485183" r:id="rId15"/>
    <p:sldMasterId id="2147485214" r:id="rId16"/>
    <p:sldMasterId id="2147485235" r:id="rId17"/>
    <p:sldMasterId id="2147485238" r:id="rId18"/>
    <p:sldMasterId id="2147485240" r:id="rId19"/>
    <p:sldMasterId id="2147485242" r:id="rId20"/>
    <p:sldMasterId id="2147485247" r:id="rId21"/>
    <p:sldMasterId id="2147485251" r:id="rId22"/>
    <p:sldMasterId id="2147485270" r:id="rId23"/>
    <p:sldMasterId id="2147485272" r:id="rId24"/>
    <p:sldMasterId id="2147485279" r:id="rId25"/>
    <p:sldMasterId id="2147485281" r:id="rId26"/>
    <p:sldMasterId id="2147485285" r:id="rId27"/>
    <p:sldMasterId id="2147485287" r:id="rId28"/>
    <p:sldMasterId id="2147485289" r:id="rId29"/>
    <p:sldMasterId id="2147485291" r:id="rId30"/>
    <p:sldMasterId id="2147485296" r:id="rId31"/>
    <p:sldMasterId id="2147485298" r:id="rId32"/>
    <p:sldMasterId id="2147485302" r:id="rId33"/>
    <p:sldMasterId id="2147485304" r:id="rId34"/>
    <p:sldMasterId id="2147485306" r:id="rId35"/>
    <p:sldMasterId id="2147485308" r:id="rId36"/>
    <p:sldMasterId id="2147485311" r:id="rId37"/>
    <p:sldMasterId id="2147485313" r:id="rId38"/>
    <p:sldMasterId id="2147485316" r:id="rId39"/>
    <p:sldMasterId id="2147485318" r:id="rId40"/>
  </p:sldMasterIdLst>
  <p:notesMasterIdLst>
    <p:notesMasterId r:id="rId105"/>
  </p:notesMasterIdLst>
  <p:sldIdLst>
    <p:sldId id="1716" r:id="rId41"/>
    <p:sldId id="428" r:id="rId42"/>
    <p:sldId id="883" r:id="rId43"/>
    <p:sldId id="528" r:id="rId44"/>
    <p:sldId id="1491" r:id="rId45"/>
    <p:sldId id="531" r:id="rId46"/>
    <p:sldId id="261" r:id="rId47"/>
    <p:sldId id="1713" r:id="rId48"/>
    <p:sldId id="270" r:id="rId49"/>
    <p:sldId id="1708" r:id="rId50"/>
    <p:sldId id="1581" r:id="rId51"/>
    <p:sldId id="1498" r:id="rId52"/>
    <p:sldId id="459" r:id="rId53"/>
    <p:sldId id="1091" r:id="rId54"/>
    <p:sldId id="266" r:id="rId55"/>
    <p:sldId id="1212" r:id="rId56"/>
    <p:sldId id="995" r:id="rId57"/>
    <p:sldId id="987" r:id="rId58"/>
    <p:sldId id="1227" r:id="rId59"/>
    <p:sldId id="1228" r:id="rId60"/>
    <p:sldId id="990" r:id="rId61"/>
    <p:sldId id="1220" r:id="rId62"/>
    <p:sldId id="1589" r:id="rId63"/>
    <p:sldId id="1487" r:id="rId64"/>
    <p:sldId id="758" r:id="rId65"/>
    <p:sldId id="884" r:id="rId66"/>
    <p:sldId id="1497" r:id="rId67"/>
    <p:sldId id="895" r:id="rId68"/>
    <p:sldId id="508" r:id="rId69"/>
    <p:sldId id="1492" r:id="rId70"/>
    <p:sldId id="1590" r:id="rId71"/>
    <p:sldId id="263" r:id="rId72"/>
    <p:sldId id="1463" r:id="rId73"/>
    <p:sldId id="1712" r:id="rId74"/>
    <p:sldId id="1467" r:id="rId75"/>
    <p:sldId id="1715" r:id="rId76"/>
    <p:sldId id="532" r:id="rId77"/>
    <p:sldId id="1702" r:id="rId78"/>
    <p:sldId id="1710" r:id="rId79"/>
    <p:sldId id="1233" r:id="rId80"/>
    <p:sldId id="1471" r:id="rId81"/>
    <p:sldId id="1473" r:id="rId82"/>
    <p:sldId id="1474" r:id="rId83"/>
    <p:sldId id="1475" r:id="rId84"/>
    <p:sldId id="257" r:id="rId85"/>
    <p:sldId id="1476" r:id="rId86"/>
    <p:sldId id="1130" r:id="rId87"/>
    <p:sldId id="1129" r:id="rId88"/>
    <p:sldId id="1085" r:id="rId89"/>
    <p:sldId id="1086" r:id="rId90"/>
    <p:sldId id="1128" r:id="rId91"/>
    <p:sldId id="1152" r:id="rId92"/>
    <p:sldId id="1153" r:id="rId93"/>
    <p:sldId id="1092" r:id="rId94"/>
    <p:sldId id="1249" r:id="rId95"/>
    <p:sldId id="1709" r:id="rId96"/>
    <p:sldId id="1138" r:id="rId97"/>
    <p:sldId id="1137" r:id="rId98"/>
    <p:sldId id="1108" r:id="rId99"/>
    <p:sldId id="1480" r:id="rId100"/>
    <p:sldId id="1156" r:id="rId101"/>
    <p:sldId id="1157" r:id="rId102"/>
    <p:sldId id="1158" r:id="rId103"/>
    <p:sldId id="1159" r:id="rId104"/>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FF"/>
    <a:srgbClr val="FF66FF"/>
    <a:srgbClr val="FF6600"/>
    <a:srgbClr val="99FFCC"/>
    <a:srgbClr val="FFFF00"/>
    <a:srgbClr val="FFFFCC"/>
    <a:srgbClr val="FFFF66"/>
    <a:srgbClr val="CC0000"/>
    <a:srgbClr val="0080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34581" autoAdjust="0"/>
    <p:restoredTop sz="86496" autoAdjust="0"/>
  </p:normalViewPr>
  <p:slideViewPr>
    <p:cSldViewPr>
      <p:cViewPr varScale="1">
        <p:scale>
          <a:sx n="59" d="100"/>
          <a:sy n="59" d="100"/>
        </p:scale>
        <p:origin x="858" y="78"/>
      </p:cViewPr>
      <p:guideLst>
        <p:guide orient="horz" pos="2160"/>
        <p:guide pos="2880"/>
      </p:guideLst>
    </p:cSldViewPr>
  </p:slideViewPr>
  <p:outlineViewPr>
    <p:cViewPr>
      <p:scale>
        <a:sx n="33" d="100"/>
        <a:sy n="33" d="100"/>
      </p:scale>
      <p:origin x="0" y="-54624"/>
    </p:cViewPr>
  </p:outlineViewPr>
  <p:notesTextViewPr>
    <p:cViewPr>
      <p:scale>
        <a:sx n="3" d="2"/>
        <a:sy n="3" d="2"/>
      </p:scale>
      <p:origin x="0" y="0"/>
    </p:cViewPr>
  </p:notesTextViewPr>
  <p:sorterViewPr>
    <p:cViewPr>
      <p:scale>
        <a:sx n="120" d="100"/>
        <a:sy n="120" d="100"/>
      </p:scale>
      <p:origin x="0" y="-22632"/>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2.xml"/><Relationship Id="rId47" Type="http://schemas.openxmlformats.org/officeDocument/2006/relationships/slide" Target="slides/slide7.xml"/><Relationship Id="rId63" Type="http://schemas.openxmlformats.org/officeDocument/2006/relationships/slide" Target="slides/slide23.xml"/><Relationship Id="rId68" Type="http://schemas.openxmlformats.org/officeDocument/2006/relationships/slide" Target="slides/slide28.xml"/><Relationship Id="rId84" Type="http://schemas.openxmlformats.org/officeDocument/2006/relationships/slide" Target="slides/slide44.xml"/><Relationship Id="rId89" Type="http://schemas.openxmlformats.org/officeDocument/2006/relationships/slide" Target="slides/slide4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viewProps" Target="viewProps.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slide" Target="slides/slide18.xml"/><Relationship Id="rId66" Type="http://schemas.openxmlformats.org/officeDocument/2006/relationships/slide" Target="slides/slide26.xml"/><Relationship Id="rId74" Type="http://schemas.openxmlformats.org/officeDocument/2006/relationships/slide" Target="slides/slide34.xml"/><Relationship Id="rId79" Type="http://schemas.openxmlformats.org/officeDocument/2006/relationships/slide" Target="slides/slide39.xml"/><Relationship Id="rId87" Type="http://schemas.openxmlformats.org/officeDocument/2006/relationships/slide" Target="slides/slide47.xml"/><Relationship Id="rId102" Type="http://schemas.openxmlformats.org/officeDocument/2006/relationships/slide" Target="slides/slide62.xml"/><Relationship Id="rId5" Type="http://schemas.openxmlformats.org/officeDocument/2006/relationships/slideMaster" Target="slideMasters/slideMaster5.xml"/><Relationship Id="rId61" Type="http://schemas.openxmlformats.org/officeDocument/2006/relationships/slide" Target="slides/slide21.xml"/><Relationship Id="rId82" Type="http://schemas.openxmlformats.org/officeDocument/2006/relationships/slide" Target="slides/slide42.xml"/><Relationship Id="rId90" Type="http://schemas.openxmlformats.org/officeDocument/2006/relationships/slide" Target="slides/slide50.xml"/><Relationship Id="rId95"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slide" Target="slides/slide24.xml"/><Relationship Id="rId69" Type="http://schemas.openxmlformats.org/officeDocument/2006/relationships/slide" Target="slides/slide29.xml"/><Relationship Id="rId77" Type="http://schemas.openxmlformats.org/officeDocument/2006/relationships/slide" Target="slides/slide37.xml"/><Relationship Id="rId100" Type="http://schemas.openxmlformats.org/officeDocument/2006/relationships/slide" Target="slides/slide60.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11.xml"/><Relationship Id="rId72" Type="http://schemas.openxmlformats.org/officeDocument/2006/relationships/slide" Target="slides/slide32.xml"/><Relationship Id="rId80" Type="http://schemas.openxmlformats.org/officeDocument/2006/relationships/slide" Target="slides/slide40.xml"/><Relationship Id="rId85" Type="http://schemas.openxmlformats.org/officeDocument/2006/relationships/slide" Target="slides/slide45.xml"/><Relationship Id="rId93" Type="http://schemas.openxmlformats.org/officeDocument/2006/relationships/slide" Target="slides/slide53.xml"/><Relationship Id="rId98" Type="http://schemas.openxmlformats.org/officeDocument/2006/relationships/slide" Target="slides/slide5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6.xml"/><Relationship Id="rId59" Type="http://schemas.openxmlformats.org/officeDocument/2006/relationships/slide" Target="slides/slide19.xml"/><Relationship Id="rId67" Type="http://schemas.openxmlformats.org/officeDocument/2006/relationships/slide" Target="slides/slide27.xml"/><Relationship Id="rId103" Type="http://schemas.openxmlformats.org/officeDocument/2006/relationships/slide" Target="slides/slide63.xml"/><Relationship Id="rId108"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slide" Target="slides/slide22.xml"/><Relationship Id="rId70" Type="http://schemas.openxmlformats.org/officeDocument/2006/relationships/slide" Target="slides/slide30.xml"/><Relationship Id="rId75" Type="http://schemas.openxmlformats.org/officeDocument/2006/relationships/slide" Target="slides/slide35.xml"/><Relationship Id="rId83" Type="http://schemas.openxmlformats.org/officeDocument/2006/relationships/slide" Target="slides/slide43.xml"/><Relationship Id="rId88" Type="http://schemas.openxmlformats.org/officeDocument/2006/relationships/slide" Target="slides/slide48.xml"/><Relationship Id="rId91" Type="http://schemas.openxmlformats.org/officeDocument/2006/relationships/slide" Target="slides/slide51.xml"/><Relationship Id="rId96" Type="http://schemas.openxmlformats.org/officeDocument/2006/relationships/slide" Target="slides/slide5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9.xml"/><Relationship Id="rId57" Type="http://schemas.openxmlformats.org/officeDocument/2006/relationships/slide" Target="slides/slide17.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slide" Target="slides/slide20.xml"/><Relationship Id="rId65" Type="http://schemas.openxmlformats.org/officeDocument/2006/relationships/slide" Target="slides/slide25.xml"/><Relationship Id="rId73" Type="http://schemas.openxmlformats.org/officeDocument/2006/relationships/slide" Target="slides/slide33.xml"/><Relationship Id="rId78" Type="http://schemas.openxmlformats.org/officeDocument/2006/relationships/slide" Target="slides/slide38.xml"/><Relationship Id="rId81" Type="http://schemas.openxmlformats.org/officeDocument/2006/relationships/slide" Target="slides/slide41.xml"/><Relationship Id="rId86" Type="http://schemas.openxmlformats.org/officeDocument/2006/relationships/slide" Target="slides/slide46.xml"/><Relationship Id="rId94" Type="http://schemas.openxmlformats.org/officeDocument/2006/relationships/slide" Target="slides/slide54.xml"/><Relationship Id="rId99" Type="http://schemas.openxmlformats.org/officeDocument/2006/relationships/slide" Target="slides/slide59.xml"/><Relationship Id="rId101"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 Target="slides/slide10.xml"/><Relationship Id="rId55" Type="http://schemas.openxmlformats.org/officeDocument/2006/relationships/slide" Target="slides/slide15.xml"/><Relationship Id="rId76" Type="http://schemas.openxmlformats.org/officeDocument/2006/relationships/slide" Target="slides/slide36.xml"/><Relationship Id="rId97" Type="http://schemas.openxmlformats.org/officeDocument/2006/relationships/slide" Target="slides/slide57.xml"/><Relationship Id="rId104"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31.xml"/><Relationship Id="rId92"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2</a:t>
            </a:fld>
            <a:endParaRPr lang="en-GB">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79203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679573F-6D8D-465D-A168-3A3B72D4BF9C}"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a:p>
        </p:txBody>
      </p:sp>
    </p:spTree>
    <p:extLst>
      <p:ext uri="{BB962C8B-B14F-4D97-AF65-F5344CB8AC3E}">
        <p14:creationId xmlns:p14="http://schemas.microsoft.com/office/powerpoint/2010/main" val="1241644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22369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a:p>
        </p:txBody>
      </p:sp>
      <p:sp>
        <p:nvSpPr>
          <p:cNvPr id="43012"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5CC5AE9-0A61-480E-A345-BF81D1D33A93}"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9690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34E5B6-7B1B-419C-83FF-C98D360FAA3F}"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53833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828423-03CB-45C1-BF05-D12730C729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71977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9F08E08-4E57-474C-8023-CF278F0D587F}"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699" name="Rectangle 2"/>
          <p:cNvSpPr>
            <a:spLocks noGrp="1" noRot="1" noChangeAspect="1" noChangeArrowheads="1" noTextEdit="1"/>
          </p:cNvSpPr>
          <p:nvPr>
            <p:ph type="sldImg"/>
          </p:nvPr>
        </p:nvSpPr>
        <p:spPr>
          <a:xfrm>
            <a:off x="1150938" y="692150"/>
            <a:ext cx="4556125" cy="3416300"/>
          </a:xfrm>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1551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1651B0-F35B-40BD-89E9-C49B81D584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9331" name="Rectangle 2"/>
          <p:cNvSpPr>
            <a:spLocks noGrp="1" noRot="1" noChangeAspect="1" noChangeArrowheads="1" noTextEdit="1"/>
          </p:cNvSpPr>
          <p:nvPr>
            <p:ph type="sldImg"/>
          </p:nvPr>
        </p:nvSpPr>
        <p:spPr>
          <a:xfrm>
            <a:off x="1150938" y="692150"/>
            <a:ext cx="4556125" cy="3416300"/>
          </a:xfrm>
          <a:ln/>
        </p:spPr>
      </p:sp>
      <p:sp>
        <p:nvSpPr>
          <p:cNvPr id="99332" name="Rectangle 3"/>
          <p:cNvSpPr>
            <a:spLocks noGrp="1" noChangeArrowheads="1"/>
          </p:cNvSpPr>
          <p:nvPr>
            <p:ph type="body" idx="1"/>
          </p:nvPr>
        </p:nvSpPr>
        <p:spPr>
          <a:xfrm>
            <a:off x="914400" y="4343400"/>
            <a:ext cx="5029200" cy="4114800"/>
          </a:xfrm>
          <a:noFill/>
          <a:ln/>
        </p:spPr>
        <p:txBody>
          <a:bodyPr/>
          <a:lstStyle/>
          <a:p>
            <a:pPr eaLnBrk="1" hangingPunct="1"/>
            <a:endParaRPr lang="en-US" dirty="0"/>
          </a:p>
        </p:txBody>
      </p:sp>
    </p:spTree>
    <p:extLst>
      <p:ext uri="{BB962C8B-B14F-4D97-AF65-F5344CB8AC3E}">
        <p14:creationId xmlns:p14="http://schemas.microsoft.com/office/powerpoint/2010/main" val="2113897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C6EFF59-285A-48AE-BC76-E078E6CD8A9A}"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1" name="Rectangle 2"/>
          <p:cNvSpPr>
            <a:spLocks noGrp="1" noRot="1" noChangeAspect="1" noChangeArrowheads="1" noTextEdit="1"/>
          </p:cNvSpPr>
          <p:nvPr>
            <p:ph type="sldImg"/>
          </p:nvPr>
        </p:nvSpPr>
        <p:spPr>
          <a:xfrm>
            <a:off x="1150938" y="692150"/>
            <a:ext cx="4556125" cy="3416300"/>
          </a:xfrm>
          <a:ln/>
        </p:spPr>
      </p:sp>
      <p:sp>
        <p:nvSpPr>
          <p:cNvPr id="11469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57294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GB"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94562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0055515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0E9BB56-B69A-4A19-A3F7-497798BDC6BD}"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9091" name="Rectangle 2"/>
          <p:cNvSpPr>
            <a:spLocks noGrp="1" noRot="1" noChangeAspect="1" noChangeArrowheads="1" noTextEdit="1"/>
          </p:cNvSpPr>
          <p:nvPr>
            <p:ph type="sldImg"/>
          </p:nvPr>
        </p:nvSpPr>
        <p:spPr>
          <a:xfrm>
            <a:off x="1150938" y="692150"/>
            <a:ext cx="4556125" cy="3416300"/>
          </a:xfrm>
          <a:ln/>
        </p:spPr>
      </p:sp>
      <p:sp>
        <p:nvSpPr>
          <p:cNvPr id="8909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4752828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7A561C-9FD9-4C4C-8580-77C3C3ECC807}"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7772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6343458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46D71DA-5519-4470-853E-67BA4984C499}"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72203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765961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A38D311-8C02-431B-86BD-364C9B366D4B}"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022328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FB56F1-60F1-488B-A081-8D7FD241E705}"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57080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C4213B-313C-4238-BE7B-DD7E790B2227}" type="slidenum">
              <a:rPr kumimoji="0" lang="en-GB" sz="1800" b="0" i="0" u="none" strike="noStrike" kern="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800" b="0" i="0" u="none" strike="noStrike" kern="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7103361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102470-1571-4297-98E9-97B71B911597}" type="slidenum">
              <a:rPr kumimoji="0" lang="en-GB"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GB"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4819" name="Rectangle 2"/>
          <p:cNvSpPr>
            <a:spLocks noGrp="1" noRot="1" noChangeAspect="1" noChangeArrowheads="1" noTextEdit="1"/>
          </p:cNvSpPr>
          <p:nvPr>
            <p:ph type="sldImg"/>
          </p:nvPr>
        </p:nvSpPr>
        <p:spPr>
          <a:xfrm>
            <a:off x="1143000" y="685800"/>
            <a:ext cx="4572000" cy="3429000"/>
          </a:xfrm>
          <a:ln/>
        </p:spPr>
      </p:sp>
      <p:sp>
        <p:nvSpPr>
          <p:cNvPr id="34820"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314257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4</a:t>
            </a:fld>
            <a:endParaRPr lang="en-GB" dirty="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2927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A23D98E-C04C-4AA4-A211-4ABB68A5FCF3}"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468574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41361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06916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491427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A7EB679-7535-4499-998C-2E4C9FDB76D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34723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A38D311-8C02-431B-86BD-364C9B366D4B}" type="slidenum">
              <a:rPr kumimoji="0" lang="en-GB" sz="1000" b="0" i="1"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000" b="0" i="1"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4183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13</a:t>
            </a:fld>
            <a:endParaRPr lang="en-GB" dirty="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3EF1C2-6057-4851-B6CA-63297B9649F6}" type="slidenum">
              <a:rPr kumimoji="0" lang="en-GB" sz="1800" b="0" i="0" u="none" strike="noStrike" kern="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800" b="0" i="0" u="none" strike="noStrike" kern="0" cap="none" spc="0" normalizeH="0" baseline="0" noProof="0" dirty="0">
              <a:ln>
                <a:noFill/>
              </a:ln>
              <a:solidFill>
                <a:srgbClr val="000000"/>
              </a:solidFill>
              <a:effectLst/>
              <a:uLnTx/>
              <a:uFillTx/>
              <a:latin typeface="Arial" charset="0"/>
              <a:ea typeface="+mn-ea"/>
              <a:cs typeface="+mn-cs"/>
            </a:endParaRPr>
          </a:p>
        </p:txBody>
      </p:sp>
      <p:sp>
        <p:nvSpPr>
          <p:cNvPr id="28675" name="Rectangle 2"/>
          <p:cNvSpPr>
            <a:spLocks noGrp="1" noRot="1" noChangeAspect="1" noChangeArrowheads="1" noTextEdit="1"/>
          </p:cNvSpPr>
          <p:nvPr>
            <p:ph type="sldImg"/>
          </p:nvPr>
        </p:nvSpPr>
        <p:spPr>
          <a:xfrm>
            <a:off x="1150938" y="692150"/>
            <a:ext cx="4556125" cy="3416300"/>
          </a:xfrm>
          <a:ln/>
        </p:spPr>
      </p:sp>
      <p:sp>
        <p:nvSpPr>
          <p:cNvPr id="2867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18965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a:p>
        </p:txBody>
      </p:sp>
      <p:sp>
        <p:nvSpPr>
          <p:cNvPr id="45060"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8007301-76D3-4B7A-BC11-58C77780AB35}" type="slidenum">
              <a:rPr kumimoji="0" lang="en-GB"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62763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30566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CA9BFA2-5A1B-4478-BD73-FE75D672A801}"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61995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hyperlink" Target="Choices&#8230;.ppt" TargetMode="External"/><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7834715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702885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5886088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6/18/2019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168524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a:hlinkClick r:id="rId2"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 name="AutoShape 8">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srgbClr val="FFFFFF"/>
              </a:solidFill>
              <a:effectLst/>
              <a:uLnTx/>
              <a:uFillTx/>
              <a:latin typeface="Comic Sans MS" pitchFamily="66" charset="0"/>
              <a:ea typeface="+mn-ea"/>
              <a:cs typeface="+mn-cs"/>
            </a:endParaRPr>
          </a:p>
        </p:txBody>
      </p:sp>
      <p:sp>
        <p:nvSpPr>
          <p:cNvPr id="532482" name="Rectangle 2"/>
          <p:cNvSpPr>
            <a:spLocks noGrp="1" noRot="1" noChangeArrowheads="1"/>
          </p:cNvSpPr>
          <p:nvPr>
            <p:ph type="ctrTitle"/>
          </p:nvPr>
        </p:nvSpPr>
        <p:spPr>
          <a:xfrm>
            <a:off x="685800" y="1981200"/>
            <a:ext cx="7772400" cy="1600200"/>
          </a:xfrm>
        </p:spPr>
        <p:txBody>
          <a:bodyPr/>
          <a:lstStyle>
            <a:lvl1pPr>
              <a:defRPr/>
            </a:lvl1pPr>
          </a:lstStyle>
          <a:p>
            <a:r>
              <a:rPr lang="en-GB"/>
              <a:t>Click to edit Master title style</a:t>
            </a:r>
          </a:p>
        </p:txBody>
      </p:sp>
      <p:sp>
        <p:nvSpPr>
          <p:cNvPr id="53248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GB"/>
              <a:t>Click to edit Master subtitle style</a:t>
            </a:r>
          </a:p>
        </p:txBody>
      </p:sp>
      <p:sp>
        <p:nvSpPr>
          <p:cNvPr id="6" name="Rectangle 4"/>
          <p:cNvSpPr>
            <a:spLocks noGrp="1" noChangeArrowheads="1"/>
          </p:cNvSpPr>
          <p:nvPr>
            <p:ph type="dt" sz="quarter"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331BF11-0ABC-48CF-BD6E-D8CF90580047}" type="datetime1">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18/06/2019</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7" name="Rectangle 5"/>
          <p:cNvSpPr>
            <a:spLocks noGrp="1" noChangeArrowheads="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
        <p:nvSpPr>
          <p:cNvPr id="8" name="Rectangle 6"/>
          <p:cNvSpPr>
            <a:spLocks noGrp="1" noChangeArrowheads="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EA27DE-0117-43D9-9ECE-0AD88704633A}" type="slidenum">
              <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a:ea typeface="+mn-ea"/>
              <a:cs typeface="+mn-cs"/>
            </a:endParaRPr>
          </a:p>
        </p:txBody>
      </p:sp>
    </p:spTree>
    <p:extLst>
      <p:ext uri="{BB962C8B-B14F-4D97-AF65-F5344CB8AC3E}">
        <p14:creationId xmlns:p14="http://schemas.microsoft.com/office/powerpoint/2010/main" val="3332506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419B9B9-35AD-4C4A-A16A-05A32AC7D501}" type="datetime1">
              <a:rPr kumimoji="0" lang="en-GB" sz="10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18/06/2019</a:t>
            </a:fld>
            <a:endParaRPr kumimoji="0" lang="en-GB" altLang="en-US" sz="10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283280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17865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44" y="6550037"/>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230685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516229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7899178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940078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4148693"/>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202396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813123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6/18/2019</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3282678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00884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27625AB-FC97-490A-8656-5AA518A81A15}" type="datetimeFigureOut">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18/06/2019</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B7BDDB8-C93E-4FB8-B9AD-85962E08A833}" type="slidenum">
              <a:rPr kumimoji="0" lang="en-GB" sz="1200" b="0" i="0" u="none" strike="noStrike" kern="1200" cap="none" spc="0" normalizeH="0" baseline="0" noProof="0" smtClean="0">
                <a:ln>
                  <a:noFill/>
                </a:ln>
                <a:solidFill>
                  <a:prstClr val="white">
                    <a:tint val="75000"/>
                  </a:prstClr>
                </a:solidFill>
                <a:effectLst/>
                <a:uLnTx/>
                <a:uFillTx/>
                <a:latin typeface="Comic Sans MS" pitchFamily="66"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sz="1200" b="0" i="0" u="none" strike="noStrike" kern="1200" cap="none" spc="0" normalizeH="0" baseline="0" noProof="0">
              <a:ln>
                <a:noFill/>
              </a:ln>
              <a:solidFill>
                <a:prstClr val="white">
                  <a:tint val="75000"/>
                </a:prstClr>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13158060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981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DEE98E-EEF4-426E-B6D9-27F31B19545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6326C9C-0984-4692-94B9-C42C36E0D40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6009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44" name="TextBox 43"/>
          <p:cNvSpPr txBox="1"/>
          <p:nvPr/>
        </p:nvSpPr>
        <p:spPr>
          <a:xfrm>
            <a:off x="3500438" y="6550025"/>
            <a:ext cx="2643187" cy="307975"/>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1" i="0" u="none" strike="noStrike" kern="1200" cap="none" spc="0" normalizeH="0" baseline="0" noProof="0" dirty="0">
                <a:ln>
                  <a:noFill/>
                </a:ln>
                <a:solidFill>
                  <a:srgbClr val="FF0000"/>
                </a:solidFill>
                <a:effectLst/>
                <a:uLnTx/>
                <a:uFillTx/>
                <a:latin typeface="Arial Rounded MT Bold"/>
                <a:ea typeface="+mn-ea"/>
                <a:cs typeface="+mn-cs"/>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p14="http://schemas.microsoft.com/office/powerpoint/2010/main" val="128678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EB7E3-1916-4463-A636-4859332BADB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95BB917-6DEA-4308-A395-C6E1DA02B136}"/>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31AC60A-D42B-4E1F-9E41-AC17B154AD5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B4BE70-6258-4BF9-AD91-2D46E14B93B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BDA70F0-9556-4AC4-8CA5-EEC154588DD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2AD3827-1C5E-4570-8BBF-B249A01635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0052C0-E2FB-478C-B39A-97ADB390EAA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633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43D06FE-CF0F-4DFD-8581-12B13FB433FF}"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C6D532-4ADA-440E-877B-02062E7AF366}"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6618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AC5E112A-5C9E-4342-9B59-91E28FBAC56D}"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18/06/2019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B0DDD7F-40BB-4F23-AFB9-1998A9E853F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842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646889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512750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56023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7124832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27940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56590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4612651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2"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Tuesday, 18 June 2019</a:t>
            </a:fld>
            <a:endParaRPr lang="en-GB" sz="1800" dirty="0">
              <a:solidFill>
                <a:srgbClr val="FFFF66"/>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Tuesday, 18 June 2019</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2" y="6330962"/>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44"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a:solidFill>
                  <a:srgbClr val="FF0000"/>
                </a:solidFill>
                <a:latin typeface="Calibri" pitchFamily="34" charset="0"/>
              </a:rPr>
              <a:t>http://phil-race.co.uk</a:t>
            </a:r>
            <a:r>
              <a:rPr lang="en-GB" sz="1400" dirty="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44551"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hyperlink" Target="00%20main%20menu.ppt" TargetMode="Externa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3" Type="http://schemas.openxmlformats.org/officeDocument/2006/relationships/hyperlink" Target="enlivening%20menu.ppt" TargetMode="External"/><Relationship Id="rId2" Type="http://schemas.openxmlformats.org/officeDocument/2006/relationships/theme" Target="../theme/theme15.xml"/><Relationship Id="rId1" Type="http://schemas.openxmlformats.org/officeDocument/2006/relationships/slideLayout" Target="../slideLayouts/slideLayout15.xml"/><Relationship Id="rId4" Type="http://schemas.openxmlformats.org/officeDocument/2006/relationships/hyperlink" Target="Choices&#8230;.ppt" TargetMode="Externa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7.xml"/><Relationship Id="rId1" Type="http://schemas.openxmlformats.org/officeDocument/2006/relationships/slideLayout" Target="../slideLayouts/slideLayout1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18.xml"/><Relationship Id="rId6" Type="http://schemas.openxmlformats.org/officeDocument/2006/relationships/hyperlink" Target="../../../Phil/Desktop/brunel%20pieces%202/disruptive%20behaviour%20bradford.ppt#-1,1,PowerPoint Presentation" TargetMode="External"/><Relationship Id="rId5" Type="http://schemas.openxmlformats.org/officeDocument/2006/relationships/hyperlink" Target="../../../Phil/Desktop/brunel%20pieces%202/lec%20book%20pics.ppt#-1,1,PowerPoint Presentation" TargetMode="External"/><Relationship Id="rId4" Type="http://schemas.openxmlformats.org/officeDocument/2006/relationships/hyperlink" Target="../../../Phil/Desktop/brunel%20pieces%202/Choices&#8230;.ppt" TargetMode="External"/></Relationships>
</file>

<file path=ppt/slideMasters/_rels/slideMaster1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1.xml"/><Relationship Id="rId1" Type="http://schemas.openxmlformats.org/officeDocument/2006/relationships/slideLayout" Target="../slideLayouts/slideLayout18.xml"/></Relationships>
</file>

<file path=ppt/slideMasters/_rels/slideMaster22.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2.xml"/><Relationship Id="rId1" Type="http://schemas.openxmlformats.org/officeDocument/2006/relationships/slideLayout" Target="../slideLayouts/slideLayout19.xml"/></Relationships>
</file>

<file path=ppt/slideMasters/_rels/slideMaster2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3.xml"/><Relationship Id="rId1" Type="http://schemas.openxmlformats.org/officeDocument/2006/relationships/slideLayout" Target="../slideLayouts/slideLayout20.xml"/></Relationships>
</file>

<file path=ppt/slideMasters/_rels/slideMaster2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4.xml"/><Relationship Id="rId1" Type="http://schemas.openxmlformats.org/officeDocument/2006/relationships/slideLayout" Target="../slideLayouts/slideLayout2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2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6.xml"/><Relationship Id="rId1" Type="http://schemas.openxmlformats.org/officeDocument/2006/relationships/slideLayout" Target="../slideLayouts/slideLayout2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7.xml"/><Relationship Id="rId1" Type="http://schemas.openxmlformats.org/officeDocument/2006/relationships/slideLayout" Target="../slideLayouts/slideLayout2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25.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30.xml.rels><?xml version="1.0" encoding="UTF-8" standalone="yes"?>
<Relationships xmlns="http://schemas.openxmlformats.org/package/2006/relationships"><Relationship Id="rId2" Type="http://schemas.openxmlformats.org/officeDocument/2006/relationships/theme" Target="../theme/theme30.xml"/><Relationship Id="rId1" Type="http://schemas.openxmlformats.org/officeDocument/2006/relationships/slideLayout" Target="../slideLayouts/slideLayout27.xml"/></Relationships>
</file>

<file path=ppt/slideMasters/_rels/slideMaster31.xml.rels><?xml version="1.0" encoding="UTF-8" standalone="yes"?>
<Relationships xmlns="http://schemas.openxmlformats.org/package/2006/relationships"><Relationship Id="rId3" Type="http://schemas.openxmlformats.org/officeDocument/2006/relationships/theme" Target="../theme/theme31.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2.xml"/><Relationship Id="rId1" Type="http://schemas.openxmlformats.org/officeDocument/2006/relationships/slideLayout" Target="../slideLayouts/slideLayout30.xml"/></Relationships>
</file>

<file path=ppt/slideMasters/_rels/slideMaster33.xml.rels><?xml version="1.0" encoding="UTF-8" standalone="yes"?>
<Relationships xmlns="http://schemas.openxmlformats.org/package/2006/relationships"><Relationship Id="rId2" Type="http://schemas.openxmlformats.org/officeDocument/2006/relationships/theme" Target="../theme/theme33.xml"/><Relationship Id="rId1" Type="http://schemas.openxmlformats.org/officeDocument/2006/relationships/slideLayout" Target="../slideLayouts/slideLayout31.xml"/></Relationships>
</file>

<file path=ppt/slideMasters/_rels/slideMaster34.xml.rels><?xml version="1.0" encoding="UTF-8" standalone="yes"?>
<Relationships xmlns="http://schemas.openxmlformats.org/package/2006/relationships"><Relationship Id="rId2" Type="http://schemas.openxmlformats.org/officeDocument/2006/relationships/theme" Target="../theme/theme34.xml"/><Relationship Id="rId1" Type="http://schemas.openxmlformats.org/officeDocument/2006/relationships/slideLayout" Target="../slideLayouts/slideLayout32.xml"/></Relationships>
</file>

<file path=ppt/slideMasters/_rels/slideMaster35.xml.rels><?xml version="1.0" encoding="UTF-8" standalone="yes"?>
<Relationships xmlns="http://schemas.openxmlformats.org/package/2006/relationships"><Relationship Id="rId2" Type="http://schemas.openxmlformats.org/officeDocument/2006/relationships/theme" Target="../theme/theme35.xml"/><Relationship Id="rId1" Type="http://schemas.openxmlformats.org/officeDocument/2006/relationships/slideLayout" Target="../slideLayouts/slideLayout33.xml"/></Relationships>
</file>

<file path=ppt/slideMasters/_rels/slideMaster36.xml.rels><?xml version="1.0" encoding="UTF-8" standalone="yes"?>
<Relationships xmlns="http://schemas.openxmlformats.org/package/2006/relationships"><Relationship Id="rId8" Type="http://schemas.openxmlformats.org/officeDocument/2006/relationships/hyperlink" Target="../../../Phil/Desktop/brunel%20pieces%202/name%20labels.ppt" TargetMode="External"/><Relationship Id="rId3" Type="http://schemas.openxmlformats.org/officeDocument/2006/relationships/hyperlink" Target="00%20main%20menu.ppt" TargetMode="External"/><Relationship Id="rId7" Type="http://schemas.openxmlformats.org/officeDocument/2006/relationships/hyperlink" Target="../../../Phil/Desktop/brunel%20pieces%202/disruptive%20behaviour%20bradford.ppt#-1,1,PowerPoint Presentation" TargetMode="External"/><Relationship Id="rId2" Type="http://schemas.openxmlformats.org/officeDocument/2006/relationships/theme" Target="../theme/theme36.xml"/><Relationship Id="rId1" Type="http://schemas.openxmlformats.org/officeDocument/2006/relationships/slideLayout" Target="../slideLayouts/slideLayout34.xml"/><Relationship Id="rId6" Type="http://schemas.openxmlformats.org/officeDocument/2006/relationships/hyperlink" Target="../../../Phil/Desktop/brunel%20pieces%202/lec%20book%20pics.ppt#-1,1,PowerPoint Presentation" TargetMode="External"/><Relationship Id="rId5" Type="http://schemas.openxmlformats.org/officeDocument/2006/relationships/hyperlink" Target="../../../Phil/Desktop/brunel%20pieces%202/Choices&#8230;.ppt" TargetMode="External"/><Relationship Id="rId4" Type="http://schemas.openxmlformats.org/officeDocument/2006/relationships/hyperlink" Target="../../../Phil/Desktop/brunel%20pieces%202/coffee.ppt" TargetMode="External"/><Relationship Id="rId9"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theme" Target="../theme/theme37.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8.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9.xml"/><Relationship Id="rId1" Type="http://schemas.openxmlformats.org/officeDocument/2006/relationships/slideLayout" Target="../slideLayouts/slideLayout3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8.xml"/><Relationship Id="rId1" Type="http://schemas.openxmlformats.org/officeDocument/2006/relationships/slideLayout" Target="../slideLayouts/slideLayout9.xml"/></Relationships>
</file>

<file path=ppt/slideMasters/_rels/slideMaster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xml"/><Relationship Id="rId1" Type="http://schemas.openxmlformats.org/officeDocument/2006/relationships/slideLayout" Target="../slideLayouts/slideLayout1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3946368148"/>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145" r:id="rId1"/>
    <p:sldLayoutId id="2147485253"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6/18/2019</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5068" r:id="rId1"/>
    <p:sldLayoutId id="214748529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Box 3"/>
          <p:cNvSpPr txBox="1">
            <a:spLocks noChangeArrowheads="1"/>
          </p:cNvSpPr>
          <p:nvPr/>
        </p:nvSpPr>
        <p:spPr bwMode="auto">
          <a:xfrm>
            <a:off x="684213" y="5805488"/>
            <a:ext cx="7775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spcBef>
                <a:spcPct val="50000"/>
              </a:spcBef>
            </a:pPr>
            <a:endParaRPr lang="en-US" altLang="en-US" sz="2400" b="0">
              <a:solidFill>
                <a:srgbClr val="000000"/>
              </a:solidFill>
              <a:latin typeface="Comic Sans MS" panose="030F0702030302020204" pitchFamily="66"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3"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4" name="Oval 5"/>
          <p:cNvSpPr>
            <a:spLocks noChangeArrowheads="1"/>
          </p:cNvSpPr>
          <p:nvPr/>
        </p:nvSpPr>
        <p:spPr bwMode="auto">
          <a:xfrm>
            <a:off x="8156575" y="5872163"/>
            <a:ext cx="895350" cy="901700"/>
          </a:xfrm>
          <a:prstGeom prst="ellipse">
            <a:avLst/>
          </a:prstGeom>
          <a:solidFill>
            <a:schemeClr val="accent2"/>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a:solidFill>
                <a:srgbClr val="000000"/>
              </a:solidFill>
              <a:latin typeface="Comic Sans MS" panose="030F0702030302020204" pitchFamily="66" charset="0"/>
            </a:endParaRPr>
          </a:p>
        </p:txBody>
      </p:sp>
      <p:sp>
        <p:nvSpPr>
          <p:cNvPr id="2055"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6" name="Oval 7"/>
          <p:cNvSpPr>
            <a:spLocks noChangeArrowheads="1"/>
          </p:cNvSpPr>
          <p:nvPr/>
        </p:nvSpPr>
        <p:spPr bwMode="auto">
          <a:xfrm>
            <a:off x="8332788" y="6049963"/>
            <a:ext cx="568325" cy="577850"/>
          </a:xfrm>
          <a:prstGeom prst="ellipse">
            <a:avLst/>
          </a:prstGeom>
          <a:solidFill>
            <a:srgbClr val="FF99FF"/>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7" name="Oval 8"/>
          <p:cNvSpPr>
            <a:spLocks noChangeArrowheads="1"/>
          </p:cNvSpPr>
          <p:nvPr/>
        </p:nvSpPr>
        <p:spPr bwMode="auto">
          <a:xfrm>
            <a:off x="8421688" y="6138863"/>
            <a:ext cx="403225" cy="411162"/>
          </a:xfrm>
          <a:prstGeom prst="ellipse">
            <a:avLst/>
          </a:prstGeom>
          <a:solidFill>
            <a:srgbClr val="FF3300"/>
          </a:solidFill>
          <a:ln>
            <a:noFill/>
          </a:ln>
          <a:extLst>
            <a:ext uri="{91240B29-F687-4F45-9708-019B960494DF}">
              <a14:hiddenLine xmlns:a14="http://schemas.microsoft.com/office/drawing/2010/main" w="50800">
                <a:solidFill>
                  <a:srgbClr val="000000"/>
                </a:solidFill>
                <a:round/>
                <a:headEnd/>
                <a:tailEnd/>
              </a14:hiddenLine>
            </a:ext>
          </a:extLst>
        </p:spPr>
        <p:txBody>
          <a:bodyPr wrap="none"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4000" b="0">
              <a:solidFill>
                <a:srgbClr val="000000"/>
              </a:solidFill>
              <a:latin typeface="Comic Sans MS" panose="030F0702030302020204" pitchFamily="66" charset="0"/>
            </a:endParaRPr>
          </a:p>
        </p:txBody>
      </p:sp>
      <p:sp>
        <p:nvSpPr>
          <p:cNvPr id="2058" name="Oval 9"/>
          <p:cNvSpPr>
            <a:spLocks noChangeArrowheads="1"/>
          </p:cNvSpPr>
          <p:nvPr/>
        </p:nvSpPr>
        <p:spPr bwMode="auto">
          <a:xfrm>
            <a:off x="8505825" y="6221413"/>
            <a:ext cx="231775" cy="230187"/>
          </a:xfrm>
          <a:prstGeom prst="ellipse">
            <a:avLst/>
          </a:prstGeom>
          <a:solidFill>
            <a:srgbClr val="FFFF66"/>
          </a:solidFill>
          <a:ln>
            <a:noFill/>
          </a:ln>
          <a:extLst>
            <a:ext uri="{91240B29-F687-4F45-9708-019B960494DF}">
              <a14:hiddenLine xmlns:a14="http://schemas.microsoft.com/office/drawing/2010/main" w="50800">
                <a:solidFill>
                  <a:srgbClr val="000000"/>
                </a:solidFill>
                <a:round/>
                <a:headEnd/>
                <a:tailEnd/>
              </a14:hiddenLine>
            </a:ext>
          </a:extLst>
        </p:spPr>
        <p:txBody>
          <a:bodyPr wrap="none" lIns="92075" tIns="46038" rIns="92075" bIns="46038" anchor="ct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endParaRPr lang="en-US" altLang="en-US" sz="2800">
              <a:solidFill>
                <a:srgbClr val="000000"/>
              </a:solidFill>
              <a:latin typeface="Comic Sans MS" panose="030F0702030302020204" pitchFamily="66" charset="0"/>
            </a:endParaRPr>
          </a:p>
        </p:txBody>
      </p:sp>
      <p:sp>
        <p:nvSpPr>
          <p:cNvPr id="2059" name="TextBox 11"/>
          <p:cNvSpPr txBox="1">
            <a:spLocks noChangeArrowheads="1"/>
          </p:cNvSpPr>
          <p:nvPr/>
        </p:nvSpPr>
        <p:spPr bwMode="auto">
          <a:xfrm>
            <a:off x="3500438" y="6550025"/>
            <a:ext cx="2643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tx1"/>
                </a:solidFill>
                <a:latin typeface="Times New Roman" panose="02020603050405020304" pitchFamily="18" charset="0"/>
              </a:defRPr>
            </a:lvl1pPr>
            <a:lvl2pPr marL="742950" indent="-285750" algn="ctr">
              <a:defRPr sz="2000" b="1">
                <a:solidFill>
                  <a:schemeClr val="tx1"/>
                </a:solidFill>
                <a:latin typeface="Times New Roman" panose="02020603050405020304" pitchFamily="18" charset="0"/>
              </a:defRPr>
            </a:lvl2pPr>
            <a:lvl3pPr marL="1143000" indent="-228600" algn="ctr">
              <a:defRPr sz="2000" b="1">
                <a:solidFill>
                  <a:schemeClr val="tx1"/>
                </a:solidFill>
                <a:latin typeface="Times New Roman" panose="02020603050405020304" pitchFamily="18" charset="0"/>
              </a:defRPr>
            </a:lvl3pPr>
            <a:lvl4pPr marL="1600200" indent="-228600" algn="ctr">
              <a:defRPr sz="2000" b="1">
                <a:solidFill>
                  <a:schemeClr val="tx1"/>
                </a:solidFill>
                <a:latin typeface="Times New Roman" panose="02020603050405020304" pitchFamily="18" charset="0"/>
              </a:defRPr>
            </a:lvl4pPr>
            <a:lvl5pPr marL="2057400" indent="-228600" algn="ctr">
              <a:defRPr sz="20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000" b="1">
                <a:solidFill>
                  <a:schemeClr val="tx1"/>
                </a:solidFill>
                <a:latin typeface="Times New Roman" panose="02020603050405020304" pitchFamily="18" charset="0"/>
              </a:defRPr>
            </a:lvl9pPr>
          </a:lstStyle>
          <a:p>
            <a:pPr algn="l"/>
            <a:r>
              <a:rPr lang="en-GB" altLang="en-US" sz="1400">
                <a:solidFill>
                  <a:srgbClr val="FF0000"/>
                </a:solidFill>
                <a:latin typeface="Arial Rounded MT Bold" panose="020F0704030504030204" pitchFamily="34" charset="0"/>
              </a:rPr>
              <a:t>www.phil-race.co.uk</a:t>
            </a:r>
          </a:p>
        </p:txBody>
      </p:sp>
    </p:spTree>
    <p:extLst>
      <p:ext uri="{BB962C8B-B14F-4D97-AF65-F5344CB8AC3E}">
        <p14:creationId xmlns:p14="http://schemas.microsoft.com/office/powerpoint/2010/main" val="417301451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anose="05000000000000000000"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anose="05000000000000000000"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anose="05000000000000000000"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1458"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531459"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31460"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mn-lt"/>
              </a:defRPr>
            </a:lvl1pPr>
          </a:lstStyle>
          <a:p>
            <a:pPr fontAlgn="base">
              <a:spcBef>
                <a:spcPct val="0"/>
              </a:spcBef>
              <a:spcAft>
                <a:spcPct val="0"/>
              </a:spcAft>
              <a:defRPr/>
            </a:pPr>
            <a:fld id="{7175A58E-772F-4000-B8AA-8FD4C0129D8B}" type="datetime1">
              <a:rPr lang="en-GB">
                <a:solidFill>
                  <a:srgbClr val="FFFFFF"/>
                </a:solidFill>
              </a:rPr>
              <a:pPr fontAlgn="base">
                <a:spcBef>
                  <a:spcPct val="0"/>
                </a:spcBef>
                <a:spcAft>
                  <a:spcPct val="0"/>
                </a:spcAft>
                <a:defRPr/>
              </a:pPr>
              <a:t>18/06/2019</a:t>
            </a:fld>
            <a:endParaRPr lang="en-GB">
              <a:solidFill>
                <a:srgbClr val="FFFFFF"/>
              </a:solidFill>
            </a:endParaRPr>
          </a:p>
        </p:txBody>
      </p:sp>
      <p:sp>
        <p:nvSpPr>
          <p:cNvPr id="531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mn-lt"/>
              </a:defRPr>
            </a:lvl1pPr>
          </a:lstStyle>
          <a:p>
            <a:pPr fontAlgn="base">
              <a:spcBef>
                <a:spcPct val="0"/>
              </a:spcBef>
              <a:spcAft>
                <a:spcPct val="0"/>
              </a:spcAft>
              <a:defRPr/>
            </a:pPr>
            <a:endParaRPr lang="en-GB">
              <a:solidFill>
                <a:srgbClr val="FFFFFF"/>
              </a:solidFill>
            </a:endParaRPr>
          </a:p>
        </p:txBody>
      </p:sp>
      <p:sp>
        <p:nvSpPr>
          <p:cNvPr id="531462"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mn-lt"/>
              </a:defRPr>
            </a:lvl1pPr>
          </a:lstStyle>
          <a:p>
            <a:pPr fontAlgn="base">
              <a:spcBef>
                <a:spcPct val="0"/>
              </a:spcBef>
              <a:spcAft>
                <a:spcPct val="0"/>
              </a:spcAft>
              <a:defRPr/>
            </a:pPr>
            <a:fld id="{5B810CFF-B23A-445F-BC77-A9D7F415DD90}" type="slidenum">
              <a:rPr lang="en-GB">
                <a:solidFill>
                  <a:srgbClr val="FFFFFF"/>
                </a:solidFill>
              </a:rPr>
              <a:pPr fontAlgn="base">
                <a:spcBef>
                  <a:spcPct val="0"/>
                </a:spcBef>
                <a:spcAft>
                  <a:spcPct val="0"/>
                </a:spcAft>
                <a:defRPr/>
              </a:pPr>
              <a:t>‹#›</a:t>
            </a:fld>
            <a:endParaRPr lang="en-GB">
              <a:solidFill>
                <a:srgbClr val="FFFFFF"/>
              </a:solidFill>
            </a:endParaRPr>
          </a:p>
        </p:txBody>
      </p:sp>
      <p:sp>
        <p:nvSpPr>
          <p:cNvPr id="531463" name="AutoShape 7">
            <a:hlinkClick r:id="rId3" action="ppaction://hlinkpres?slideindex=1&amp;slidetitle=" highlightClick="1"/>
          </p:cNvPr>
          <p:cNvSpPr>
            <a:spLocks noChangeArrowheads="1"/>
          </p:cNvSpPr>
          <p:nvPr/>
        </p:nvSpPr>
        <p:spPr bwMode="auto">
          <a:xfrm>
            <a:off x="179388" y="5876925"/>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
        <p:nvSpPr>
          <p:cNvPr id="531464" name="AutoShape 8">
            <a:hlinkClick r:id="rId4" action="ppaction://hlinkpres?slideindex=1&amp;slidetitle=" highlightClick="1"/>
          </p:cNvPr>
          <p:cNvSpPr>
            <a:spLocks noChangeArrowheads="1"/>
          </p:cNvSpPr>
          <p:nvPr/>
        </p:nvSpPr>
        <p:spPr bwMode="auto">
          <a:xfrm>
            <a:off x="8101013" y="5949950"/>
            <a:ext cx="1042987" cy="1042988"/>
          </a:xfrm>
          <a:prstGeom prst="actionButtonBlank">
            <a:avLst/>
          </a:prstGeom>
          <a:noFill/>
          <a:ln w="9525">
            <a:noFill/>
            <a:miter lim="800000"/>
            <a:headEnd/>
            <a:tailEnd/>
          </a:ln>
          <a:effectLst/>
        </p:spPr>
        <p:txBody>
          <a:bodyPr wrap="none" anchor="ctr">
            <a:spAutoFit/>
          </a:bodyPr>
          <a:lstStyle/>
          <a:p>
            <a:pPr fontAlgn="base">
              <a:spcBef>
                <a:spcPct val="0"/>
              </a:spcBef>
              <a:spcAft>
                <a:spcPct val="0"/>
              </a:spcAft>
              <a:defRPr/>
            </a:pPr>
            <a:endParaRPr lang="en-GB" sz="4000">
              <a:solidFill>
                <a:srgbClr val="FFFFFF"/>
              </a:solidFill>
              <a:latin typeface="Comic Sans MS" pitchFamily="66" charset="0"/>
            </a:endParaRPr>
          </a:p>
        </p:txBody>
      </p:sp>
    </p:spTree>
    <p:extLst>
      <p:ext uri="{BB962C8B-B14F-4D97-AF65-F5344CB8AC3E}">
        <p14:creationId xmlns:p14="http://schemas.microsoft.com/office/powerpoint/2010/main" val="1997808442"/>
      </p:ext>
    </p:extLst>
  </p:cSld>
  <p:clrMap bg1="dk1" tx1="lt1" bg2="dk2" tx2="lt2" accent1="accent1" accent2="accent2" accent3="accent3" accent4="accent4" accent5="accent5" accent6="accent6" hlink="hlink" folHlink="folHlink"/>
  <p:sldLayoutIdLst>
    <p:sldLayoutId id="214748518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18/06/2019</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extLst>
      <p:ext uri="{BB962C8B-B14F-4D97-AF65-F5344CB8AC3E}">
        <p14:creationId xmlns:p14="http://schemas.microsoft.com/office/powerpoint/2010/main" val="101115021"/>
      </p:ext>
    </p:extLst>
  </p:cSld>
  <p:clrMap bg1="lt1" tx1="dk1" bg2="lt2" tx2="dk2" accent1="accent1" accent2="accent2" accent3="accent3" accent4="accent4" accent5="accent5" accent6="accent6" hlink="hlink" folHlink="folHlink"/>
  <p:sldLayoutIdLst>
    <p:sldLayoutId id="2147485215" r:id="rId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2738626345"/>
      </p:ext>
    </p:extLst>
  </p:cSld>
  <p:clrMap bg1="lt1" tx1="dk1" bg2="lt2" tx2="dk2" accent1="accent1" accent2="accent2" accent3="accent3" accent4="accent4" accent5="accent5" accent6="accent6" hlink="hlink" folHlink="folHlink"/>
  <p:sldLayoutIdLst>
    <p:sldLayoutId id="214748523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1"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1"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3400935" y="63566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9" y="580867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3400935" y="6204228"/>
            <a:ext cx="184731" cy="369332"/>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9" y="60309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1366391435"/>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a:solidFill>
                <a:srgbClr val="000000"/>
              </a:solidFill>
              <a:latin typeface="Times New Roman" pitchFamily="18" charset="0"/>
              <a:cs typeface="Arial" pitchFamily="34" charset="0"/>
            </a:endParaRPr>
          </a:p>
        </p:txBody>
      </p:sp>
    </p:spTree>
    <p:extLst>
      <p:ext uri="{BB962C8B-B14F-4D97-AF65-F5344CB8AC3E}">
        <p14:creationId xmlns:p14="http://schemas.microsoft.com/office/powerpoint/2010/main" val="3690304514"/>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defRPr/>
            </a:pPr>
            <a:endParaRPr lang="en-US" sz="2000"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defRPr/>
            </a:pPr>
            <a:endParaRPr lang="en-US" sz="2000"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defRPr/>
            </a:pPr>
            <a:endParaRPr lang="en-US" sz="2000"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sz="2000" b="1">
              <a:solidFill>
                <a:srgbClr val="000000"/>
              </a:solidFill>
              <a:latin typeface="Times New Roman" pitchFamily="18" charset="0"/>
            </a:endParaRPr>
          </a:p>
        </p:txBody>
      </p:sp>
    </p:spTree>
    <p:extLst>
      <p:ext uri="{BB962C8B-B14F-4D97-AF65-F5344CB8AC3E}">
        <p14:creationId xmlns:p14="http://schemas.microsoft.com/office/powerpoint/2010/main" val="1643010522"/>
      </p:ext>
    </p:extLst>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268918340"/>
      </p:ext>
    </p:extLst>
  </p:cSld>
  <p:clrMap bg1="lt1" tx1="dk1" bg2="lt2" tx2="dk2" accent1="accent1" accent2="accent2" accent3="accent3" accent4="accent4" accent5="accent5" accent6="accent6" hlink="hlink" folHlink="folHlink"/>
  <p:sldLayoutIdLst>
    <p:sldLayoutId id="2147485248"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3180012697"/>
      </p:ext>
    </p:extLst>
  </p:cSld>
  <p:clrMap bg1="lt1" tx1="dk1" bg2="lt2" tx2="dk2" accent1="accent1" accent2="accent2" accent3="accent3" accent4="accent4" accent5="accent5" accent6="accent6" hlink="hlink" folHlink="folHlink"/>
  <p:sldLayoutIdLst>
    <p:sldLayoutId id="21474852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extLst>
      <p:ext uri="{BB962C8B-B14F-4D97-AF65-F5344CB8AC3E}">
        <p14:creationId xmlns:p14="http://schemas.microsoft.com/office/powerpoint/2010/main" val="1806281165"/>
      </p:ext>
    </p:extLst>
  </p:cSld>
  <p:clrMap bg1="lt1" tx1="dk1" bg2="lt2" tx2="dk2" accent1="accent1" accent2="accent2" accent3="accent3" accent4="accent4" accent5="accent5" accent6="accent6" hlink="hlink" folHlink="folHlink"/>
  <p:sldLayoutIdLst>
    <p:sldLayoutId id="214748527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p14="http://schemas.microsoft.com/office/powerpoint/2010/main" val="1954337085"/>
      </p:ext>
    </p:extLst>
  </p:cSld>
  <p:clrMap bg1="lt1" tx1="dk1" bg2="lt2" tx2="dk2" accent1="accent1" accent2="accent2" accent3="accent3" accent4="accent4" accent5="accent5" accent6="accent6" hlink="hlink" folHlink="folHlink"/>
  <p:sldLayoutIdLst>
    <p:sldLayoutId id="21474852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dirty="0">
              <a:solidFill>
                <a:srgbClr val="000000"/>
              </a:solidFill>
              <a:latin typeface="Times New Roman" pitchFamily="18" charset="0"/>
            </a:endParaRPr>
          </a:p>
        </p:txBody>
      </p:sp>
    </p:spTree>
    <p:extLst>
      <p:ext uri="{BB962C8B-B14F-4D97-AF65-F5344CB8AC3E}">
        <p14:creationId xmlns:p14="http://schemas.microsoft.com/office/powerpoint/2010/main" val="994458210"/>
      </p:ext>
    </p:extLst>
  </p:cSld>
  <p:clrMap bg1="lt1" tx1="dk1" bg2="lt2" tx2="dk2" accent1="accent1" accent2="accent2" accent3="accent3" accent4="accent4" accent5="accent5" accent6="accent6" hlink="hlink" folHlink="folHlink"/>
  <p:sldLayoutIdLst>
    <p:sldLayoutId id="214748528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a:spcBef>
                <a:spcPct val="50000"/>
              </a:spcBef>
              <a:defRPr/>
            </a:pPr>
            <a:endParaRPr lang="en-US" sz="2400" b="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a:defRPr/>
            </a:pPr>
            <a:endParaRPr lang="en-US" sz="2000" b="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200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2000" b="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a:defRPr/>
            </a:pPr>
            <a:endParaRPr lang="en-US" sz="2000" b="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a:defRPr/>
            </a:pPr>
            <a:endParaRPr lang="en-US" sz="2000" b="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a:defRPr/>
            </a:pPr>
            <a:r>
              <a:rPr lang="en-GB" sz="1400" dirty="0">
                <a:solidFill>
                  <a:srgbClr val="FF0000"/>
                </a:solidFill>
                <a:latin typeface="Calibri"/>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extLst>
      <p:ext uri="{BB962C8B-B14F-4D97-AF65-F5344CB8AC3E}">
        <p14:creationId xmlns:p14="http://schemas.microsoft.com/office/powerpoint/2010/main" val="2943018890"/>
      </p:ext>
    </p:extLst>
  </p:cSld>
  <p:clrMap bg1="lt1" tx1="dk1" bg2="lt2" tx2="dk2" accent1="accent1" accent2="accent2" accent3="accent3" accent4="accent4" accent5="accent5" accent6="accent6" hlink="hlink" folHlink="folHlink"/>
  <p:sldLayoutIdLst>
    <p:sldLayoutId id="214748528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extLst>
      <p:ext uri="{BB962C8B-B14F-4D97-AF65-F5344CB8AC3E}">
        <p14:creationId xmlns:p14="http://schemas.microsoft.com/office/powerpoint/2010/main" val="1881149849"/>
      </p:ext>
    </p:extLst>
  </p:cSld>
  <p:clrMap bg1="lt1" tx1="dk1" bg2="lt2" tx2="dk2" accent1="accent1" accent2="accent2" accent3="accent3" accent4="accent4" accent5="accent5" accent6="accent6" hlink="hlink" folHlink="folHlink"/>
  <p:sldLayoutIdLst>
    <p:sldLayoutId id="214748528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1D8BD707-D9CF-40AE-B4C6-C98DA3205C09}" type="datetimeFigureOut">
              <a:rPr lang="en-US" b="0" smtClean="0">
                <a:solidFill>
                  <a:prstClr val="white">
                    <a:tint val="75000"/>
                  </a:prstClr>
                </a:solidFill>
                <a:latin typeface="Calibri"/>
              </a:rPr>
              <a:pPr eaLnBrk="1" fontAlgn="auto" hangingPunct="1">
                <a:spcBef>
                  <a:spcPts val="0"/>
                </a:spcBef>
                <a:spcAft>
                  <a:spcPts val="0"/>
                </a:spcAft>
              </a:pPr>
              <a:t>6/18/2019</a:t>
            </a:fld>
            <a:endParaRPr lang="en-US" b="0">
              <a:solidFill>
                <a:prstClr val="white">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white">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6F15528-21DE-4FAA-801E-634DDDAF4B2B}" type="slidenum">
              <a:rPr lang="en-US" b="0" smtClean="0">
                <a:solidFill>
                  <a:prstClr val="white">
                    <a:tint val="75000"/>
                  </a:prstClr>
                </a:solidFill>
                <a:latin typeface="Calibri"/>
              </a:rPr>
              <a:pPr eaLnBrk="1" fontAlgn="auto" hangingPunct="1">
                <a:spcBef>
                  <a:spcPts val="0"/>
                </a:spcBef>
                <a:spcAft>
                  <a:spcPts val="0"/>
                </a:spcAft>
              </a:pPr>
              <a:t>‹#›</a:t>
            </a:fld>
            <a:endParaRPr lang="en-US" b="0">
              <a:solidFill>
                <a:prstClr val="white">
                  <a:tint val="75000"/>
                </a:prstClr>
              </a:solidFill>
              <a:latin typeface="Calibri"/>
            </a:endParaRPr>
          </a:p>
        </p:txBody>
      </p:sp>
    </p:spTree>
    <p:extLst>
      <p:ext uri="{BB962C8B-B14F-4D97-AF65-F5344CB8AC3E}">
        <p14:creationId xmlns:p14="http://schemas.microsoft.com/office/powerpoint/2010/main" val="728414176"/>
      </p:ext>
    </p:extLst>
  </p:cSld>
  <p:clrMap bg1="dk1" tx1="lt1" bg2="dk2" tx2="lt2" accent1="accent1" accent2="accent2" accent3="accent3" accent4="accent4" accent5="accent5" accent6="accent6" hlink="hlink" folHlink="folHlink"/>
  <p:sldLayoutIdLst>
    <p:sldLayoutId id="214748529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extLst>
      <p:ext uri="{BB962C8B-B14F-4D97-AF65-F5344CB8AC3E}">
        <p14:creationId xmlns:p14="http://schemas.microsoft.com/office/powerpoint/2010/main" val="1929189514"/>
      </p:ext>
    </p:extLst>
  </p:cSld>
  <p:clrMap bg1="lt1" tx1="dk1" bg2="lt2" tx2="dk2" accent1="accent1" accent2="accent2" accent3="accent3" accent4="accent4" accent5="accent5" accent6="accent6" hlink="hlink" folHlink="folHlink"/>
  <p:sldLayoutIdLst>
    <p:sldLayoutId id="214748529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18/06/2019</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val="3634252278"/>
      </p:ext>
    </p:extLst>
  </p:cSld>
  <p:clrMap bg1="dk1" tx1="lt1" bg2="dk2" tx2="lt2" accent1="accent1" accent2="accent2" accent3="accent3" accent4="accent4" accent5="accent5" accent6="accent6" hlink="hlink" folHlink="folHlink"/>
  <p:sldLayoutIdLst>
    <p:sldLayoutId id="214748529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DEE98E-EEF4-426E-B6D9-27F31B195454}" type="datetimeFigureOut">
              <a:rPr lang="en-GB" smtClean="0"/>
              <a:t>18/06/2019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326C9C-0984-4692-94B9-C42C36E0D40A}" type="slidenum">
              <a:rPr lang="en-GB" smtClean="0"/>
              <a:t>‹#›</a:t>
            </a:fld>
            <a:endParaRPr lang="en-GB"/>
          </a:p>
        </p:txBody>
      </p:sp>
    </p:spTree>
    <p:extLst>
      <p:ext uri="{BB962C8B-B14F-4D97-AF65-F5344CB8AC3E}">
        <p14:creationId xmlns:p14="http://schemas.microsoft.com/office/powerpoint/2010/main" val="528297576"/>
      </p:ext>
    </p:extLst>
  </p:cSld>
  <p:clrMap bg1="lt1" tx1="dk1" bg2="lt2" tx2="dk2" accent1="accent1" accent2="accent2" accent3="accent3" accent4="accent4" accent5="accent5" accent6="accent6" hlink="hlink" folHlink="folHlink"/>
  <p:sldLayoutIdLst>
    <p:sldLayoutId id="2147485297" r:id="rId1"/>
    <p:sldLayoutId id="214748530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dirty="0"/>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extLst>
      <p:ext uri="{BB962C8B-B14F-4D97-AF65-F5344CB8AC3E}">
        <p14:creationId xmlns:p14="http://schemas.microsoft.com/office/powerpoint/2010/main" val="370103339"/>
      </p:ext>
    </p:extLst>
  </p:cSld>
  <p:clrMap bg1="lt1" tx1="dk1" bg2="lt2" tx2="dk2" accent1="accent1" accent2="accent2" accent3="accent3" accent4="accent4" accent5="accent5" accent6="accent6" hlink="hlink" folHlink="folHlink"/>
  <p:sldLayoutIdLst>
    <p:sldLayoutId id="214748529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tmplLst>
          <p:tmpl lvl="1">
            <p:tnLst>
              <p:par>
                <p:cT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25712D-E0D6-4754-A442-F037A70C26E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DDD39A-BBD0-4930-90C8-FEF3E9575DD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4E819F-8499-401C-9EE8-26C5DE8FB0B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B4BE70-6258-4BF9-AD91-2D46E14B93B5}" type="datetimeFigureOut">
              <a:rPr lang="en-GB" smtClean="0"/>
              <a:t>18/06/2019</a:t>
            </a:fld>
            <a:endParaRPr lang="en-GB"/>
          </a:p>
        </p:txBody>
      </p:sp>
      <p:sp>
        <p:nvSpPr>
          <p:cNvPr id="5" name="Footer Placeholder 4">
            <a:extLst>
              <a:ext uri="{FF2B5EF4-FFF2-40B4-BE49-F238E27FC236}">
                <a16:creationId xmlns:a16="http://schemas.microsoft.com/office/drawing/2014/main" id="{0D0D015B-7E85-411C-8681-EEBA9503F2A7}"/>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026C38A-959D-4C65-AB62-9A1A6603DF7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0052C0-E2FB-478C-B39A-97ADB390EAA6}" type="slidenum">
              <a:rPr lang="en-GB" smtClean="0"/>
              <a:t>‹#›</a:t>
            </a:fld>
            <a:endParaRPr lang="en-GB"/>
          </a:p>
        </p:txBody>
      </p:sp>
    </p:spTree>
    <p:extLst>
      <p:ext uri="{BB962C8B-B14F-4D97-AF65-F5344CB8AC3E}">
        <p14:creationId xmlns:p14="http://schemas.microsoft.com/office/powerpoint/2010/main" val="2623710715"/>
      </p:ext>
    </p:extLst>
  </p:cSld>
  <p:clrMap bg1="lt1" tx1="dk1" bg2="lt2" tx2="dk2" accent1="accent1" accent2="accent2" accent3="accent3" accent4="accent4" accent5="accent5" accent6="accent6" hlink="hlink" folHlink="folHlink"/>
  <p:sldLayoutIdLst>
    <p:sldLayoutId id="214748530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3D06FE-CF0F-4DFD-8581-12B13FB433FF}" type="datetimeFigureOut">
              <a:rPr lang="en-GB" smtClean="0"/>
              <a:t>18/06/2019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C6D532-4ADA-440E-877B-02062E7AF366}" type="slidenum">
              <a:rPr lang="en-GB" smtClean="0"/>
              <a:t>‹#›</a:t>
            </a:fld>
            <a:endParaRPr lang="en-GB"/>
          </a:p>
        </p:txBody>
      </p:sp>
    </p:spTree>
    <p:extLst>
      <p:ext uri="{BB962C8B-B14F-4D97-AF65-F5344CB8AC3E}">
        <p14:creationId xmlns:p14="http://schemas.microsoft.com/office/powerpoint/2010/main" val="391811479"/>
      </p:ext>
    </p:extLst>
  </p:cSld>
  <p:clrMap bg1="lt1" tx1="dk1" bg2="lt2" tx2="dk2" accent1="accent1" accent2="accent2" accent3="accent3" accent4="accent4" accent5="accent5" accent6="accent6" hlink="hlink" folHlink="folHlink"/>
  <p:sldLayoutIdLst>
    <p:sldLayoutId id="214748530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E112A-5C9E-4342-9B59-91E28FBAC56D}" type="datetimeFigureOut">
              <a:rPr lang="en-GB" smtClean="0"/>
              <a:t>18/06/2019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DD7F-40BB-4F23-AFB9-1998A9E853FC}" type="slidenum">
              <a:rPr lang="en-GB" smtClean="0"/>
              <a:t>‹#›</a:t>
            </a:fld>
            <a:endParaRPr lang="en-GB"/>
          </a:p>
        </p:txBody>
      </p:sp>
    </p:spTree>
    <p:extLst>
      <p:ext uri="{BB962C8B-B14F-4D97-AF65-F5344CB8AC3E}">
        <p14:creationId xmlns:p14="http://schemas.microsoft.com/office/powerpoint/2010/main" val="2859599975"/>
      </p:ext>
    </p:extLst>
  </p:cSld>
  <p:clrMap bg1="lt1" tx1="dk1" bg2="lt2" tx2="dk2" accent1="accent1" accent2="accent2" accent3="accent3" accent4="accent4" accent5="accent5" accent6="accent6" hlink="hlink" folHlink="folHlink"/>
  <p:sldLayoutIdLst>
    <p:sldLayoutId id="214748531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5"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6"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7"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5"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5"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8"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9"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extLst>
      <p:ext uri="{BB962C8B-B14F-4D97-AF65-F5344CB8AC3E}">
        <p14:creationId xmlns:p14="http://schemas.microsoft.com/office/powerpoint/2010/main" val="228228669"/>
      </p:ext>
    </p:extLst>
  </p:cSld>
  <p:clrMap bg1="lt1" tx1="dk1" bg2="lt2" tx2="dk2" accent1="accent1" accent2="accent2" accent3="accent3" accent4="accent4" accent5="accent5" accent6="accent6" hlink="hlink" folHlink="folHlink"/>
  <p:sldLayoutIdLst>
    <p:sldLayoutId id="214748530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rtl="0" eaLnBrk="0" fontAlgn="base" hangingPunct="0">
              <a:spcBef>
                <a:spcPct val="50000"/>
              </a:spcBef>
              <a:spcAft>
                <a:spcPct val="0"/>
              </a:spcAft>
              <a:defRPr/>
            </a:pPr>
            <a:endParaRPr lang="en-US" sz="2400" kern="1200" dirty="0">
              <a:solidFill>
                <a:srgbClr val="000000"/>
              </a:solidFill>
              <a:latin typeface="Times New Roman" pitchFamily="18" charset="0"/>
              <a:ea typeface="+mn-ea"/>
              <a:cs typeface="+mn-cs"/>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rtl="0" eaLnBrk="0" fontAlgn="base" hangingPunct="0">
              <a:spcBef>
                <a:spcPct val="0"/>
              </a:spcBef>
              <a:spcAft>
                <a:spcPct val="0"/>
              </a:spcAft>
              <a:defRPr/>
            </a:pPr>
            <a:endParaRPr lang="en-US" sz="2000" b="1" kern="1200" dirty="0">
              <a:solidFill>
                <a:srgbClr val="000000"/>
              </a:solidFill>
              <a:latin typeface="Comic Sans MS" pitchFamily="66" charset="0"/>
              <a:ea typeface="+mn-ea"/>
              <a:cs typeface="+mn-cs"/>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rtl="0" eaLnBrk="0" fontAlgn="base" hangingPunct="0">
              <a:spcBef>
                <a:spcPct val="0"/>
              </a:spcBef>
              <a:spcAft>
                <a:spcPct val="0"/>
              </a:spcAft>
              <a:defRPr/>
            </a:pPr>
            <a:endParaRPr lang="en-US" sz="2000" kern="1200" dirty="0">
              <a:solidFill>
                <a:srgbClr val="000000"/>
              </a:solidFill>
              <a:latin typeface="Comic Sans MS" pitchFamily="66" charset="0"/>
              <a:ea typeface="+mn-ea"/>
              <a:cs typeface="+mn-cs"/>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rtl="0" eaLnBrk="0" fontAlgn="base" hangingPunct="0">
              <a:spcBef>
                <a:spcPct val="0"/>
              </a:spcBef>
              <a:spcAft>
                <a:spcPct val="0"/>
              </a:spcAft>
              <a:defRPr/>
            </a:pPr>
            <a:endParaRPr lang="en-US" sz="2800" b="1" kern="1200" dirty="0">
              <a:solidFill>
                <a:srgbClr val="000000"/>
              </a:solidFill>
              <a:latin typeface="Comic Sans MS" pitchFamily="66" charset="0"/>
              <a:ea typeface="+mn-ea"/>
              <a:cs typeface="+mn-cs"/>
            </a:endParaRPr>
          </a:p>
        </p:txBody>
      </p:sp>
      <p:sp>
        <p:nvSpPr>
          <p:cNvPr id="12" name="TextBox 11"/>
          <p:cNvSpPr txBox="1"/>
          <p:nvPr/>
        </p:nvSpPr>
        <p:spPr>
          <a:xfrm>
            <a:off x="3500438" y="6550025"/>
            <a:ext cx="2643187" cy="307975"/>
          </a:xfrm>
          <a:prstGeom prst="rect">
            <a:avLst/>
          </a:prstGeom>
          <a:noFill/>
        </p:spPr>
        <p:txBody>
          <a:bodyPr>
            <a:spAutoFit/>
          </a:bodyPr>
          <a:lstStyle/>
          <a:p>
            <a:pPr algn="ctr" rtl="0" eaLnBrk="0" fontAlgn="base" hangingPunct="0">
              <a:spcBef>
                <a:spcPct val="0"/>
              </a:spcBef>
              <a:spcAft>
                <a:spcPct val="0"/>
              </a:spcAft>
              <a:defRPr/>
            </a:pPr>
            <a:r>
              <a:rPr lang="en-GB" sz="1400" b="1" kern="1200" dirty="0">
                <a:solidFill>
                  <a:srgbClr val="FF0000"/>
                </a:solidFill>
                <a:latin typeface="Arial Rounded MT Bold"/>
                <a:ea typeface="+mn-ea"/>
                <a:cs typeface="+mn-cs"/>
              </a:rPr>
              <a:t>www.phil-race.co.uk</a:t>
            </a: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rtl="0" eaLnBrk="0" fontAlgn="base" hangingPunct="0">
              <a:spcBef>
                <a:spcPct val="0"/>
              </a:spcBef>
              <a:spcAft>
                <a:spcPct val="0"/>
              </a:spcAft>
              <a:defRPr/>
            </a:pPr>
            <a:endParaRPr lang="en-GB" sz="2000" kern="1200"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1240665281"/>
      </p:ext>
    </p:extLst>
  </p:cSld>
  <p:clrMap bg1="lt1" tx1="dk1" bg2="lt2" tx2="dk2" accent1="accent1" accent2="accent2" accent3="accent3" accent4="accent4" accent5="accent5" accent6="accent6" hlink="hlink" folHlink="folHlink"/>
  <p:sldLayoutIdLst>
    <p:sldLayoutId id="2147485312" r:id="rId1"/>
    <p:sldLayoutId id="214748531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extLst>
      <p:ext uri="{BB962C8B-B14F-4D97-AF65-F5344CB8AC3E}">
        <p14:creationId xmlns:p14="http://schemas.microsoft.com/office/powerpoint/2010/main" val="4153335441"/>
      </p:ext>
    </p:extLst>
  </p:cSld>
  <p:clrMap bg1="lt1" tx1="dk1" bg2="lt2" tx2="dk2" accent1="accent1" accent2="accent2" accent3="accent3" accent4="accent4" accent5="accent5" accent6="accent6" hlink="hlink" folHlink="folHlink"/>
  <p:sldLayoutIdLst>
    <p:sldLayoutId id="21474853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extLst>
      <p:ext uri="{BB962C8B-B14F-4D97-AF65-F5344CB8AC3E}">
        <p14:creationId xmlns:p14="http://schemas.microsoft.com/office/powerpoint/2010/main" val="2921773436"/>
      </p:ext>
    </p:extLst>
  </p:cSld>
  <p:clrMap bg1="lt1" tx1="dk1" bg2="lt2" tx2="dk2" accent1="accent1" accent2="accent2" accent3="accent3" accent4="accent4" accent5="accent5" accent6="accent6" hlink="hlink" folHlink="folHlink"/>
  <p:sldLayoutIdLst>
    <p:sldLayoutId id="214748531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520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pPr>
                <a:defRPr/>
              </a:pPr>
              <a:t>6/18/2019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pPr>
                <a:defRPr/>
              </a:pPr>
              <a:t>‹#›</a:t>
            </a:fld>
            <a:endParaRPr lang="en-US"/>
          </a:p>
        </p:txBody>
      </p:sp>
    </p:spTree>
    <p:extLst>
      <p:ext uri="{BB962C8B-B14F-4D97-AF65-F5344CB8AC3E}">
        <p14:creationId xmlns:p14="http://schemas.microsoft.com/office/powerpoint/2010/main" val="3137188917"/>
      </p:ext>
    </p:extLst>
  </p:cSld>
  <p:clrMap bg1="dk1" tx1="lt1" bg2="dk2" tx2="lt2" accent1="accent1" accent2="accent2" accent3="accent3" accent4="accent4" accent5="accent5" accent6="accent6" hlink="hlink" folHlink="folHlink"/>
  <p:sldLayoutIdLst>
    <p:sldLayoutId id="214748531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userDrawn="1"/>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5008" r:id="rId1"/>
    <p:sldLayoutId id="2147485017"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a:t>Leeds Metropolitan University</a:t>
            </a:r>
          </a:p>
          <a:p>
            <a:pPr>
              <a:defRPr/>
            </a:pPr>
            <a:r>
              <a:rPr lang="en-GB" altLang="en-US"/>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2"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a:t>Click to edit Master title style</a:t>
            </a:r>
          </a:p>
        </p:txBody>
      </p:sp>
      <p:sp>
        <p:nvSpPr>
          <p:cNvPr id="1027" name="Rectangle 16"/>
          <p:cNvSpPr>
            <a:spLocks noGrp="1" noChangeArrowheads="1"/>
          </p:cNvSpPr>
          <p:nvPr>
            <p:ph type="body" idx="1"/>
          </p:nvPr>
        </p:nvSpPr>
        <p:spPr bwMode="auto">
          <a:xfrm>
            <a:off x="844552"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2" y="6330962"/>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pitchFamily="34" charset="0"/>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pitchFamily="34" charset="0"/>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pitchFamily="34" charset="0"/>
            </a:endParaRPr>
          </a:p>
        </p:txBody>
      </p:sp>
      <p:sp>
        <p:nvSpPr>
          <p:cNvPr id="12" name="TextBox 11"/>
          <p:cNvSpPr txBox="1"/>
          <p:nvPr/>
        </p:nvSpPr>
        <p:spPr>
          <a:xfrm>
            <a:off x="3500444" y="6550037"/>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513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37.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Choices&#8230;.ppt" TargetMode="External"/><Relationship Id="rId5" Type="http://schemas.openxmlformats.org/officeDocument/2006/relationships/image" Target="../media/image5.png"/><Relationship Id="rId4" Type="http://schemas.openxmlformats.org/officeDocument/2006/relationships/hyperlink" Target="file:///C:\Users\Phil\Desktop\current%20stuff\brunel%20pieces%203\Newcastle.pptx#-1,1,Slide 1"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hyperlink" Target="https://www.seda.ac.uk/resources/files/publications_214_Educational%20Developments%2018.2.pdf"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www.coursera.org/lecture/university-teaching/interview-with-prof-royce-sadler-on-understanding-standards-TD6pE"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14.jpg"/><Relationship Id="rId4" Type="http://schemas.openxmlformats.org/officeDocument/2006/relationships/image" Target="../media/image13.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hyperlink" Target="http://phil-race.co.uk/2016/04/updated-powerpoint-ripples-model/"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hyperlink" Target="https://phil-race.co.uk/2017/09/swansea-university-school-management-21st-September/" TargetMode="External"/><Relationship Id="rId2" Type="http://schemas.openxmlformats.org/officeDocument/2006/relationships/hyperlink" Target="https://www.theguardian.com/education/2017/mar/12/no-evidence-to-back-idea-of-learning-styles?CMP=share_btn_tw"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http://stackoverflow.com/questions/8866061/css-background-image-using-an-image" TargetMode="External"/><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s://phil-race.co.uk/2016/10/lthe-tweetchat-lthechat-wed-oct-19-8-00-9-00-pm/" TargetMode="External"/><Relationship Id="rId2" Type="http://schemas.openxmlformats.org/officeDocument/2006/relationships/hyperlink" Target="http://phil-race.co.uk/2016/04/updated-powerpoint-ripples-model/" TargetMode="External"/><Relationship Id="rId1" Type="http://schemas.openxmlformats.org/officeDocument/2006/relationships/slideLayout" Target="../slideLayouts/slideLayout3.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hyperlink" Target="http://phil-race.co.uk/2014/01/feedback-24-hours/" TargetMode="External"/><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s://doi.org/10.1080/02602938.2018.1463354" TargetMode="External"/><Relationship Id="rId1" Type="http://schemas.openxmlformats.org/officeDocument/2006/relationships/slideLayout" Target="../slideLayouts/slideLayout17.xml"/><Relationship Id="rId4" Type="http://schemas.openxmlformats.org/officeDocument/2006/relationships/image" Target="../media/image24.jpg"/></Relationships>
</file>

<file path=ppt/slides/_rels/slide5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3" Type="http://schemas.openxmlformats.org/officeDocument/2006/relationships/hyperlink" Target="https://doi.org/10.1080/02602938.2018.1463354"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hyperlink" Target="https://www.frontiersin.org/articles/10.3389/feduc.2018.00067/full"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5" Type="http://schemas.openxmlformats.org/officeDocument/2006/relationships/hyperlink" Target="http://www.jisc.ac.uk/whatwedo/programmes/usersandinnovation/soundsgood.aspx" TargetMode="External"/><Relationship Id="rId4" Type="http://schemas.openxmlformats.org/officeDocument/2006/relationships/hyperlink" Target="http://www.pass.brad.ac.uk/"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seda.ac.uk/resources/files/publications_214_Educational%20Developments%2018.2.pdf"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D90887-8944-461D-9BDA-77CAB4A25F2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659" y="0"/>
            <a:ext cx="9324660" cy="6858000"/>
          </a:xfrm>
          <a:prstGeom prst="rect">
            <a:avLst/>
          </a:prstGeom>
        </p:spPr>
      </p:pic>
    </p:spTree>
    <p:extLst>
      <p:ext uri="{BB962C8B-B14F-4D97-AF65-F5344CB8AC3E}">
        <p14:creationId xmlns:p14="http://schemas.microsoft.com/office/powerpoint/2010/main" val="24752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ACA2-A42A-4E4E-B20B-68B35FFEAB9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70C0"/>
                </a:solidFill>
                <a:latin typeface="Calibri" panose="020F0502020204030204" pitchFamily="34" charset="0"/>
                <a:cs typeface="Calibri" panose="020F0502020204030204" pitchFamily="34" charset="0"/>
              </a:rPr>
              <a:t>The three questions always in each student’s mind…</a:t>
            </a:r>
          </a:p>
        </p:txBody>
      </p:sp>
      <p:sp>
        <p:nvSpPr>
          <p:cNvPr id="4" name="Content Placeholder 3">
            <a:extLst>
              <a:ext uri="{FF2B5EF4-FFF2-40B4-BE49-F238E27FC236}">
                <a16:creationId xmlns:a16="http://schemas.microsoft.com/office/drawing/2014/main" id="{D494C01E-7BA4-44EA-9946-7851259B9103}"/>
              </a:ext>
            </a:extLst>
          </p:cNvPr>
          <p:cNvSpPr txBox="1">
            <a:spLocks noGrp="1"/>
          </p:cNvSpPr>
          <p:nvPr>
            <p:ph idx="1"/>
          </p:nvPr>
        </p:nvSpPr>
        <p:spPr>
          <a:xfrm>
            <a:off x="358775" y="1196975"/>
            <a:ext cx="8605838" cy="4104285"/>
          </a:xfrm>
          <a:prstGeom prst="rect">
            <a:avLst/>
          </a:prstGeom>
          <a:solidFill>
            <a:srgbClr val="CCFFCC"/>
          </a:solidFill>
        </p:spPr>
        <p:txBody>
          <a:bodyPr wrap="square" rtlCol="0">
            <a:noAutofit/>
          </a:bodyPr>
          <a:lstStyle/>
          <a:p>
            <a:pPr eaLnBrk="0" hangingPunct="0">
              <a:buFont typeface="+mj-lt"/>
              <a:buAutoNum type="arabicPeriod"/>
            </a:pPr>
            <a:r>
              <a:rPr lang="en-GB" sz="4000" b="1" dirty="0">
                <a:solidFill>
                  <a:srgbClr val="000000"/>
                </a:solidFill>
              </a:rPr>
              <a:t>What will I be expected to show for this?</a:t>
            </a:r>
          </a:p>
          <a:p>
            <a:pPr eaLnBrk="0" hangingPunct="0">
              <a:buFont typeface="+mj-lt"/>
              <a:buAutoNum type="arabicPeriod"/>
            </a:pPr>
            <a:r>
              <a:rPr lang="en-GB" sz="4000" b="1" dirty="0">
                <a:solidFill>
                  <a:srgbClr val="000000"/>
                </a:solidFill>
              </a:rPr>
              <a:t>What does a good one look like and a bad one?</a:t>
            </a:r>
          </a:p>
          <a:p>
            <a:pPr eaLnBrk="0" hangingPunct="0">
              <a:buFont typeface="+mj-lt"/>
              <a:buAutoNum type="arabicPeriod"/>
            </a:pPr>
            <a:r>
              <a:rPr lang="en-GB" sz="4000" b="1" dirty="0">
                <a:solidFill>
                  <a:srgbClr val="000000"/>
                </a:solidFill>
              </a:rPr>
              <a:t>Where does this fit into the big picture?</a:t>
            </a:r>
          </a:p>
        </p:txBody>
      </p:sp>
    </p:spTree>
    <p:extLst>
      <p:ext uri="{BB962C8B-B14F-4D97-AF65-F5344CB8AC3E}">
        <p14:creationId xmlns:p14="http://schemas.microsoft.com/office/powerpoint/2010/main" val="1757990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Towards assessment </a:t>
            </a:r>
            <a:r>
              <a:rPr lang="en-GB" sz="3200" b="1" dirty="0">
                <a:solidFill>
                  <a:srgbClr val="FF0000"/>
                </a:solidFill>
                <a:latin typeface="Calibri" panose="020F0502020204030204" pitchFamily="34" charset="0"/>
                <a:cs typeface="Calibri" panose="020F0502020204030204" pitchFamily="34" charset="0"/>
              </a:rPr>
              <a:t>as</a:t>
            </a:r>
            <a:r>
              <a:rPr lang="en-GB" sz="3200" b="1" dirty="0">
                <a:solidFill>
                  <a:srgbClr val="00B0F0"/>
                </a:solidFill>
                <a:latin typeface="Calibri" panose="020F0502020204030204" pitchFamily="34" charset="0"/>
                <a:cs typeface="Calibri" panose="020F0502020204030204" pitchFamily="34" charset="0"/>
              </a:rPr>
              <a:t> learning</a:t>
            </a:r>
          </a:p>
        </p:txBody>
      </p:sp>
      <p:sp>
        <p:nvSpPr>
          <p:cNvPr id="3" name="Content Placeholder 2"/>
          <p:cNvSpPr>
            <a:spLocks noGrp="1"/>
          </p:cNvSpPr>
          <p:nvPr>
            <p:ph idx="1"/>
          </p:nvPr>
        </p:nvSpPr>
        <p:spPr/>
        <p:txBody>
          <a:bodyPr/>
          <a:lstStyle/>
          <a:p>
            <a:pPr>
              <a:lnSpc>
                <a:spcPct val="100000"/>
              </a:lnSpc>
            </a:pPr>
            <a:r>
              <a:rPr lang="en-GB" sz="2600" dirty="0"/>
              <a:t>Last century, we had lots of assessment </a:t>
            </a:r>
            <a:r>
              <a:rPr lang="en-GB" sz="2600" dirty="0">
                <a:solidFill>
                  <a:srgbClr val="FF0000"/>
                </a:solidFill>
              </a:rPr>
              <a:t>of</a:t>
            </a:r>
            <a:r>
              <a:rPr lang="en-GB" sz="2600" dirty="0"/>
              <a:t> learning.</a:t>
            </a:r>
          </a:p>
          <a:p>
            <a:pPr>
              <a:lnSpc>
                <a:spcPct val="100000"/>
              </a:lnSpc>
            </a:pPr>
            <a:r>
              <a:rPr lang="en-GB" sz="2600" dirty="0"/>
              <a:t>We still need to do some of this, e.g. to assure fitness to practice.</a:t>
            </a:r>
          </a:p>
          <a:p>
            <a:pPr>
              <a:lnSpc>
                <a:spcPct val="100000"/>
              </a:lnSpc>
            </a:pPr>
            <a:r>
              <a:rPr lang="en-GB" sz="2600" dirty="0"/>
              <a:t>Some institutions have moved a long way towards assessment </a:t>
            </a:r>
            <a:r>
              <a:rPr lang="en-GB" sz="2600" i="1" dirty="0">
                <a:solidFill>
                  <a:srgbClr val="FF0000"/>
                </a:solidFill>
              </a:rPr>
              <a:t>for</a:t>
            </a:r>
            <a:r>
              <a:rPr lang="en-GB" sz="2600" dirty="0"/>
              <a:t> learning.</a:t>
            </a:r>
          </a:p>
          <a:p>
            <a:pPr>
              <a:lnSpc>
                <a:spcPct val="100000"/>
              </a:lnSpc>
            </a:pPr>
            <a:r>
              <a:rPr lang="en-GB" sz="2600" dirty="0"/>
              <a:t>I believe we now need to make a final jump – assessment </a:t>
            </a:r>
            <a:r>
              <a:rPr lang="en-GB" sz="2600" i="1" dirty="0">
                <a:solidFill>
                  <a:srgbClr val="FF0000"/>
                </a:solidFill>
              </a:rPr>
              <a:t>as</a:t>
            </a:r>
            <a:r>
              <a:rPr lang="en-GB" sz="2600" dirty="0"/>
              <a:t> learning.</a:t>
            </a:r>
          </a:p>
          <a:p>
            <a:pPr>
              <a:lnSpc>
                <a:spcPct val="100000"/>
              </a:lnSpc>
            </a:pPr>
            <a:r>
              <a:rPr lang="en-GB" sz="2600" dirty="0"/>
              <a:t>I’m going to help you to think of the extent to which each of a number of assessment methods can bring assessment and learning closer, and achieve assessment </a:t>
            </a:r>
            <a:r>
              <a:rPr lang="en-GB" sz="2600" dirty="0">
                <a:solidFill>
                  <a:srgbClr val="FF0000"/>
                </a:solidFill>
              </a:rPr>
              <a:t>as</a:t>
            </a:r>
            <a:r>
              <a:rPr lang="en-GB" sz="2600" dirty="0"/>
              <a:t> learning for students.</a:t>
            </a:r>
          </a:p>
        </p:txBody>
      </p:sp>
    </p:spTree>
    <p:extLst>
      <p:ext uri="{BB962C8B-B14F-4D97-AF65-F5344CB8AC3E}">
        <p14:creationId xmlns:p14="http://schemas.microsoft.com/office/powerpoint/2010/main" val="4898088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ABC66-BE1C-46AB-AD3A-40E491AB4285}"/>
              </a:ext>
            </a:extLst>
          </p:cNvPr>
          <p:cNvSpPr>
            <a:spLocks noGrp="1"/>
          </p:cNvSpPr>
          <p:nvPr>
            <p:ph type="title"/>
          </p:nvPr>
        </p:nvSpPr>
        <p:spPr/>
        <p:txBody>
          <a:bodyPr/>
          <a:lstStyle/>
          <a:p>
            <a:r>
              <a:rPr lang="en-GB" dirty="0">
                <a:solidFill>
                  <a:srgbClr val="00B0F0"/>
                </a:solidFill>
              </a:rPr>
              <a:t>Today</a:t>
            </a:r>
          </a:p>
        </p:txBody>
      </p:sp>
      <p:sp>
        <p:nvSpPr>
          <p:cNvPr id="3" name="Content Placeholder 2"/>
          <p:cNvSpPr>
            <a:spLocks noGrp="1"/>
          </p:cNvSpPr>
          <p:nvPr>
            <p:ph idx="1"/>
          </p:nvPr>
        </p:nvSpPr>
        <p:spPr/>
        <p:txBody>
          <a:bodyPr/>
          <a:lstStyle/>
          <a:p>
            <a:pPr>
              <a:lnSpc>
                <a:spcPct val="100000"/>
              </a:lnSpc>
            </a:pPr>
            <a:r>
              <a:rPr lang="en-GB" sz="2800" dirty="0"/>
              <a:t>We will look at the pros and cons of some of the most often-used processes and instruments in our traditional approaches to assessment, and explore what else we can do to improve assessment. </a:t>
            </a:r>
          </a:p>
          <a:p>
            <a:pPr>
              <a:lnSpc>
                <a:spcPct val="100000"/>
              </a:lnSpc>
            </a:pPr>
            <a:r>
              <a:rPr lang="en-GB" sz="2800" dirty="0"/>
              <a:t>We will also look at how we can use formative assessment to open up feedback dialogues with students to deepen their learning and help them to make the most of our feedback to them. We will explore how best we can make assessment better for students by involving them in self- and peer-assessment.</a:t>
            </a:r>
          </a:p>
          <a:p>
            <a:pPr>
              <a:lnSpc>
                <a:spcPct val="100000"/>
              </a:lnSpc>
            </a:pPr>
            <a:endParaRPr lang="en-GB" sz="2800" dirty="0"/>
          </a:p>
        </p:txBody>
      </p:sp>
    </p:spTree>
    <p:extLst>
      <p:ext uri="{BB962C8B-B14F-4D97-AF65-F5344CB8AC3E}">
        <p14:creationId xmlns:p14="http://schemas.microsoft.com/office/powerpoint/2010/main" val="206233045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7"/>
            <a:ext cx="8713788" cy="575717"/>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Intended learning outcomes</a:t>
            </a:r>
          </a:p>
        </p:txBody>
      </p:sp>
      <p:sp>
        <p:nvSpPr>
          <p:cNvPr id="110595" name="Rectangle 3"/>
          <p:cNvSpPr>
            <a:spLocks noGrp="1" noChangeArrowheads="1"/>
          </p:cNvSpPr>
          <p:nvPr>
            <p:ph idx="1"/>
          </p:nvPr>
        </p:nvSpPr>
        <p:spPr>
          <a:xfrm>
            <a:off x="430212" y="908650"/>
            <a:ext cx="8390378" cy="5949351"/>
          </a:xfrm>
        </p:spPr>
        <p:txBody>
          <a:bodyPr/>
          <a:lstStyle/>
          <a:p>
            <a:pPr marL="0" indent="0">
              <a:buNone/>
            </a:pPr>
            <a:r>
              <a:rPr lang="en-GB" dirty="0"/>
              <a:t>After participating in this session, you should be better-able to:</a:t>
            </a:r>
          </a:p>
          <a:p>
            <a:pPr lvl="0">
              <a:buFont typeface="+mj-lt"/>
              <a:buAutoNum type="arabicPeriod"/>
            </a:pPr>
            <a:r>
              <a:rPr lang="en-GB" dirty="0"/>
              <a:t>Identify and confront some of the main problems we have implementing assessment and feedback using traditional approaches.</a:t>
            </a:r>
          </a:p>
          <a:p>
            <a:pPr lvl="0">
              <a:buFont typeface="+mj-lt"/>
              <a:buAutoNum type="arabicPeriod"/>
            </a:pPr>
            <a:r>
              <a:rPr lang="en-GB" dirty="0"/>
              <a:t>Discuss possible ways of addressing some of these problems creatively, so that assessment and feedback can be firmly linked to student learning.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GB" sz="3600" dirty="0">
                <a:solidFill>
                  <a:srgbClr val="0070C0"/>
                </a:solidFill>
              </a:rPr>
              <a:t>Face-to-face one-to-one feedback activity</a:t>
            </a:r>
          </a:p>
        </p:txBody>
      </p:sp>
      <p:sp>
        <p:nvSpPr>
          <p:cNvPr id="23558" name="Rectangle 3"/>
          <p:cNvSpPr>
            <a:spLocks noGrp="1" noChangeArrowheads="1"/>
          </p:cNvSpPr>
          <p:nvPr>
            <p:ph idx="1"/>
          </p:nvPr>
        </p:nvSpPr>
        <p:spPr/>
        <p:txBody>
          <a:bodyPr/>
          <a:lstStyle/>
          <a:p>
            <a:pPr eaLnBrk="1" hangingPunct="1">
              <a:lnSpc>
                <a:spcPct val="100000"/>
              </a:lnSpc>
              <a:buFont typeface="Wingdings" pitchFamily="2" charset="2"/>
              <a:buNone/>
            </a:pPr>
            <a:r>
              <a:rPr lang="en-GB" sz="2800" dirty="0">
                <a:solidFill>
                  <a:srgbClr val="C00000"/>
                </a:solidFill>
              </a:rPr>
              <a:t>On the signal to start</a:t>
            </a:r>
            <a:r>
              <a:rPr lang="en-GB" sz="2800" dirty="0"/>
              <a:t>, please stand up, and work in pairs, moving around the room, talking to different people using the script which follows…</a:t>
            </a:r>
            <a:endParaRPr lang="en-GB" sz="2800" dirty="0">
              <a:solidFill>
                <a:srgbClr val="66FF33"/>
              </a:solidFill>
            </a:endParaRPr>
          </a:p>
          <a:p>
            <a:pPr eaLnBrk="1" hangingPunct="1">
              <a:lnSpc>
                <a:spcPct val="100000"/>
              </a:lnSpc>
              <a:buFont typeface="Wingdings" pitchFamily="2" charset="2"/>
              <a:buNone/>
            </a:pPr>
            <a:r>
              <a:rPr lang="en-GB" sz="2800" dirty="0"/>
              <a:t>The script:</a:t>
            </a:r>
          </a:p>
          <a:p>
            <a:pPr eaLnBrk="1" hangingPunct="1">
              <a:lnSpc>
                <a:spcPct val="100000"/>
              </a:lnSpc>
              <a:buFont typeface="Wingdings" pitchFamily="2" charset="2"/>
              <a:buNone/>
            </a:pPr>
            <a:r>
              <a:rPr lang="en-GB" sz="2800" dirty="0">
                <a:solidFill>
                  <a:srgbClr val="009900"/>
                </a:solidFill>
              </a:rPr>
              <a:t>A		‘Hello’ (or equivalent).</a:t>
            </a:r>
          </a:p>
          <a:p>
            <a:pPr eaLnBrk="1" hangingPunct="1">
              <a:lnSpc>
                <a:spcPct val="100000"/>
              </a:lnSpc>
              <a:buFont typeface="Wingdings" pitchFamily="2" charset="2"/>
              <a:buNone/>
            </a:pPr>
            <a:r>
              <a:rPr lang="en-GB" sz="2800" dirty="0">
                <a:solidFill>
                  <a:srgbClr val="0000CC"/>
                </a:solidFill>
              </a:rPr>
              <a:t>B 		‘Hello’ (or equivalent).</a:t>
            </a:r>
          </a:p>
          <a:p>
            <a:pPr eaLnBrk="1" hangingPunct="1">
              <a:lnSpc>
                <a:spcPct val="100000"/>
              </a:lnSpc>
              <a:buFont typeface="Wingdings" pitchFamily="2" charset="2"/>
              <a:buNone/>
            </a:pPr>
            <a:r>
              <a:rPr lang="en-GB" sz="2800" dirty="0">
                <a:solidFill>
                  <a:srgbClr val="009900"/>
                </a:solidFill>
              </a:rPr>
              <a:t>A 		‘You are late’.</a:t>
            </a:r>
          </a:p>
          <a:p>
            <a:pPr eaLnBrk="1" hangingPunct="1">
              <a:lnSpc>
                <a:spcPct val="100000"/>
              </a:lnSpc>
              <a:buFont typeface="Wingdings" pitchFamily="2" charset="2"/>
              <a:buNone/>
            </a:pPr>
            <a:r>
              <a:rPr lang="en-GB" sz="2800" dirty="0">
                <a:solidFill>
                  <a:srgbClr val="0000CC"/>
                </a:solidFill>
              </a:rPr>
              <a:t>B 		‘I know’.</a:t>
            </a:r>
          </a:p>
          <a:p>
            <a:pPr eaLnBrk="1" hangingPunct="1">
              <a:lnSpc>
                <a:spcPct val="100000"/>
              </a:lnSpc>
              <a:buFont typeface="Wingdings" pitchFamily="2" charset="2"/>
              <a:buNone/>
            </a:pPr>
            <a:r>
              <a:rPr lang="en-GB" sz="2800" dirty="0">
                <a:solidFill>
                  <a:srgbClr val="FF0000"/>
                </a:solidFill>
                <a:highlight>
                  <a:srgbClr val="FFFF00"/>
                </a:highlight>
              </a:rPr>
              <a:t>Try to do it completely differently each time.</a:t>
            </a:r>
          </a:p>
        </p:txBody>
      </p:sp>
      <p:pic>
        <p:nvPicPr>
          <p:cNvPr id="2" name="glas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508130" y="6022181"/>
            <a:ext cx="609600" cy="609600"/>
          </a:xfrm>
          <a:prstGeom prst="rect">
            <a:avLst/>
          </a:prstGeom>
        </p:spPr>
      </p:pic>
    </p:spTree>
    <p:extLst>
      <p:ext uri="{BB962C8B-B14F-4D97-AF65-F5344CB8AC3E}">
        <p14:creationId xmlns:p14="http://schemas.microsoft.com/office/powerpoint/2010/main" val="1799009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671"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bldLst>
      <p:bldP spid="23558" grpId="0" build="p">
        <p:tmplLst>
          <p:tmpl lvl="1">
            <p:tnLst>
              <p:par>
                <p:cTn presetID="1" presetClass="entr" presetSubtype="0" fill="hold" nodeType="click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3558"/>
                        </p:tgtEl>
                        <p:attrNameLst>
                          <p:attrName>style.visibility</p:attrName>
                        </p:attrNameLst>
                      </p:cBhvr>
                      <p:to>
                        <p:strVal val="visible"/>
                      </p:to>
                    </p:se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DCC9C5-93D4-450D-9647-C7DC183A2A12}"/>
              </a:ext>
            </a:extLst>
          </p:cNvPr>
          <p:cNvSpPr/>
          <p:nvPr/>
        </p:nvSpPr>
        <p:spPr>
          <a:xfrm>
            <a:off x="713873" y="1560871"/>
            <a:ext cx="7716253" cy="426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CF1AF7D0-07A1-4E32-9F1A-21CAAD5E1D9B}"/>
              </a:ext>
            </a:extLst>
          </p:cNvPr>
          <p:cNvCxnSpPr>
            <a:stCxn id="4" idx="0"/>
            <a:endCxn id="4" idx="2"/>
          </p:cNvCxnSpPr>
          <p:nvPr/>
        </p:nvCxnSpPr>
        <p:spPr>
          <a:xfrm>
            <a:off x="4572000" y="1560871"/>
            <a:ext cx="0" cy="4267200"/>
          </a:xfrm>
          <a:prstGeom prst="line">
            <a:avLst/>
          </a:prstGeom>
          <a:ln w="38100"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0" name="Straight Arrow Connector 9">
            <a:extLst>
              <a:ext uri="{FF2B5EF4-FFF2-40B4-BE49-F238E27FC236}">
                <a16:creationId xmlns:a16="http://schemas.microsoft.com/office/drawing/2014/main" id="{46C20F98-8B8F-4ADC-8DE9-0DBE26EFD34C}"/>
              </a:ext>
            </a:extLst>
          </p:cNvPr>
          <p:cNvCxnSpPr>
            <a:cxnSpLocks/>
            <a:stCxn id="4" idx="1"/>
            <a:endCxn id="4" idx="3"/>
          </p:cNvCxnSpPr>
          <p:nvPr/>
        </p:nvCxnSpPr>
        <p:spPr>
          <a:xfrm>
            <a:off x="713873" y="3694471"/>
            <a:ext cx="7716253" cy="0"/>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12" name="Rectangle 11">
            <a:extLst>
              <a:ext uri="{FF2B5EF4-FFF2-40B4-BE49-F238E27FC236}">
                <a16:creationId xmlns:a16="http://schemas.microsoft.com/office/drawing/2014/main" id="{C7272A28-C1A6-4440-A386-C4C367804C0D}"/>
              </a:ext>
            </a:extLst>
          </p:cNvPr>
          <p:cNvSpPr/>
          <p:nvPr/>
        </p:nvSpPr>
        <p:spPr>
          <a:xfrm>
            <a:off x="1342137" y="1769807"/>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and important</a:t>
            </a:r>
          </a:p>
        </p:txBody>
      </p:sp>
      <p:sp>
        <p:nvSpPr>
          <p:cNvPr id="15" name="Rectangle 14">
            <a:extLst>
              <a:ext uri="{FF2B5EF4-FFF2-40B4-BE49-F238E27FC236}">
                <a16:creationId xmlns:a16="http://schemas.microsoft.com/office/drawing/2014/main" id="{B665D011-984B-423E-9325-03FD96FB7D3A}"/>
              </a:ext>
            </a:extLst>
          </p:cNvPr>
          <p:cNvSpPr/>
          <p:nvPr/>
        </p:nvSpPr>
        <p:spPr>
          <a:xfrm>
            <a:off x="5200264" y="17181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2</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ot</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 Important</a:t>
            </a:r>
          </a:p>
        </p:txBody>
      </p:sp>
      <p:sp>
        <p:nvSpPr>
          <p:cNvPr id="16" name="Rectangle 15">
            <a:extLst>
              <a:ext uri="{FF2B5EF4-FFF2-40B4-BE49-F238E27FC236}">
                <a16:creationId xmlns:a16="http://schemas.microsoft.com/office/drawing/2014/main" id="{42071504-9943-4188-8382-70F1CD721667}"/>
              </a:ext>
            </a:extLst>
          </p:cNvPr>
          <p:cNvSpPr/>
          <p:nvPr/>
        </p:nvSpPr>
        <p:spPr>
          <a:xfrm>
            <a:off x="5181105" y="3851798"/>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4</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important</a:t>
            </a:r>
          </a:p>
        </p:txBody>
      </p:sp>
      <p:sp>
        <p:nvSpPr>
          <p:cNvPr id="17" name="Rectangle 16">
            <a:extLst>
              <a:ext uri="{FF2B5EF4-FFF2-40B4-BE49-F238E27FC236}">
                <a16:creationId xmlns:a16="http://schemas.microsoft.com/office/drawing/2014/main" id="{8CDA1202-1221-4FF7-A060-5C59E8C6619F}"/>
              </a:ext>
            </a:extLst>
          </p:cNvPr>
          <p:cNvSpPr/>
          <p:nvPr/>
        </p:nvSpPr>
        <p:spPr>
          <a:xfrm>
            <a:off x="1342137" y="3899741"/>
            <a:ext cx="2639917" cy="1445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3</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Not urgent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but important</a:t>
            </a:r>
          </a:p>
        </p:txBody>
      </p:sp>
      <p:sp>
        <p:nvSpPr>
          <p:cNvPr id="2" name="TextBox 1">
            <a:extLst>
              <a:ext uri="{FF2B5EF4-FFF2-40B4-BE49-F238E27FC236}">
                <a16:creationId xmlns:a16="http://schemas.microsoft.com/office/drawing/2014/main" id="{ED8091BB-22A1-4900-8540-AA77AA0013CC}"/>
              </a:ext>
            </a:extLst>
          </p:cNvPr>
          <p:cNvSpPr txBox="1"/>
          <p:nvPr/>
        </p:nvSpPr>
        <p:spPr>
          <a:xfrm>
            <a:off x="713873" y="625642"/>
            <a:ext cx="7716253" cy="646331"/>
          </a:xfrm>
          <a:prstGeom prst="rect">
            <a:avLst/>
          </a:prstGeom>
          <a:solidFill>
            <a:srgbClr val="FFFF00"/>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Setting your priorities?</a:t>
            </a:r>
          </a:p>
        </p:txBody>
      </p:sp>
      <p:sp>
        <p:nvSpPr>
          <p:cNvPr id="5" name="Oval 4">
            <a:extLst>
              <a:ext uri="{FF2B5EF4-FFF2-40B4-BE49-F238E27FC236}">
                <a16:creationId xmlns:a16="http://schemas.microsoft.com/office/drawing/2014/main" id="{33927145-0759-40FD-AF7D-122AB9D3CD8B}"/>
              </a:ext>
            </a:extLst>
          </p:cNvPr>
          <p:cNvSpPr/>
          <p:nvPr/>
        </p:nvSpPr>
        <p:spPr>
          <a:xfrm>
            <a:off x="1342137" y="3899741"/>
            <a:ext cx="2941816" cy="1761564"/>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Oval 6">
            <a:extLst>
              <a:ext uri="{FF2B5EF4-FFF2-40B4-BE49-F238E27FC236}">
                <a16:creationId xmlns:a16="http://schemas.microsoft.com/office/drawing/2014/main" id="{0150813C-E43F-4B6E-A373-C8D0FC7686A8}"/>
              </a:ext>
            </a:extLst>
          </p:cNvPr>
          <p:cNvSpPr/>
          <p:nvPr/>
        </p:nvSpPr>
        <p:spPr>
          <a:xfrm>
            <a:off x="5181105" y="3851798"/>
            <a:ext cx="2620744" cy="180948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410F4D53-1FDA-41D5-8293-0DEAED79BEB4}"/>
              </a:ext>
            </a:extLst>
          </p:cNvPr>
          <p:cNvSpPr/>
          <p:nvPr/>
        </p:nvSpPr>
        <p:spPr>
          <a:xfrm>
            <a:off x="4716019" y="3851797"/>
            <a:ext cx="3528487" cy="17342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4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436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5" grpId="0" animBg="1"/>
      <p:bldP spid="7"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D1CD2-098C-457A-8ABD-5289863960C3}"/>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Thought for the day: Einstein</a:t>
            </a:r>
          </a:p>
        </p:txBody>
      </p:sp>
      <p:sp>
        <p:nvSpPr>
          <p:cNvPr id="3" name="Content Placeholder 2">
            <a:extLst>
              <a:ext uri="{FF2B5EF4-FFF2-40B4-BE49-F238E27FC236}">
                <a16:creationId xmlns:a16="http://schemas.microsoft.com/office/drawing/2014/main" id="{85F79034-A1A8-42A9-9232-C5B4C8758F7D}"/>
              </a:ext>
            </a:extLst>
          </p:cNvPr>
          <p:cNvSpPr>
            <a:spLocks noGrp="1"/>
          </p:cNvSpPr>
          <p:nvPr>
            <p:ph idx="1"/>
          </p:nvPr>
        </p:nvSpPr>
        <p:spPr>
          <a:xfrm>
            <a:off x="971497" y="1412720"/>
            <a:ext cx="7201005" cy="1975926"/>
          </a:xfrm>
          <a:ln w="76200">
            <a:solidFill>
              <a:srgbClr val="FF66FF"/>
            </a:solidFill>
          </a:ln>
        </p:spPr>
        <p:txBody>
          <a:bodyPr>
            <a:spAutoFit/>
          </a:bodyPr>
          <a:lstStyle/>
          <a:p>
            <a:pPr marL="0" indent="0" algn="ctr">
              <a:buNone/>
            </a:pPr>
            <a:r>
              <a:rPr lang="en-GB" sz="3600" dirty="0">
                <a:solidFill>
                  <a:srgbClr val="FFFF00"/>
                </a:solidFill>
              </a:rPr>
              <a:t>It is simply madness, </a:t>
            </a:r>
          </a:p>
          <a:p>
            <a:pPr marL="0" indent="0" algn="ctr">
              <a:buNone/>
            </a:pPr>
            <a:r>
              <a:rPr lang="en-GB" sz="3600" dirty="0">
                <a:solidFill>
                  <a:srgbClr val="FFFF00"/>
                </a:solidFill>
              </a:rPr>
              <a:t>to keep doing the same things, </a:t>
            </a:r>
          </a:p>
          <a:p>
            <a:pPr marL="0" indent="0" algn="ctr">
              <a:buNone/>
            </a:pPr>
            <a:r>
              <a:rPr lang="en-GB" sz="3600" dirty="0">
                <a:solidFill>
                  <a:srgbClr val="FFFF00"/>
                </a:solidFill>
              </a:rPr>
              <a:t>and expect different results.</a:t>
            </a:r>
          </a:p>
        </p:txBody>
      </p:sp>
      <p:pic>
        <p:nvPicPr>
          <p:cNvPr id="5" name="Picture 4">
            <a:extLst>
              <a:ext uri="{FF2B5EF4-FFF2-40B4-BE49-F238E27FC236}">
                <a16:creationId xmlns:a16="http://schemas.microsoft.com/office/drawing/2014/main" id="{1424E33C-4FD1-4825-AC84-A1CEEE5AC9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800" y="3656174"/>
            <a:ext cx="3816530" cy="2858714"/>
          </a:xfrm>
          <a:prstGeom prst="rect">
            <a:avLst/>
          </a:prstGeom>
        </p:spPr>
      </p:pic>
    </p:spTree>
    <p:extLst>
      <p:ext uri="{BB962C8B-B14F-4D97-AF65-F5344CB8AC3E}">
        <p14:creationId xmlns:p14="http://schemas.microsoft.com/office/powerpoint/2010/main" val="36489416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41CE4B-8F6C-4DCF-8CE2-DD2C2B02E2C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5370" y="0"/>
            <a:ext cx="9073260" cy="6858000"/>
          </a:xfrm>
          <a:prstGeom prst="rect">
            <a:avLst/>
          </a:prstGeom>
        </p:spPr>
      </p:pic>
    </p:spTree>
    <p:extLst>
      <p:ext uri="{BB962C8B-B14F-4D97-AF65-F5344CB8AC3E}">
        <p14:creationId xmlns:p14="http://schemas.microsoft.com/office/powerpoint/2010/main" val="297738520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sz="half" idx="1"/>
          </p:nvPr>
        </p:nvSpPr>
        <p:spPr>
          <a:xfrm>
            <a:off x="285720" y="1643050"/>
            <a:ext cx="4225925" cy="3438532"/>
          </a:xfrm>
        </p:spPr>
        <p:txBody>
          <a:bodyPr/>
          <a:lstStyle/>
          <a:p>
            <a:r>
              <a:rPr lang="en-GB" dirty="0"/>
              <a:t>Why?</a:t>
            </a:r>
          </a:p>
          <a:p>
            <a:r>
              <a:rPr lang="en-GB" dirty="0"/>
              <a:t>What?</a:t>
            </a:r>
          </a:p>
          <a:p>
            <a:r>
              <a:rPr lang="en-GB" dirty="0"/>
              <a:t>Who?</a:t>
            </a:r>
          </a:p>
          <a:p>
            <a:r>
              <a:rPr lang="en-GB" dirty="0"/>
              <a:t>Where?</a:t>
            </a:r>
          </a:p>
          <a:p>
            <a:r>
              <a:rPr lang="en-GB" dirty="0"/>
              <a:t>When?</a:t>
            </a:r>
          </a:p>
          <a:p>
            <a:r>
              <a:rPr lang="en-GB" dirty="0"/>
              <a:t>How?</a:t>
            </a:r>
          </a:p>
        </p:txBody>
      </p:sp>
      <p:sp>
        <p:nvSpPr>
          <p:cNvPr id="23556" name="Content Placeholder 3"/>
          <p:cNvSpPr>
            <a:spLocks noGrp="1"/>
          </p:cNvSpPr>
          <p:nvPr>
            <p:ph sz="half" idx="2"/>
          </p:nvPr>
        </p:nvSpPr>
        <p:spPr>
          <a:xfrm>
            <a:off x="3714744" y="1714488"/>
            <a:ext cx="4227513" cy="3509970"/>
          </a:xfrm>
        </p:spPr>
        <p:txBody>
          <a:bodyPr/>
          <a:lstStyle/>
          <a:p>
            <a:r>
              <a:rPr lang="en-GB" dirty="0"/>
              <a:t>Which?</a:t>
            </a:r>
          </a:p>
          <a:p>
            <a:r>
              <a:rPr lang="en-GB" dirty="0"/>
              <a:t>So what? </a:t>
            </a:r>
          </a:p>
          <a:p>
            <a:pPr marL="0" indent="0">
              <a:buNone/>
            </a:pPr>
            <a:r>
              <a:rPr lang="en-GB" dirty="0">
                <a:solidFill>
                  <a:srgbClr val="FF0000"/>
                </a:solidFill>
              </a:rPr>
              <a:t>	wtf?</a:t>
            </a:r>
          </a:p>
          <a:p>
            <a:r>
              <a:rPr lang="en-GB" dirty="0"/>
              <a:t>Wow?</a:t>
            </a:r>
          </a:p>
          <a:p>
            <a:pPr>
              <a:buNone/>
            </a:pPr>
            <a:r>
              <a:rPr lang="en-GB" dirty="0"/>
              <a:t>And the most powerful four-letter word in the English language...</a:t>
            </a:r>
          </a:p>
          <a:p>
            <a:pPr>
              <a:buNone/>
            </a:pPr>
            <a:r>
              <a:rPr lang="en-GB" sz="4000" dirty="0">
                <a:solidFill>
                  <a:srgbClr val="CC0000"/>
                </a:solidFill>
              </a:rPr>
              <a:t>	????</a:t>
            </a:r>
          </a:p>
        </p:txBody>
      </p:sp>
      <p:sp>
        <p:nvSpPr>
          <p:cNvPr id="8" name="Title 1">
            <a:extLst>
              <a:ext uri="{FF2B5EF4-FFF2-40B4-BE49-F238E27FC236}">
                <a16:creationId xmlns:a16="http://schemas.microsoft.com/office/drawing/2014/main" id="{A746C1C0-B72C-4F77-AC5D-7A3DF8C4CAFA}"/>
              </a:ext>
            </a:extLst>
          </p:cNvPr>
          <p:cNvSpPr txBox="1">
            <a:spLocks/>
          </p:cNvSpPr>
          <p:nvPr/>
        </p:nvSpPr>
        <p:spPr>
          <a:xfrm>
            <a:off x="0" y="1"/>
            <a:ext cx="9144000" cy="1124679"/>
          </a:xfrm>
          <a:prstGeom prst="rect">
            <a:avLst/>
          </a:prstGeom>
        </p:spPr>
        <p:txBody>
          <a:bodyPr/>
          <a:lstStyle/>
          <a:p>
            <a:pPr lvl="0" algn="ctr">
              <a:lnSpc>
                <a:spcPct val="85000"/>
              </a:lnSpc>
              <a:defRPr/>
            </a:pPr>
            <a:r>
              <a:rPr lang="en-GB" sz="3200" b="1" dirty="0">
                <a:solidFill>
                  <a:srgbClr val="0070C0"/>
                </a:solidFill>
                <a:latin typeface="Calibri" panose="020F0502020204030204" pitchFamily="34" charset="0"/>
                <a:cs typeface="Calibri" panose="020F0502020204030204" pitchFamily="34" charset="0"/>
              </a:rPr>
              <a:t>Assessment and feedback:</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8532729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75705"/>
          </a:xfrm>
          <a:noFill/>
          <a:ln w="9525" algn="ctr">
            <a:noFill/>
            <a:miter lim="800000"/>
            <a:headEnd/>
            <a:tailEnd/>
          </a:ln>
        </p:spPr>
        <p:txBody>
          <a:bodyPr vert="horz" wrap="square" lIns="91440" tIns="45720" rIns="91440" bIns="45720" numCol="1" rtlCol="0" anchor="ctr" anchorCtr="0" compatLnSpc="1">
            <a:prstTxWarp prst="textNoShape">
              <a:avLst/>
            </a:prstTxWarp>
            <a:normAutofit/>
          </a:bodyPr>
          <a:lstStyle/>
          <a:p>
            <a:r>
              <a:rPr lang="en-GB" sz="3600" kern="1200" dirty="0">
                <a:solidFill>
                  <a:srgbClr val="0070C0"/>
                </a:solidFill>
                <a:latin typeface="Calibri" panose="020F0502020204030204" pitchFamily="34" charset="0"/>
                <a:cs typeface="Calibri" panose="020F0502020204030204" pitchFamily="34" charset="0"/>
              </a:rPr>
              <a:t>‘what’ is getting ever less important</a:t>
            </a:r>
          </a:p>
        </p:txBody>
      </p:sp>
      <p:sp>
        <p:nvSpPr>
          <p:cNvPr id="3" name="Content Placeholder 2"/>
          <p:cNvSpPr>
            <a:spLocks noGrp="1"/>
          </p:cNvSpPr>
          <p:nvPr>
            <p:ph idx="1"/>
          </p:nvPr>
        </p:nvSpPr>
        <p:spPr>
          <a:xfrm>
            <a:off x="358777" y="764631"/>
            <a:ext cx="8605838" cy="5102772"/>
          </a:xfrm>
        </p:spPr>
        <p:txBody>
          <a:bodyPr/>
          <a:lstStyle/>
          <a:p>
            <a:pPr>
              <a:lnSpc>
                <a:spcPct val="100000"/>
              </a:lnSpc>
            </a:pPr>
            <a:r>
              <a:rPr lang="en-GB" sz="2400" dirty="0">
                <a:latin typeface="Calibri" panose="020F0502020204030204" pitchFamily="34" charset="0"/>
                <a:cs typeface="Calibri" panose="020F0502020204030204" pitchFamily="34" charset="0"/>
              </a:rPr>
              <a:t>Columbia University research published (2011) in Science magazine shows that people are much less prepared to remember ‘</a:t>
            </a:r>
            <a:r>
              <a:rPr lang="en-GB" sz="2400" dirty="0">
                <a:solidFill>
                  <a:srgbClr val="FF0000"/>
                </a:solidFill>
                <a:latin typeface="Calibri" panose="020F0502020204030204" pitchFamily="34" charset="0"/>
                <a:cs typeface="Calibri" panose="020F0502020204030204" pitchFamily="34" charset="0"/>
              </a:rPr>
              <a:t>what</a:t>
            </a:r>
            <a:r>
              <a:rPr lang="en-GB" sz="2400" dirty="0">
                <a:latin typeface="Calibri" panose="020F0502020204030204" pitchFamily="34" charset="0"/>
                <a:cs typeface="Calibri" panose="020F0502020204030204" pitchFamily="34" charset="0"/>
              </a:rPr>
              <a:t>’, but better at remembering </a:t>
            </a:r>
            <a:r>
              <a:rPr lang="en-GB" sz="2400" dirty="0">
                <a:solidFill>
                  <a:srgbClr val="FF0000"/>
                </a:solidFill>
                <a:latin typeface="Calibri" panose="020F0502020204030204" pitchFamily="34" charset="0"/>
                <a:cs typeface="Calibri" panose="020F0502020204030204" pitchFamily="34" charset="0"/>
              </a:rPr>
              <a:t>where</a:t>
            </a:r>
            <a:r>
              <a:rPr lang="en-GB" sz="2400" dirty="0">
                <a:latin typeface="Calibri" panose="020F0502020204030204" pitchFamily="34" charset="0"/>
                <a:cs typeface="Calibri" panose="020F0502020204030204" pitchFamily="34" charset="0"/>
              </a:rPr>
              <a:t> to access information, and </a:t>
            </a:r>
            <a:r>
              <a:rPr lang="en-GB" sz="2400" dirty="0">
                <a:solidFill>
                  <a:srgbClr val="FF0000"/>
                </a:solidFill>
                <a:latin typeface="Calibri" panose="020F0502020204030204" pitchFamily="34" charset="0"/>
                <a:cs typeface="Calibri" panose="020F0502020204030204" pitchFamily="34" charset="0"/>
              </a:rPr>
              <a:t>how</a:t>
            </a:r>
            <a:r>
              <a:rPr lang="en-GB" sz="2400" dirty="0">
                <a:latin typeface="Calibri" panose="020F0502020204030204" pitchFamily="34" charset="0"/>
                <a:cs typeface="Calibri" panose="020F0502020204030204" pitchFamily="34" charset="0"/>
              </a:rPr>
              <a:t> to do so.</a:t>
            </a:r>
          </a:p>
          <a:p>
            <a:pPr>
              <a:lnSpc>
                <a:spcPct val="100000"/>
              </a:lnSpc>
            </a:pPr>
            <a:r>
              <a:rPr lang="en-GB" sz="2400" dirty="0">
                <a:latin typeface="Calibri" panose="020F0502020204030204" pitchFamily="34" charset="0"/>
                <a:cs typeface="Calibri" panose="020F0502020204030204" pitchFamily="34" charset="0"/>
              </a:rPr>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2000" i="1" dirty="0">
                <a:solidFill>
                  <a:schemeClr val="tx1"/>
                </a:solidFill>
                <a:latin typeface="Calibri" panose="020F0502020204030204" pitchFamily="34" charset="0"/>
                <a:cs typeface="Calibri" panose="020F0502020204030204" pitchFamily="34" charset="0"/>
              </a:rPr>
              <a:t>Published Online July 14 2011 </a:t>
            </a:r>
            <a:r>
              <a:rPr lang="en-US" sz="2000" i="1" dirty="0">
                <a:solidFill>
                  <a:schemeClr val="tx1"/>
                </a:solidFill>
                <a:latin typeface="Calibri" panose="020F0502020204030204" pitchFamily="34" charset="0"/>
                <a:cs typeface="Calibri" panose="020F0502020204030204" pitchFamily="34" charset="0"/>
                <a:hlinkClick r:id="rId2" action="ppaction://hlinkfile"/>
              </a:rPr>
              <a:t>&lt; Science Express Index</a:t>
            </a:r>
            <a:r>
              <a:rPr lang="en-US" sz="2000" i="1" dirty="0">
                <a:solidFill>
                  <a:schemeClr val="tx1"/>
                </a:solidFill>
                <a:latin typeface="Calibri" panose="020F0502020204030204" pitchFamily="34" charset="0"/>
                <a:cs typeface="Calibri" panose="020F0502020204030204" pitchFamily="34" charset="0"/>
              </a:rPr>
              <a:t>  Science DOI: 10.1126/science.1207745 </a:t>
            </a:r>
            <a:endParaRPr lang="en-US" sz="2000" dirty="0">
              <a:solidFill>
                <a:schemeClr val="tx1"/>
              </a:solidFill>
              <a:latin typeface="Calibri" panose="020F0502020204030204" pitchFamily="34" charset="0"/>
              <a:cs typeface="Calibri" panose="020F0502020204030204" pitchFamily="34" charset="0"/>
            </a:endParaRPr>
          </a:p>
          <a:p>
            <a:pPr>
              <a:buNone/>
            </a:pPr>
            <a:r>
              <a:rPr lang="en-US" sz="2000" dirty="0">
                <a:solidFill>
                  <a:schemeClr val="tx1"/>
                </a:solidFill>
                <a:latin typeface="Calibri" panose="020F0502020204030204" pitchFamily="34" charset="0"/>
                <a:cs typeface="Calibri" panose="020F0502020204030204" pitchFamily="34" charset="0"/>
              </a:rPr>
              <a:t>Report: Google Effects on Memory: Cognitive Consequences of Having Information at Our Fingertips </a:t>
            </a:r>
            <a:r>
              <a:rPr lang="en-US" sz="2000" dirty="0">
                <a:solidFill>
                  <a:schemeClr val="tx1"/>
                </a:solidFill>
                <a:latin typeface="Calibri" panose="020F0502020204030204" pitchFamily="34" charset="0"/>
                <a:cs typeface="Calibri" panose="020F0502020204030204" pitchFamily="34" charset="0"/>
                <a:hlinkClick r:id="rId3" action="ppaction://hlinkfile"/>
              </a:rPr>
              <a:t>Betsy Sparrow</a:t>
            </a:r>
            <a:r>
              <a:rPr lang="en-US" sz="2000" dirty="0">
                <a:solidFill>
                  <a:schemeClr val="tx1"/>
                </a:solidFill>
                <a:latin typeface="Calibri" panose="020F0502020204030204" pitchFamily="34" charset="0"/>
                <a:cs typeface="Calibri" panose="020F0502020204030204" pitchFamily="34" charset="0"/>
              </a:rPr>
              <a:t>,</a:t>
            </a:r>
            <a:r>
              <a:rPr lang="en-US" sz="2000" dirty="0">
                <a:solidFill>
                  <a:schemeClr val="tx1"/>
                </a:solidFill>
                <a:latin typeface="Calibri" panose="020F0502020204030204" pitchFamily="34" charset="0"/>
                <a:cs typeface="Calibri" panose="020F0502020204030204" pitchFamily="34" charset="0"/>
                <a:hlinkClick r:id="" action="ppaction://hlinkfile"/>
              </a:rPr>
              <a:t>*</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4" action="ppaction://hlinkfile"/>
              </a:rPr>
              <a:t>Jenny Liu</a:t>
            </a:r>
            <a:r>
              <a:rPr lang="en-US" sz="2000" dirty="0">
                <a:solidFill>
                  <a:schemeClr val="tx1"/>
                </a:solidFill>
                <a:latin typeface="Calibri" panose="020F0502020204030204" pitchFamily="34" charset="0"/>
                <a:cs typeface="Calibri" panose="020F0502020204030204" pitchFamily="34" charset="0"/>
              </a:rPr>
              <a:t>,  </a:t>
            </a:r>
            <a:r>
              <a:rPr lang="en-US" sz="2000" dirty="0">
                <a:solidFill>
                  <a:schemeClr val="tx1"/>
                </a:solidFill>
                <a:latin typeface="Calibri" panose="020F0502020204030204" pitchFamily="34" charset="0"/>
                <a:cs typeface="Calibri" panose="020F0502020204030204" pitchFamily="34" charset="0"/>
                <a:hlinkClick r:id="rId5" action="ppaction://hlinkfile"/>
              </a:rPr>
              <a:t>Daniel M. Wegner</a:t>
            </a:r>
            <a:endParaRPr lang="en-US" sz="2000" dirty="0">
              <a:solidFill>
                <a:schemeClr val="tx1"/>
              </a:solidFill>
              <a:latin typeface="Calibri" panose="020F0502020204030204" pitchFamily="34" charset="0"/>
              <a:cs typeface="Calibri" panose="020F0502020204030204" pitchFamily="34" charset="0"/>
            </a:endParaRPr>
          </a:p>
          <a:p>
            <a:pPr>
              <a:lnSpc>
                <a:spcPct val="100000"/>
              </a:lnSpc>
            </a:pPr>
            <a:endParaRPr lang="en-GB"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5783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2" y="332570"/>
            <a:ext cx="6697400" cy="1872190"/>
          </a:xfrm>
          <a:noFill/>
        </p:spPr>
        <p:txBody>
          <a:bodyPr/>
          <a:lstStyle/>
          <a:p>
            <a:pPr algn="ctr">
              <a:defRPr/>
            </a:pPr>
            <a:r>
              <a:rPr lang="en-US" sz="5400" dirty="0">
                <a:solidFill>
                  <a:schemeClr val="accent1">
                    <a:lumMod val="40000"/>
                    <a:lumOff val="60000"/>
                  </a:schemeClr>
                </a:solidFill>
                <a:latin typeface="+mn-lt"/>
              </a:rPr>
              <a:t>Towards assessment as learning</a:t>
            </a:r>
            <a:endParaRPr lang="en-GB" sz="5400" dirty="0">
              <a:solidFill>
                <a:schemeClr val="accent1">
                  <a:lumMod val="40000"/>
                  <a:lumOff val="60000"/>
                </a:schemeClr>
              </a:solidFill>
              <a:latin typeface="+mn-lt"/>
            </a:endParaRPr>
          </a:p>
        </p:txBody>
      </p:sp>
      <p:sp>
        <p:nvSpPr>
          <p:cNvPr id="5" name="Rectangle 8">
            <a:hlinkClick r:id="rId3" action="ppaction://hlinkpres?slideindex=1&amp;slidetitle="/>
          </p:cNvPr>
          <p:cNvSpPr>
            <a:spLocks noChangeArrowheads="1"/>
          </p:cNvSpPr>
          <p:nvPr/>
        </p:nvSpPr>
        <p:spPr bwMode="auto">
          <a:xfrm>
            <a:off x="251400" y="4687516"/>
            <a:ext cx="7056980" cy="187219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2800" b="1" dirty="0">
                <a:solidFill>
                  <a:srgbClr val="000000"/>
                </a:solidFill>
                <a:latin typeface="Arial" pitchFamily="34" charset="0"/>
              </a:rPr>
              <a:t>Phil Race</a:t>
            </a:r>
          </a:p>
          <a:p>
            <a:pPr marL="723900" indent="-723900" algn="ctr" eaLnBrk="0" hangingPunct="0">
              <a:spcBef>
                <a:spcPct val="20000"/>
              </a:spcBef>
              <a:buClr>
                <a:srgbClr val="7E9CE8"/>
              </a:buClr>
              <a:buFont typeface="Wingdings" pitchFamily="2" charset="2"/>
              <a:buNone/>
            </a:pPr>
            <a:r>
              <a:rPr lang="en-GB" sz="1800" b="1" dirty="0">
                <a:solidFill>
                  <a:srgbClr val="008000"/>
                </a:solidFill>
                <a:latin typeface="Arial" pitchFamily="34" charset="0"/>
              </a:rPr>
              <a:t>(from Newcastle-upon-Tyne)</a:t>
            </a:r>
          </a:p>
          <a:p>
            <a:pPr marL="723900" indent="-723900" algn="ctr" eaLnBrk="0" hangingPunct="0">
              <a:spcBef>
                <a:spcPct val="20000"/>
              </a:spcBef>
              <a:buClr>
                <a:srgbClr val="7E9CE8"/>
              </a:buClr>
              <a:buFont typeface="Wingdings" pitchFamily="2" charset="2"/>
              <a:buNone/>
            </a:pPr>
            <a:r>
              <a:rPr lang="en-GB" sz="1400" b="1" dirty="0">
                <a:solidFill>
                  <a:srgbClr val="000000"/>
                </a:solidFill>
                <a:latin typeface="Arial" pitchFamily="34" charset="0"/>
              </a:rPr>
              <a:t>BSc  PhD  PGCE  FCIPD  PFHEA   NTF </a:t>
            </a:r>
          </a:p>
          <a:p>
            <a:pPr algn="ctr" eaLnBrk="0" hangingPunct="0">
              <a:lnSpc>
                <a:spcPct val="90000"/>
              </a:lnSpc>
              <a:buClr>
                <a:srgbClr val="FF3399"/>
              </a:buClr>
              <a:buSzPct val="75000"/>
              <a:buFont typeface="Monotype Sorts" pitchFamily="2" charset="2"/>
              <a:buNone/>
            </a:pPr>
            <a:r>
              <a:rPr lang="en-GB" sz="1800" b="1" dirty="0">
                <a:solidFill>
                  <a:srgbClr val="4F81BD"/>
                </a:solidFill>
                <a:latin typeface="Arial" charset="0"/>
              </a:rPr>
              <a:t>Follow Phil on Twitter:       @RacePhil </a:t>
            </a:r>
            <a:endParaRPr lang="en-GB" sz="18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Visiting Professor:  University of Plymouth and Edge Hill University</a:t>
            </a: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Emeritus Professor, Leeds Beckett University</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
        <p:nvSpPr>
          <p:cNvPr id="2" name="Rectangle 1"/>
          <p:cNvSpPr/>
          <p:nvPr/>
        </p:nvSpPr>
        <p:spPr>
          <a:xfrm>
            <a:off x="251400" y="3581204"/>
            <a:ext cx="6589152" cy="954107"/>
          </a:xfrm>
          <a:prstGeom prst="rect">
            <a:avLst/>
          </a:prstGeom>
        </p:spPr>
        <p:txBody>
          <a:bodyPr wrap="square">
            <a:spAutoFit/>
          </a:bodyPr>
          <a:lstStyle/>
          <a:p>
            <a:pPr algn="ctr"/>
            <a:r>
              <a:rPr lang="en-GB" sz="2800" b="1" dirty="0">
                <a:latin typeface="Calibri" panose="020F0502020204030204" pitchFamily="34" charset="0"/>
              </a:rPr>
              <a:t> June 19</a:t>
            </a:r>
            <a:r>
              <a:rPr lang="en-GB" sz="2800" b="1" baseline="30000" dirty="0">
                <a:latin typeface="Calibri" panose="020F0502020204030204" pitchFamily="34" charset="0"/>
              </a:rPr>
              <a:t>th</a:t>
            </a:r>
            <a:r>
              <a:rPr lang="en-GB" sz="2800" b="1" dirty="0">
                <a:latin typeface="Calibri" panose="020F0502020204030204" pitchFamily="34" charset="0"/>
              </a:rPr>
              <a:t>  2019</a:t>
            </a:r>
          </a:p>
          <a:p>
            <a:pPr algn="ctr"/>
            <a:r>
              <a:rPr lang="en-GB" sz="2800" b="1" dirty="0">
                <a:solidFill>
                  <a:schemeClr val="bg2">
                    <a:lumMod val="20000"/>
                    <a:lumOff val="80000"/>
                  </a:schemeClr>
                </a:solidFill>
                <a:latin typeface="Calibri" panose="020F0502020204030204" pitchFamily="34" charset="0"/>
              </a:rPr>
              <a:t>University College, Cork</a:t>
            </a:r>
          </a:p>
        </p:txBody>
      </p:sp>
      <p:pic>
        <p:nvPicPr>
          <p:cNvPr id="7" name="Picture 6">
            <a:extLst>
              <a:ext uri="{FF2B5EF4-FFF2-40B4-BE49-F238E27FC236}">
                <a16:creationId xmlns:a16="http://schemas.microsoft.com/office/drawing/2014/main" id="{5E9558A3-9B81-470A-B7EA-7B01836C5E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4034" y="5709103"/>
            <a:ext cx="540075" cy="297099"/>
          </a:xfrm>
          <a:prstGeom prst="rect">
            <a:avLst/>
          </a:prstGeom>
        </p:spPr>
      </p:pic>
      <p:sp>
        <p:nvSpPr>
          <p:cNvPr id="8" name="AutoShape 39">
            <a:hlinkClick r:id="rId6" action="ppaction://hlinkpres?slideindex=1&amp;slidetitle=" highlightClick="1"/>
            <a:extLst>
              <a:ext uri="{FF2B5EF4-FFF2-40B4-BE49-F238E27FC236}">
                <a16:creationId xmlns:a16="http://schemas.microsoft.com/office/drawing/2014/main" id="{FC7AFAE8-27CB-48C6-8276-72F4AE6474E2}"/>
              </a:ext>
            </a:extLst>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a:defRPr/>
            </a:pPr>
            <a:endParaRPr lang="en-GB" sz="2000" b="0">
              <a:solidFill>
                <a:srgbClr val="000000"/>
              </a:solidFill>
              <a:latin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p>
        </p:txBody>
      </p:sp>
      <p:sp>
        <p:nvSpPr>
          <p:cNvPr id="5" name="Title 1"/>
          <p:cNvSpPr txBox="1">
            <a:spLocks/>
          </p:cNvSpPr>
          <p:nvPr/>
        </p:nvSpPr>
        <p:spPr>
          <a:xfrm>
            <a:off x="0" y="1"/>
            <a:ext cx="9144000" cy="1124679"/>
          </a:xfrm>
          <a:prstGeom prst="rect">
            <a:avLst/>
          </a:prstGeom>
          <a:noFill/>
          <a:ln w="9525" algn="ctr">
            <a:noFill/>
            <a:miter lim="800000"/>
            <a:headEnd/>
            <a:tailEnd/>
          </a:ln>
        </p:spPr>
        <p:txBody>
          <a:bodyPr vert="horz" wrap="square" lIns="91440" tIns="45720" rIns="91440" bIns="45720" numCol="1" rtlCol="0" anchor="ctr" anchorCtr="0" compatLnSpc="1">
            <a:prstTxWarp prst="textNoShape">
              <a:avLst/>
            </a:prstTxWarp>
            <a:normAutofit fontScale="97500"/>
          </a:bodyPr>
          <a:lstStyle>
            <a:lvl1pPr algn="ctr" defTabSz="914400" eaLnBrk="1" latinLnBrk="0" hangingPunct="1">
              <a:lnSpc>
                <a:spcPct val="85000"/>
              </a:lnSpc>
              <a:buNone/>
              <a:defRPr sz="3600" b="1">
                <a:solidFill>
                  <a:srgbClr val="0070C0"/>
                </a:solidFill>
                <a:latin typeface="Calibri" panose="020F0502020204030204" pitchFamily="34" charset="0"/>
                <a:ea typeface="+mj-ea"/>
                <a:cs typeface="Calibri" panose="020F0502020204030204" pitchFamily="34" charset="0"/>
              </a:defRPr>
            </a:lvl1pPr>
            <a:lvl2pPr algn="ctr" eaLnBrk="1" hangingPunct="1">
              <a:lnSpc>
                <a:spcPct val="85000"/>
              </a:lnSpc>
              <a:defRPr>
                <a:solidFill>
                  <a:srgbClr val="008000"/>
                </a:solidFill>
                <a:latin typeface="Arial Rounded MT Bold" pitchFamily="34" charset="0"/>
              </a:defRPr>
            </a:lvl2pPr>
            <a:lvl3pPr algn="ctr" eaLnBrk="1" hangingPunct="1">
              <a:lnSpc>
                <a:spcPct val="85000"/>
              </a:lnSpc>
              <a:defRPr>
                <a:solidFill>
                  <a:srgbClr val="008000"/>
                </a:solidFill>
                <a:latin typeface="Arial Rounded MT Bold" pitchFamily="34" charset="0"/>
              </a:defRPr>
            </a:lvl3pPr>
            <a:lvl4pPr algn="ctr" eaLnBrk="1" hangingPunct="1">
              <a:lnSpc>
                <a:spcPct val="85000"/>
              </a:lnSpc>
              <a:defRPr>
                <a:solidFill>
                  <a:srgbClr val="008000"/>
                </a:solidFill>
                <a:latin typeface="Arial Rounded MT Bold" pitchFamily="34" charset="0"/>
              </a:defRPr>
            </a:lvl4pPr>
            <a:lvl5pPr algn="ctr" eaLnBrk="1" hangingPunct="1">
              <a:lnSpc>
                <a:spcPct val="85000"/>
              </a:lnSpc>
              <a:defRPr>
                <a:solidFill>
                  <a:srgbClr val="008000"/>
                </a:solidFill>
                <a:latin typeface="Arial Rounded MT Bold" pitchFamily="34" charset="0"/>
              </a:defRPr>
            </a:lvl5pPr>
            <a:lvl6pPr marL="457200" algn="ctr" fontAlgn="base">
              <a:lnSpc>
                <a:spcPct val="85000"/>
              </a:lnSpc>
              <a:spcBef>
                <a:spcPct val="0"/>
              </a:spcBef>
              <a:spcAft>
                <a:spcPct val="0"/>
              </a:spcAft>
              <a:defRPr>
                <a:solidFill>
                  <a:srgbClr val="008000"/>
                </a:solidFill>
                <a:latin typeface="Arial Rounded MT Bold" pitchFamily="34" charset="0"/>
              </a:defRPr>
            </a:lvl6pPr>
            <a:lvl7pPr marL="914400" algn="ctr" fontAlgn="base">
              <a:lnSpc>
                <a:spcPct val="85000"/>
              </a:lnSpc>
              <a:spcBef>
                <a:spcPct val="0"/>
              </a:spcBef>
              <a:spcAft>
                <a:spcPct val="0"/>
              </a:spcAft>
              <a:defRPr>
                <a:solidFill>
                  <a:srgbClr val="008000"/>
                </a:solidFill>
                <a:latin typeface="Arial Rounded MT Bold" pitchFamily="34" charset="0"/>
              </a:defRPr>
            </a:lvl7pPr>
            <a:lvl8pPr marL="1371600" algn="ctr" fontAlgn="base">
              <a:lnSpc>
                <a:spcPct val="85000"/>
              </a:lnSpc>
              <a:spcBef>
                <a:spcPct val="0"/>
              </a:spcBef>
              <a:spcAft>
                <a:spcPct val="0"/>
              </a:spcAft>
              <a:defRPr>
                <a:solidFill>
                  <a:srgbClr val="008000"/>
                </a:solidFill>
                <a:latin typeface="Arial Rounded MT Bold" pitchFamily="34" charset="0"/>
              </a:defRPr>
            </a:lvl8pPr>
            <a:lvl9pPr marL="1828800" algn="ctr" fontAlgn="base">
              <a:lnSpc>
                <a:spcPct val="85000"/>
              </a:lnSpc>
              <a:spcBef>
                <a:spcPct val="0"/>
              </a:spcBef>
              <a:spcAft>
                <a:spcPct val="0"/>
              </a:spcAft>
              <a:defRPr>
                <a:solidFill>
                  <a:srgbClr val="008000"/>
                </a:solidFill>
                <a:latin typeface="Arial Rounded MT Bold"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Assessment and feedback:</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Calibri" panose="020F0502020204030204" pitchFamily="34" charset="0"/>
                <a:ea typeface="+mj-ea"/>
                <a:cs typeface="Calibri" panose="020F0502020204030204" pitchFamily="34" charset="0"/>
              </a:rPr>
              <a:t>the ten most important words</a:t>
            </a:r>
          </a:p>
        </p:txBody>
      </p:sp>
    </p:spTree>
    <p:extLst>
      <p:ext uri="{BB962C8B-B14F-4D97-AF65-F5344CB8AC3E}">
        <p14:creationId xmlns:p14="http://schemas.microsoft.com/office/powerpoint/2010/main" val="8126832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Why?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(rationale)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1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What? </a:t>
            </a:r>
            <a:r>
              <a:rPr kumimoji="0" lang="en-GB" sz="1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(content)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Who?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(people, you, me, them)</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Where?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(locations)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When?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(times)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How?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Which?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(decisions)</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So what?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(importance?)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Char char="v"/>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Wow? </a:t>
            </a:r>
            <a:r>
              <a:rPr kumimoji="0" lang="en-GB" sz="2800" b="1" i="0" u="none" strike="noStrike" kern="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(impact?)</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0" cap="none" spc="0" normalizeH="0" baseline="0" noProof="0" dirty="0">
                <a:ln>
                  <a:noFill/>
                </a:ln>
                <a:solidFill>
                  <a:srgbClr val="660066"/>
                </a:solidFill>
                <a:effectLst/>
                <a:uLnTx/>
                <a:uFillTx/>
                <a:latin typeface="Calibri" panose="020F0502020204030204" pitchFamily="34" charset="0"/>
                <a:ea typeface="+mn-ea"/>
                <a:cs typeface="Calibri" panose="020F0502020204030204" pitchFamily="34" charset="0"/>
              </a:rPr>
              <a:t>And the most powerful four-letter word in the English language...</a:t>
            </a:r>
          </a:p>
          <a:p>
            <a:pPr marL="533400" marR="0" lvl="0" indent="-5334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	</a:t>
            </a:r>
            <a:r>
              <a:rPr kumimoji="0" lang="en-GB" sz="60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rPr>
              <a:t>else</a:t>
            </a:r>
            <a:endParaRPr kumimoji="0" lang="en-GB" sz="3600" b="1" i="0" u="none" strike="noStrike" kern="0" cap="none" spc="0" normalizeH="0" baseline="0" noProof="0" dirty="0">
              <a:ln>
                <a:noFill/>
              </a:ln>
              <a:solidFill>
                <a:srgbClr val="CC0000"/>
              </a:solidFill>
              <a:effectLst/>
              <a:uLnTx/>
              <a:uFillTx/>
              <a:latin typeface="Calibri" panose="020F0502020204030204" pitchFamily="34" charset="0"/>
              <a:ea typeface="+mn-ea"/>
              <a:cs typeface="Calibri" panose="020F0502020204030204" pitchFamily="34" charset="0"/>
            </a:endParaRPr>
          </a:p>
        </p:txBody>
      </p:sp>
      <p:sp>
        <p:nvSpPr>
          <p:cNvPr id="5" name="Title 1"/>
          <p:cNvSpPr txBox="1">
            <a:spLocks/>
          </p:cNvSpPr>
          <p:nvPr/>
        </p:nvSpPr>
        <p:spPr>
          <a:xfrm>
            <a:off x="0" y="1"/>
            <a:ext cx="9144000" cy="1124679"/>
          </a:xfrm>
          <a:prstGeom prst="rect">
            <a:avLst/>
          </a:prstGeom>
        </p:spPr>
        <p:txBody>
          <a:bodyPr/>
          <a:lstStyle>
            <a:defPPr>
              <a:defRPr lang="en-GB"/>
            </a:defPPr>
            <a:lvl1pPr marL="0" marR="0" lvl="0" indent="0" algn="ctr" defTabSz="914400" eaLnBrk="1" latinLnBrk="0" hangingPunct="1">
              <a:lnSpc>
                <a:spcPct val="85000"/>
              </a:lnSpc>
              <a:buClrTx/>
              <a:buSzTx/>
              <a:buFontTx/>
              <a:buNone/>
              <a:tabLst/>
              <a:defRPr kumimoji="0" sz="3200" i="0" u="none" strike="noStrike" kern="0" cap="none" spc="0" normalizeH="0" baseline="0">
                <a:ln>
                  <a:noFill/>
                </a:ln>
                <a:solidFill>
                  <a:srgbClr val="008000"/>
                </a:solidFill>
                <a:effectLst/>
                <a:uLnTx/>
                <a:uFillTx/>
                <a:latin typeface="Forte" panose="03060902040502070203" pitchFamily="66" charset="0"/>
                <a:cs typeface="Calibri" panose="020F0502020204030204" pitchFamily="34" charset="0"/>
              </a:defRPr>
            </a:lvl1pPr>
          </a:lstStyle>
          <a:p>
            <a:pPr lvl="0">
              <a:defRPr/>
            </a:pPr>
            <a:r>
              <a:rPr lang="en-GB" b="1" kern="1200" dirty="0">
                <a:solidFill>
                  <a:srgbClr val="0070C0"/>
                </a:solidFill>
                <a:latin typeface="Calibri" panose="020F0502020204030204" pitchFamily="34" charset="0"/>
              </a:rPr>
              <a:t>Assessment and feedback:</a:t>
            </a:r>
          </a:p>
          <a:p>
            <a:pPr marL="0" marR="0" lvl="0" indent="0" algn="ctr" defTabSz="914400" rtl="0" eaLnBrk="1" fontAlgn="base" latinLnBrk="0" hangingPunct="1">
              <a:lnSpc>
                <a:spcPct val="85000"/>
              </a:lnSpc>
              <a:spcBef>
                <a:spcPct val="0"/>
              </a:spcBef>
              <a:spcAft>
                <a:spcPct val="0"/>
              </a:spcAft>
              <a:buClrTx/>
              <a:buSzTx/>
              <a:buFontTx/>
              <a:buNone/>
              <a:tabLst/>
              <a:defRPr/>
            </a:pPr>
            <a:r>
              <a:rPr kumimoji="0" lang="en-GB" sz="32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rPr>
              <a:t>the ten most important words</a:t>
            </a:r>
          </a:p>
        </p:txBody>
      </p:sp>
    </p:spTree>
    <p:extLst>
      <p:ext uri="{BB962C8B-B14F-4D97-AF65-F5344CB8AC3E}">
        <p14:creationId xmlns:p14="http://schemas.microsoft.com/office/powerpoint/2010/main" val="2349889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dissolve">
                                      <p:cBhvr>
                                        <p:cTn id="7" dur="5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2390" y="3092917"/>
            <a:ext cx="7139220" cy="2404880"/>
          </a:xfrm>
        </p:spPr>
        <p:txBody>
          <a:bodyPr/>
          <a:lstStyle/>
          <a:p>
            <a:pPr algn="ctr">
              <a:buNone/>
            </a:pPr>
            <a:r>
              <a:rPr lang="en-GB" sz="13800" dirty="0">
                <a:solidFill>
                  <a:srgbClr val="FFFF00"/>
                </a:solidFill>
              </a:rPr>
              <a:t>elsify!</a:t>
            </a:r>
          </a:p>
        </p:txBody>
      </p:sp>
      <p:sp>
        <p:nvSpPr>
          <p:cNvPr id="2" name="TextBox 1">
            <a:extLst>
              <a:ext uri="{FF2B5EF4-FFF2-40B4-BE49-F238E27FC236}">
                <a16:creationId xmlns:a16="http://schemas.microsoft.com/office/drawing/2014/main" id="{3E2998CC-A07F-47B4-A627-C9C459EDCD8D}"/>
              </a:ext>
            </a:extLst>
          </p:cNvPr>
          <p:cNvSpPr txBox="1"/>
          <p:nvPr/>
        </p:nvSpPr>
        <p:spPr>
          <a:xfrm>
            <a:off x="1871624" y="538372"/>
            <a:ext cx="5796805" cy="255454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8000" b="1" i="0" u="none" strike="noStrike" kern="1200" cap="none" spc="0" normalizeH="0" baseline="0" noProof="0" dirty="0">
                <a:ln>
                  <a:noFill/>
                </a:ln>
                <a:solidFill>
                  <a:srgbClr val="FFFF00"/>
                </a:solidFill>
                <a:effectLst/>
                <a:uLnTx/>
                <a:uFillTx/>
                <a:latin typeface="Calibri" panose="020F0502020204030204" pitchFamily="34" charset="0"/>
                <a:ea typeface="+mn-ea"/>
                <a:cs typeface="Calibri" panose="020F0502020204030204" pitchFamily="34" charset="0"/>
              </a:rPr>
              <a:t>Go forth and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8000" b="1" i="0" u="none" strike="noStrike" kern="1200" cap="none" spc="0" normalizeH="0" baseline="0" noProof="0" dirty="0">
              <a:ln>
                <a:noFill/>
              </a:ln>
              <a:solidFill>
                <a:prstClr val="white"/>
              </a:solidFill>
              <a:effectLst/>
              <a:uLnTx/>
              <a:uFillTx/>
              <a:latin typeface="Comic Sans MS" pitchFamily="66" charset="0"/>
              <a:ea typeface="+mn-ea"/>
              <a:cs typeface="+mn-cs"/>
            </a:endParaRPr>
          </a:p>
        </p:txBody>
      </p:sp>
    </p:spTree>
    <p:extLst>
      <p:ext uri="{BB962C8B-B14F-4D97-AF65-F5344CB8AC3E}">
        <p14:creationId xmlns:p14="http://schemas.microsoft.com/office/powerpoint/2010/main" val="2598716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path" presetSubtype="0" accel="50000" decel="50000" fill="hold" grpId="0" nodeType="clickEffect">
                                  <p:stCondLst>
                                    <p:cond delay="0"/>
                                  </p:stCondLst>
                                  <p:iterate type="lt">
                                    <p:tmPct val="10000"/>
                                  </p:iterate>
                                  <p:childTnLst>
                                    <p:animMotion origin="layout" path="M 2.22222E-6 3.7037E-7 C 0.00694 -0.00995 0.01406 -0.02107 0.021 -0.03495 C 0.03993 -0.075 0.04496 -0.11389 0.03107 -0.11991 C 0.01701 -0.12708 -0.01007 -0.09907 -0.029 -0.05903 C -0.03906 -0.03796 -0.04497 -0.01806 -0.04705 -0.00301 C -0.05 0.00903 -0.05104 0.02106 -0.05104 0.03495 C -0.05104 0.08009 -0.03802 0.1169 -0.02292 0.1169 C -0.00799 0.1169 0.00503 0.08009 0.00503 0.03495 C 0.00503 0.01389 0.00208 -0.00602 -0.00295 -0.01991 C -0.00504 -0.03194 -0.01007 -0.04491 -0.01597 -0.0581 C -0.03594 -0.09907 -0.06302 -0.12708 -0.07709 -0.11991 C -0.09097 -0.11296 -0.08594 -0.075 -0.06597 -0.03403 C -0.05799 -0.01505 -0.04705 0.00093 -0.03594 0.01204 C -0.02795 0.02199 -0.01893 0.03102 -0.00695 0.04005 C 0.02899 0.06898 0.06493 0.08194 0.075 0.06991 C 0.08403 0.0581 0.06406 0.025 0.02795 -0.00301 C 0.01302 -0.01505 -0.00295 -0.02407 -0.01597 -0.03009 C -0.02795 -0.03611 -0.04306 -0.04097 -0.05903 -0.04398 C -0.10295 -0.05394 -0.14097 -0.05093 -0.14393 -0.03495 C -0.14792 -0.01991 -0.11493 3.7037E-7 -0.07101 0.00995 C -0.05104 0.01389 -0.03195 0.01597 -0.01702 0.01505 C -0.004 0.01505 0.01007 0.01296 0.025 0.00995 C 0.06892 3.7037E-7 0.10208 -0.02107 0.09791 -0.03611 C 0.09496 -0.05093 0.05694 -0.05509 0.01302 -0.04491 C -0.00799 -0.04005 -0.02709 -0.0331 -0.03993 -0.025 C -0.05104 -0.01898 -0.06198 -0.01204 -0.07396 -0.00301 C -0.10903 0.02593 -0.13004 0.0581 -0.11997 0.06991 C -0.11094 0.08194 -0.07396 0.06898 -0.03906 0.04097 C -0.02205 0.02708 -0.00799 0.01296 2.22222E-6 3.7037E-7 Z " pathEditMode="relative" rAng="0" ptsTypes="AAAAAAAAAAAAAAAAAAAAAAAAAAAAA">
                                      <p:cBhvr>
                                        <p:cTn id="6" dur="2000" fill="hold"/>
                                        <p:tgtEl>
                                          <p:spTgt spid="3">
                                            <p:txEl>
                                              <p:pRg st="0" end="0"/>
                                            </p:txEl>
                                          </p:spTgt>
                                        </p:tgtEl>
                                        <p:attrNameLst>
                                          <p:attrName>ppt_x</p:attrName>
                                          <p:attrName>ppt_y</p:attrName>
                                        </p:attrNameLst>
                                      </p:cBhvr>
                                      <p:rCtr x="-2309"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503695"/>
          </a:xfrm>
        </p:spPr>
        <p:txBody>
          <a:bodyPr/>
          <a:lstStyle/>
          <a:p>
            <a:r>
              <a:rPr lang="en-GB" sz="3600" b="1" dirty="0">
                <a:solidFill>
                  <a:srgbClr val="FFFF00"/>
                </a:solidFill>
                <a:latin typeface="Calibri" pitchFamily="34" charset="0"/>
              </a:rPr>
              <a:t>Reality Check</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717421"/>
            <a:ext cx="8605838" cy="5102772"/>
          </a:xfrm>
        </p:spPr>
        <p:txBody>
          <a:bodyPr/>
          <a:lstStyle/>
          <a:p>
            <a:pPr marL="0" indent="0">
              <a:buNone/>
            </a:pPr>
            <a:r>
              <a:rPr lang="en-GB" dirty="0">
                <a:solidFill>
                  <a:srgbClr val="FFFF00"/>
                </a:solidFill>
                <a:latin typeface="Calibri" pitchFamily="34" charset="0"/>
              </a:rPr>
              <a:t>Which of the following do you actually spend </a:t>
            </a:r>
            <a:r>
              <a:rPr lang="en-GB" i="1" dirty="0">
                <a:solidFill>
                  <a:srgbClr val="FFFF00"/>
                </a:solidFill>
                <a:latin typeface="Calibri" pitchFamily="34" charset="0"/>
              </a:rPr>
              <a:t>most</a:t>
            </a:r>
            <a:r>
              <a:rPr lang="en-GB" dirty="0">
                <a:solidFill>
                  <a:srgbClr val="FFFF00"/>
                </a:solidFill>
                <a:latin typeface="Calibri" pitchFamily="34" charset="0"/>
              </a:rPr>
              <a:t> of your time (apart from research time) on…</a:t>
            </a:r>
          </a:p>
          <a:p>
            <a:pPr>
              <a:buClr>
                <a:srgbClr val="FFFF00"/>
              </a:buClr>
              <a:buFont typeface="+mj-lt"/>
              <a:buAutoNum type="alphaUcPeriod"/>
            </a:pPr>
            <a:r>
              <a:rPr lang="en-GB" dirty="0">
                <a:solidFill>
                  <a:schemeClr val="bg1"/>
                </a:solidFill>
              </a:rPr>
              <a:t>Actually teaching students?</a:t>
            </a:r>
            <a:endParaRPr lang="en-GB" dirty="0">
              <a:solidFill>
                <a:schemeClr val="bg1"/>
              </a:solidFill>
              <a:latin typeface="Calibri" pitchFamily="34" charset="0"/>
            </a:endParaRPr>
          </a:p>
          <a:p>
            <a:pPr>
              <a:buClr>
                <a:srgbClr val="FFFF00"/>
              </a:buClr>
              <a:buFont typeface="+mj-lt"/>
              <a:buAutoNum type="alphaUcPeriod"/>
            </a:pPr>
            <a:r>
              <a:rPr lang="en-GB" dirty="0">
                <a:solidFill>
                  <a:schemeClr val="bg1"/>
                </a:solidFill>
              </a:rPr>
              <a:t>Preparing materials to teach students?</a:t>
            </a:r>
          </a:p>
          <a:p>
            <a:pPr>
              <a:buClr>
                <a:srgbClr val="FFFF00"/>
              </a:buClr>
              <a:buFont typeface="+mj-lt"/>
              <a:buAutoNum type="alphaUcPeriod"/>
            </a:pPr>
            <a:r>
              <a:rPr lang="en-GB" dirty="0">
                <a:solidFill>
                  <a:schemeClr val="bg1"/>
                </a:solidFill>
              </a:rPr>
              <a:t>Assessing students’ work?</a:t>
            </a:r>
          </a:p>
          <a:p>
            <a:pPr>
              <a:buClr>
                <a:srgbClr val="FFFF00"/>
              </a:buClr>
              <a:buFont typeface="+mj-lt"/>
              <a:buAutoNum type="alphaUcPeriod"/>
            </a:pPr>
            <a:r>
              <a:rPr lang="en-GB" dirty="0">
                <a:solidFill>
                  <a:schemeClr val="bg1"/>
                </a:solidFill>
              </a:rPr>
              <a:t>Composing feedback on students’ work?</a:t>
            </a:r>
          </a:p>
          <a:p>
            <a:pPr>
              <a:buClr>
                <a:srgbClr val="FFFF00"/>
              </a:buClr>
              <a:buFont typeface="+mj-lt"/>
              <a:buAutoNum type="alphaUcPeriod"/>
            </a:pPr>
            <a:r>
              <a:rPr lang="en-GB" dirty="0">
                <a:solidFill>
                  <a:schemeClr val="bg1"/>
                </a:solidFill>
              </a:rPr>
              <a:t>Giving students feedback?</a:t>
            </a:r>
            <a:endParaRPr lang="en-GB" dirty="0">
              <a:solidFill>
                <a:schemeClr val="bg1"/>
              </a:solidFill>
              <a:latin typeface="Calibri" pitchFamily="34" charset="0"/>
            </a:endParaRPr>
          </a:p>
          <a:p>
            <a:pPr marL="0" indent="0">
              <a:buNone/>
            </a:pPr>
            <a:r>
              <a:rPr lang="en-GB" sz="2400" dirty="0">
                <a:solidFill>
                  <a:srgbClr val="FFC000"/>
                </a:solidFill>
              </a:rPr>
              <a:t>Voting:</a:t>
            </a:r>
            <a:r>
              <a:rPr lang="en-GB" sz="2400" dirty="0"/>
              <a:t> </a:t>
            </a:r>
            <a:r>
              <a:rPr lang="en-GB" sz="2400" dirty="0">
                <a:solidFill>
                  <a:srgbClr val="92D050"/>
                </a:solidFill>
              </a:rPr>
              <a:t>A = 2 hands</a:t>
            </a:r>
            <a:r>
              <a:rPr lang="en-GB" sz="2400" dirty="0"/>
              <a:t>, 		</a:t>
            </a:r>
            <a:r>
              <a:rPr lang="en-GB" sz="2400" dirty="0">
                <a:solidFill>
                  <a:schemeClr val="accent1">
                    <a:lumMod val="60000"/>
                    <a:lumOff val="40000"/>
                  </a:schemeClr>
                </a:solidFill>
              </a:rPr>
              <a:t>B = 1 hand</a:t>
            </a:r>
          </a:p>
          <a:p>
            <a:pPr marL="0" indent="0">
              <a:buNone/>
            </a:pPr>
            <a:r>
              <a:rPr lang="en-GB" sz="2400" dirty="0">
                <a:solidFill>
                  <a:srgbClr val="33CC33"/>
                </a:solidFill>
              </a:rPr>
              <a:t>	C = touch left ear</a:t>
            </a:r>
            <a:r>
              <a:rPr lang="en-GB" sz="2400" dirty="0"/>
              <a:t>, 	</a:t>
            </a:r>
            <a:r>
              <a:rPr lang="en-GB" sz="2400" dirty="0">
                <a:solidFill>
                  <a:srgbClr val="FF6699"/>
                </a:solidFill>
              </a:rPr>
              <a:t>D = touch right ear</a:t>
            </a:r>
          </a:p>
          <a:p>
            <a:pPr marL="0" indent="0">
              <a:buNone/>
            </a:pPr>
            <a:r>
              <a:rPr lang="en-GB" sz="2400" dirty="0">
                <a:solidFill>
                  <a:schemeClr val="accent6">
                    <a:lumMod val="60000"/>
                    <a:lumOff val="40000"/>
                  </a:schemeClr>
                </a:solidFill>
              </a:rPr>
              <a:t>		E = scratch your head</a:t>
            </a:r>
          </a:p>
        </p:txBody>
      </p:sp>
    </p:spTree>
    <p:extLst>
      <p:ext uri="{BB962C8B-B14F-4D97-AF65-F5344CB8AC3E}">
        <p14:creationId xmlns:p14="http://schemas.microsoft.com/office/powerpoint/2010/main" val="3649402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Rationale</a:t>
            </a:r>
          </a:p>
        </p:txBody>
      </p:sp>
      <p:sp>
        <p:nvSpPr>
          <p:cNvPr id="3" name="Content Placeholder 2"/>
          <p:cNvSpPr>
            <a:spLocks noGrp="1"/>
          </p:cNvSpPr>
          <p:nvPr>
            <p:ph idx="1"/>
          </p:nvPr>
        </p:nvSpPr>
        <p:spPr/>
        <p:txBody>
          <a:bodyPr/>
          <a:lstStyle/>
          <a:p>
            <a:pPr>
              <a:lnSpc>
                <a:spcPct val="100000"/>
              </a:lnSpc>
            </a:pPr>
            <a:r>
              <a:rPr lang="en-GB" sz="2800" dirty="0"/>
              <a:t>This session starts from the premise that </a:t>
            </a:r>
            <a:r>
              <a:rPr lang="en-GB" sz="2800" dirty="0">
                <a:solidFill>
                  <a:srgbClr val="0070C0"/>
                </a:solidFill>
              </a:rPr>
              <a:t>‘assessment and feedback are broken’ </a:t>
            </a:r>
            <a:r>
              <a:rPr lang="en-GB" sz="2800" dirty="0"/>
              <a:t>in higher education at present. We spend far too much time doing them, and burn ourselves out, and are not measuring the right things! We will explore what we can do to make assessment and feedback more fit-for-purpose, and help them to be better drivers for students’ learning. </a:t>
            </a:r>
          </a:p>
        </p:txBody>
      </p:sp>
    </p:spTree>
    <p:extLst>
      <p:ext uri="{BB962C8B-B14F-4D97-AF65-F5344CB8AC3E}">
        <p14:creationId xmlns:p14="http://schemas.microsoft.com/office/powerpoint/2010/main" val="364715200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Why re-invent assessment and feedback now?</a:t>
            </a:r>
          </a:p>
        </p:txBody>
      </p:sp>
      <p:sp>
        <p:nvSpPr>
          <p:cNvPr id="3" name="Content Placeholder 2"/>
          <p:cNvSpPr>
            <a:spLocks noGrp="1"/>
          </p:cNvSpPr>
          <p:nvPr>
            <p:ph idx="1"/>
          </p:nvPr>
        </p:nvSpPr>
        <p:spPr>
          <a:xfrm>
            <a:off x="304800" y="1115164"/>
            <a:ext cx="8605838" cy="4670425"/>
          </a:xfrm>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therefore also to TEF.</a:t>
            </a:r>
          </a:p>
          <a:p>
            <a:pPr>
              <a:buFont typeface="+mj-lt"/>
              <a:buAutoNum type="arabicPeriod"/>
            </a:pPr>
            <a:r>
              <a:rPr lang="en-GB" sz="2600" dirty="0">
                <a:solidFill>
                  <a:schemeClr val="tx1"/>
                </a:solidFill>
              </a:rPr>
              <a:t>It is madness just to keep trying to do the same things better – we need to be ready to try something else.</a:t>
            </a:r>
          </a:p>
        </p:txBody>
      </p:sp>
    </p:spTree>
    <p:extLst>
      <p:ext uri="{BB962C8B-B14F-4D97-AF65-F5344CB8AC3E}">
        <p14:creationId xmlns:p14="http://schemas.microsoft.com/office/powerpoint/2010/main" val="195881674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197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Reinventing assessment and feedback</a:t>
            </a:r>
          </a:p>
        </p:txBody>
      </p:sp>
      <p:sp>
        <p:nvSpPr>
          <p:cNvPr id="3" name="Content Placeholder 2"/>
          <p:cNvSpPr>
            <a:spLocks noGrp="1"/>
          </p:cNvSpPr>
          <p:nvPr>
            <p:ph idx="1"/>
          </p:nvPr>
        </p:nvSpPr>
        <p:spPr>
          <a:xfrm>
            <a:off x="358775" y="908651"/>
            <a:ext cx="8605838" cy="4958750"/>
          </a:xfrm>
        </p:spPr>
        <p:txBody>
          <a:bodyPr/>
          <a:lstStyle/>
          <a:p>
            <a:r>
              <a:rPr lang="en-GB" sz="2600" dirty="0"/>
              <a:t>Part of the problem is that we tend to keep on trying to use the processes which used to work well enough years ago, but don’t satisfy today’s student needs and expectations – and often student numbers are higher too.</a:t>
            </a:r>
          </a:p>
          <a:p>
            <a:r>
              <a:rPr lang="en-GB" sz="2600" dirty="0"/>
              <a:t>See also </a:t>
            </a:r>
          </a:p>
        </p:txBody>
      </p:sp>
      <p:sp>
        <p:nvSpPr>
          <p:cNvPr id="4" name="Rectangle 3">
            <a:extLst>
              <a:ext uri="{FF2B5EF4-FFF2-40B4-BE49-F238E27FC236}">
                <a16:creationId xmlns:a16="http://schemas.microsoft.com/office/drawing/2014/main" id="{04F6F2DF-63D5-4D08-9609-57AD5E57D980}"/>
              </a:ext>
            </a:extLst>
          </p:cNvPr>
          <p:cNvSpPr/>
          <p:nvPr/>
        </p:nvSpPr>
        <p:spPr>
          <a:xfrm>
            <a:off x="1133204" y="3212970"/>
            <a:ext cx="7056980" cy="1200329"/>
          </a:xfrm>
          <a:prstGeom prst="rect">
            <a:avLst/>
          </a:prstGeom>
        </p:spPr>
        <p:txBody>
          <a:bodyPr wrap="square">
            <a:spAutoFit/>
          </a:bodyPr>
          <a:lstStyle/>
          <a:p>
            <a:r>
              <a:rPr lang="en-GB" sz="2400" b="1" dirty="0">
                <a:latin typeface="Calibri" panose="020F0502020204030204" pitchFamily="34" charset="0"/>
                <a:cs typeface="Calibri" panose="020F0502020204030204" pitchFamily="34" charset="0"/>
                <a:hlinkClick r:id="rId2"/>
              </a:rPr>
              <a:t>https://www.seda.ac.uk/resources/files/publications_214_Educational%20Developments%2018.2.pdf</a:t>
            </a:r>
            <a:r>
              <a:rPr lang="en-GB" sz="2400" b="1" dirty="0">
                <a:latin typeface="Calibri" panose="020F0502020204030204" pitchFamily="34" charset="0"/>
                <a:cs typeface="Calibri" panose="020F0502020204030204" pitchFamily="34" charset="0"/>
              </a:rPr>
              <a:t> 	(2017, pp.21-24)</a:t>
            </a:r>
          </a:p>
        </p:txBody>
      </p:sp>
    </p:spTree>
    <p:extLst>
      <p:ext uri="{BB962C8B-B14F-4D97-AF65-F5344CB8AC3E}">
        <p14:creationId xmlns:p14="http://schemas.microsoft.com/office/powerpoint/2010/main" val="12233357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506C-4F2B-4920-ADA4-AF8BAADDFDA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Experience of Royce Sadler on standards, assessment and feedback</a:t>
            </a:r>
          </a:p>
        </p:txBody>
      </p:sp>
      <p:sp>
        <p:nvSpPr>
          <p:cNvPr id="4" name="Rectangle 1">
            <a:extLst>
              <a:ext uri="{FF2B5EF4-FFF2-40B4-BE49-F238E27FC236}">
                <a16:creationId xmlns:a16="http://schemas.microsoft.com/office/drawing/2014/main" id="{A70A018E-E158-435F-AFBD-826EA5819C04}"/>
              </a:ext>
            </a:extLst>
          </p:cNvPr>
          <p:cNvSpPr>
            <a:spLocks noGrp="1" noChangeArrowheads="1"/>
          </p:cNvSpPr>
          <p:nvPr>
            <p:ph idx="1"/>
          </p:nvPr>
        </p:nvSpPr>
        <p:spPr bwMode="auto">
          <a:xfrm>
            <a:off x="376826" y="1400009"/>
            <a:ext cx="8605838" cy="243143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chemeClr val="accent2">
                    <a:lumMod val="60000"/>
                    <a:lumOff val="40000"/>
                  </a:schemeClr>
                </a:solidFill>
                <a:latin typeface="Calibri" panose="020F0502020204030204" pitchFamily="34" charset="0"/>
                <a:cs typeface="Calibri" panose="020F0502020204030204" pitchFamily="34" charset="0"/>
              </a:rPr>
              <a:t>Well worth looking at this clip from Coursera from Royce Sadler, who’s work informs much of the modern thinking on assessment and feedback…</a:t>
            </a:r>
          </a:p>
        </p:txBody>
      </p:sp>
      <p:sp>
        <p:nvSpPr>
          <p:cNvPr id="3" name="Action Button: Video 2">
            <a:hlinkClick r:id="rId2" highlightClick="1"/>
            <a:extLst>
              <a:ext uri="{FF2B5EF4-FFF2-40B4-BE49-F238E27FC236}">
                <a16:creationId xmlns:a16="http://schemas.microsoft.com/office/drawing/2014/main" id="{E00B4A93-9BF2-4F94-B579-AA999288D87D}"/>
              </a:ext>
            </a:extLst>
          </p:cNvPr>
          <p:cNvSpPr/>
          <p:nvPr/>
        </p:nvSpPr>
        <p:spPr bwMode="auto">
          <a:xfrm>
            <a:off x="3275820" y="3717040"/>
            <a:ext cx="1042416" cy="1042416"/>
          </a:xfrm>
          <a:prstGeom prst="actionButtonMovie">
            <a:avLst/>
          </a:prstGeom>
          <a:solidFill>
            <a:srgbClr val="00CCFF"/>
          </a:solidFill>
          <a:ln w="9525" cap="flat" cmpd="sng" algn="ctr">
            <a:solidFill>
              <a:srgbClr val="C00000"/>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4000" b="0" i="0" u="none" strike="noStrike" cap="none" normalizeH="0" baseline="0" dirty="0">
              <a:ln>
                <a:noFill/>
              </a:ln>
              <a:solidFill>
                <a:schemeClr val="tx1"/>
              </a:solidFill>
              <a:effectLst/>
              <a:latin typeface="Comic Sans MS" pitchFamily="66" charset="0"/>
            </a:endParaRPr>
          </a:p>
        </p:txBody>
      </p:sp>
    </p:spTree>
    <p:extLst>
      <p:ext uri="{BB962C8B-B14F-4D97-AF65-F5344CB8AC3E}">
        <p14:creationId xmlns:p14="http://schemas.microsoft.com/office/powerpoint/2010/main" val="1118911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xfrm>
            <a:off x="179385" y="188925"/>
            <a:ext cx="8785228"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Time-constrained, assessed written Post-it exercise</a:t>
            </a:r>
          </a:p>
        </p:txBody>
      </p:sp>
      <p:sp>
        <p:nvSpPr>
          <p:cNvPr id="36868" name="Rectangle 3"/>
          <p:cNvSpPr>
            <a:spLocks noGrp="1" noChangeArrowheads="1"/>
          </p:cNvSpPr>
          <p:nvPr>
            <p:ph idx="1"/>
          </p:nvPr>
        </p:nvSpPr>
        <p:spPr>
          <a:xfrm>
            <a:off x="358777" y="908651"/>
            <a:ext cx="8605838" cy="4958750"/>
          </a:xfrm>
        </p:spPr>
        <p:txBody>
          <a:bodyPr/>
          <a:lstStyle/>
          <a:p>
            <a:pPr>
              <a:lnSpc>
                <a:spcPct val="100000"/>
              </a:lnSpc>
            </a:pPr>
            <a:r>
              <a:rPr lang="en-GB" sz="2800" dirty="0"/>
              <a:t>On a post-it, </a:t>
            </a:r>
            <a:r>
              <a:rPr lang="en-GB" sz="2800" dirty="0">
                <a:solidFill>
                  <a:srgbClr val="FF0000"/>
                </a:solidFill>
              </a:rPr>
              <a:t>in your best handwriting</a:t>
            </a:r>
            <a:r>
              <a:rPr lang="en-GB" sz="2800" dirty="0"/>
              <a:t>, please write your own completion of the starter:</a:t>
            </a:r>
          </a:p>
          <a:p>
            <a:pPr>
              <a:lnSpc>
                <a:spcPct val="100000"/>
              </a:lnSpc>
              <a:buNone/>
            </a:pPr>
            <a:r>
              <a:rPr lang="en-GB" sz="2800" dirty="0"/>
              <a:t>	</a:t>
            </a:r>
            <a:r>
              <a:rPr lang="en-GB" dirty="0">
                <a:solidFill>
                  <a:srgbClr val="0070C0"/>
                </a:solidFill>
              </a:rPr>
              <a:t>“Assessment and feedback would work much better with my students nowadays if only I …”</a:t>
            </a:r>
          </a:p>
          <a:p>
            <a:pPr>
              <a:lnSpc>
                <a:spcPct val="100000"/>
              </a:lnSpc>
            </a:pPr>
            <a:r>
              <a:rPr lang="en-GB" sz="2800" dirty="0"/>
              <a:t>Please swap post-its so that you’ve no idea who has yours.</a:t>
            </a:r>
          </a:p>
          <a:p>
            <a:pPr>
              <a:lnSpc>
                <a:spcPct val="100000"/>
              </a:lnSpc>
            </a:pPr>
            <a:r>
              <a:rPr lang="en-GB" sz="2800" dirty="0"/>
              <a:t>If chosen, please read out with </a:t>
            </a:r>
            <a:r>
              <a:rPr lang="en-GB" sz="2800" dirty="0">
                <a:solidFill>
                  <a:srgbClr val="FF0000"/>
                </a:solidFill>
              </a:rPr>
              <a:t>passion and drama </a:t>
            </a:r>
            <a:r>
              <a:rPr lang="en-GB" sz="2800" dirty="0"/>
              <a:t>what’s</a:t>
            </a:r>
            <a:r>
              <a:rPr lang="en-GB" sz="2800" dirty="0">
                <a:solidFill>
                  <a:srgbClr val="FF0000"/>
                </a:solidFill>
              </a:rPr>
              <a:t> </a:t>
            </a:r>
            <a:r>
              <a:rPr lang="en-GB" sz="2800" dirty="0"/>
              <a:t>on</a:t>
            </a:r>
            <a:r>
              <a:rPr lang="en-GB" sz="2800" dirty="0">
                <a:solidFill>
                  <a:srgbClr val="FF0000"/>
                </a:solidFill>
              </a:rPr>
              <a:t> </a:t>
            </a:r>
            <a:r>
              <a:rPr lang="en-GB" sz="2800" dirty="0"/>
              <a:t>the post-it you now have.</a:t>
            </a:r>
          </a:p>
          <a:p>
            <a:pPr>
              <a:lnSpc>
                <a:spcPct val="100000"/>
              </a:lnSpc>
            </a:pPr>
            <a:r>
              <a:rPr lang="en-GB" sz="2800" dirty="0"/>
              <a:t>Please place them all as directed.</a:t>
            </a:r>
          </a:p>
        </p:txBody>
      </p:sp>
    </p:spTree>
    <p:extLst>
      <p:ext uri="{BB962C8B-B14F-4D97-AF65-F5344CB8AC3E}">
        <p14:creationId xmlns:p14="http://schemas.microsoft.com/office/powerpoint/2010/main" val="17346510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a:xfrm>
            <a:off x="179390" y="466725"/>
            <a:ext cx="7273009" cy="2133600"/>
          </a:xfrm>
        </p:spPr>
        <p:txBody>
          <a:bodyPr/>
          <a:lstStyle/>
          <a:p>
            <a:pPr algn="ctr"/>
            <a:r>
              <a:rPr lang="en-GB" sz="4400" dirty="0">
                <a:solidFill>
                  <a:srgbClr val="FFFFFF"/>
                </a:solidFill>
              </a:rPr>
              <a:t>Now is the decade of </a:t>
            </a:r>
            <a:br>
              <a:rPr lang="en-GB" sz="4400" dirty="0">
                <a:solidFill>
                  <a:srgbClr val="FFFFFF"/>
                </a:solidFill>
              </a:rPr>
            </a:br>
            <a:r>
              <a:rPr lang="en-GB" sz="4400" dirty="0">
                <a:solidFill>
                  <a:srgbClr val="FFFFFF"/>
                </a:solidFill>
              </a:rPr>
              <a:t>Universities’ dis-content!</a:t>
            </a:r>
          </a:p>
        </p:txBody>
      </p:sp>
      <p:sp>
        <p:nvSpPr>
          <p:cNvPr id="5" name="Subtitle 4"/>
          <p:cNvSpPr>
            <a:spLocks noGrp="1"/>
          </p:cNvSpPr>
          <p:nvPr>
            <p:ph type="subTitle" idx="1"/>
          </p:nvPr>
        </p:nvSpPr>
        <p:spPr/>
        <p:txBody>
          <a:bodyPr/>
          <a:lstStyle/>
          <a:p>
            <a:r>
              <a:rPr lang="en-GB" sz="4000" b="1" dirty="0">
                <a:solidFill>
                  <a:schemeClr val="accent1">
                    <a:lumMod val="60000"/>
                    <a:lumOff val="40000"/>
                  </a:schemeClr>
                </a:solidFill>
              </a:rPr>
              <a:t>Never mind the content – feel the learning</a:t>
            </a:r>
          </a:p>
        </p:txBody>
      </p:sp>
    </p:spTree>
    <p:extLst>
      <p:ext uri="{BB962C8B-B14F-4D97-AF65-F5344CB8AC3E}">
        <p14:creationId xmlns:p14="http://schemas.microsoft.com/office/powerpoint/2010/main" val="3810758203"/>
      </p:ext>
    </p:extLst>
  </p:cSld>
  <p:clrMapOvr>
    <a:overrideClrMapping bg1="dk1" tx1="lt1" bg2="dk2" tx2="lt2" accent1="accent1" accent2="accent2" accent3="accent3" accent4="accent4" accent5="accent5" accent6="accent6" hlink="hlink" folHlink="folHlink"/>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60"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25"/>
            <a:ext cx="8713788" cy="1511835"/>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Teaching in modern institutions is moving away from providing subject content, (where everything was about ‘delivery’), towards foregrounding two major functions: </a:t>
            </a:r>
          </a:p>
        </p:txBody>
      </p:sp>
      <p:sp>
        <p:nvSpPr>
          <p:cNvPr id="19459" name="Rectangle 3"/>
          <p:cNvSpPr>
            <a:spLocks noGrp="1" noChangeArrowheads="1"/>
          </p:cNvSpPr>
          <p:nvPr>
            <p:ph type="body" idx="1"/>
          </p:nvPr>
        </p:nvSpPr>
        <p:spPr>
          <a:xfrm>
            <a:off x="358777" y="1988800"/>
            <a:ext cx="8605838" cy="3878600"/>
          </a:xfrm>
        </p:spPr>
        <p:txBody>
          <a:bodyPr/>
          <a:lstStyle/>
          <a:p>
            <a:pPr eaLnBrk="1" hangingPunct="1">
              <a:buFont typeface="+mj-lt"/>
              <a:buAutoNum type="arabicPeriod"/>
            </a:pPr>
            <a:r>
              <a:rPr lang="en-GB" sz="3000" dirty="0"/>
              <a:t>Recognising and accrediting students’ </a:t>
            </a:r>
            <a:r>
              <a:rPr lang="en-GB" sz="3000" dirty="0">
                <a:solidFill>
                  <a:srgbClr val="FF0000"/>
                </a:solidFill>
              </a:rPr>
              <a:t>achievement</a:t>
            </a:r>
            <a:r>
              <a:rPr lang="en-GB" sz="3000" dirty="0"/>
              <a:t>, wherever learning has taken place (i.e. getting the </a:t>
            </a:r>
            <a:r>
              <a:rPr lang="en-GB" sz="3000" dirty="0">
                <a:solidFill>
                  <a:schemeClr val="accent2">
                    <a:lumMod val="60000"/>
                    <a:lumOff val="40000"/>
                  </a:schemeClr>
                </a:solidFill>
              </a:rPr>
              <a:t>assessment</a:t>
            </a:r>
            <a:r>
              <a:rPr lang="en-GB" sz="3000" dirty="0"/>
              <a:t> right);</a:t>
            </a:r>
          </a:p>
          <a:p>
            <a:pPr eaLnBrk="1" hangingPunct="1">
              <a:buFont typeface="+mj-lt"/>
              <a:buAutoNum type="arabicPeriod"/>
            </a:pPr>
            <a:r>
              <a:rPr lang="en-GB" sz="3000" dirty="0"/>
              <a:t>Supporting student </a:t>
            </a:r>
            <a:r>
              <a:rPr lang="en-GB" sz="3000" dirty="0">
                <a:solidFill>
                  <a:srgbClr val="FF0000"/>
                </a:solidFill>
              </a:rPr>
              <a:t>learning</a:t>
            </a:r>
            <a:r>
              <a:rPr lang="en-GB" sz="3000" dirty="0"/>
              <a:t> and </a:t>
            </a:r>
            <a:r>
              <a:rPr lang="en-GB" sz="3000" dirty="0">
                <a:solidFill>
                  <a:srgbClr val="008000"/>
                </a:solidFill>
              </a:rPr>
              <a:t>engagement</a:t>
            </a:r>
            <a:r>
              <a:rPr lang="en-GB" sz="3000" dirty="0"/>
              <a:t> (not least by making </a:t>
            </a:r>
            <a:r>
              <a:rPr lang="en-GB" sz="3000" dirty="0">
                <a:solidFill>
                  <a:schemeClr val="accent2">
                    <a:lumMod val="60000"/>
                    <a:lumOff val="40000"/>
                  </a:schemeClr>
                </a:solidFill>
              </a:rPr>
              <a:t>feedback</a:t>
            </a:r>
            <a:r>
              <a:rPr lang="en-GB" sz="3000" dirty="0"/>
              <a:t> work well for students). </a:t>
            </a:r>
            <a:endParaRPr lang="en-GB" sz="3000" dirty="0">
              <a:solidFill>
                <a:srgbClr val="008000"/>
              </a:solidFill>
            </a:endParaRPr>
          </a:p>
        </p:txBody>
      </p:sp>
    </p:spTree>
    <p:extLst>
      <p:ext uri="{BB962C8B-B14F-4D97-AF65-F5344CB8AC3E}">
        <p14:creationId xmlns:p14="http://schemas.microsoft.com/office/powerpoint/2010/main" val="34202086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aurentius_de_Voltolina_001.jpg"/>
          <p:cNvPicPr>
            <a:picLocks noChangeAspect="1"/>
          </p:cNvPicPr>
          <p:nvPr/>
        </p:nvPicPr>
        <p:blipFill>
          <a:blip r:embed="rId3" cstate="email"/>
          <a:stretch>
            <a:fillRect/>
          </a:stretch>
        </p:blipFill>
        <p:spPr>
          <a:xfrm>
            <a:off x="324573" y="0"/>
            <a:ext cx="8494854" cy="6858000"/>
          </a:xfrm>
          <a:prstGeom prst="rect">
            <a:avLst/>
          </a:prstGeom>
        </p:spPr>
      </p:pic>
      <p:sp>
        <p:nvSpPr>
          <p:cNvPr id="3" name="TextBox 2"/>
          <p:cNvSpPr txBox="1"/>
          <p:nvPr/>
        </p:nvSpPr>
        <p:spPr>
          <a:xfrm>
            <a:off x="6748216" y="5934670"/>
            <a:ext cx="2395784" cy="923330"/>
          </a:xfrm>
          <a:prstGeom prst="rect">
            <a:avLst/>
          </a:prstGeom>
          <a:solidFill>
            <a:schemeClr val="accent2"/>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Laurentius de Voltolina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2</a:t>
            </a:r>
            <a:r>
              <a:rPr kumimoji="0" lang="en-GB" sz="1800" b="0" i="0" u="none" strike="noStrike" kern="0" cap="none" spc="0" normalizeH="0" baseline="30000" noProof="0" dirty="0">
                <a:ln>
                  <a:noFill/>
                </a:ln>
                <a:solidFill>
                  <a:prstClr val="white"/>
                </a:solidFill>
                <a:effectLst/>
                <a:uLnTx/>
                <a:uFillTx/>
                <a:latin typeface="Calibri"/>
                <a:ea typeface="+mn-ea"/>
                <a:cs typeface="+mn-cs"/>
              </a:rPr>
              <a:t>nd</a:t>
            </a:r>
            <a:r>
              <a:rPr kumimoji="0" lang="en-GB" sz="1800" b="0" i="0" u="none" strike="noStrike" kern="0" cap="none" spc="0" normalizeH="0" baseline="0" noProof="0" dirty="0">
                <a:ln>
                  <a:noFill/>
                </a:ln>
                <a:solidFill>
                  <a:prstClr val="white"/>
                </a:solidFill>
                <a:effectLst/>
                <a:uLnTx/>
                <a:uFillTx/>
                <a:latin typeface="Calibri"/>
                <a:ea typeface="+mn-ea"/>
                <a:cs typeface="+mn-cs"/>
              </a:rPr>
              <a:t> half of 14</a:t>
            </a:r>
            <a:r>
              <a:rPr kumimoji="0" lang="en-GB" sz="1800" b="0" i="0" u="none" strike="noStrike" kern="0" cap="none" spc="0" normalizeH="0" baseline="30000" noProof="0" dirty="0">
                <a:ln>
                  <a:noFill/>
                </a:ln>
                <a:solidFill>
                  <a:prstClr val="white"/>
                </a:solidFill>
                <a:effectLst/>
                <a:uLnTx/>
                <a:uFillTx/>
                <a:latin typeface="Calibri"/>
                <a:ea typeface="+mn-ea"/>
                <a:cs typeface="+mn-cs"/>
              </a:rPr>
              <a:t>th</a:t>
            </a:r>
            <a:r>
              <a:rPr kumimoji="0" lang="en-GB" sz="1800" b="0" i="0" u="none" strike="noStrike" kern="0" cap="none" spc="0" normalizeH="0" baseline="0" noProof="0" dirty="0">
                <a:ln>
                  <a:noFill/>
                </a:ln>
                <a:solidFill>
                  <a:prstClr val="white"/>
                </a:solidFill>
                <a:effectLst/>
                <a:uLnTx/>
                <a:uFillTx/>
                <a:latin typeface="Calibri"/>
                <a:ea typeface="+mn-ea"/>
                <a:cs typeface="+mn-cs"/>
              </a:rPr>
              <a:t> Century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a:ea typeface="+mn-ea"/>
                <a:cs typeface="+mn-cs"/>
              </a:rPr>
              <a:t>Italian Painter</a:t>
            </a:r>
          </a:p>
        </p:txBody>
      </p:sp>
    </p:spTree>
    <p:extLst>
      <p:ext uri="{BB962C8B-B14F-4D97-AF65-F5344CB8AC3E}">
        <p14:creationId xmlns:p14="http://schemas.microsoft.com/office/powerpoint/2010/main" val="1938282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We can’t carry on trying to use traditional assessment and feedback processes</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sz="2800" dirty="0"/>
              <a:t>We can’t continue trying to give students lots of feedback in traditional ways, as there are more students, and research shows that merely ‘telling’ them what to do with their work does not work.</a:t>
            </a:r>
          </a:p>
          <a:p>
            <a:r>
              <a:rPr lang="en-GB" sz="2800" dirty="0"/>
              <a:t>There is now a great deal of work on ‘contract cheating’, for example Newton, P. (2018) </a:t>
            </a:r>
            <a:r>
              <a:rPr lang="en-GB" sz="2800" dirty="0">
                <a:hlinkClick r:id="rId3"/>
              </a:rPr>
              <a:t>https://www.frontiersin.org/articles/10.3389/feduc.2018.00067/full</a:t>
            </a:r>
            <a:r>
              <a:rPr lang="en-GB" sz="2800" dirty="0"/>
              <a:t> </a:t>
            </a:r>
          </a:p>
          <a:p>
            <a:r>
              <a:rPr lang="en-GB" sz="2800" dirty="0"/>
              <a:t>And traditional written feedback doesn’t work: “Approaches that emphasise feedback as telling are insufficient because students are often not equipped to decode or act on statements satisfactorily, so key messages remain invisible” (Sadler 2010).</a:t>
            </a:r>
          </a:p>
          <a:p>
            <a:endParaRPr lang="en-GB" sz="2800" dirty="0"/>
          </a:p>
        </p:txBody>
      </p:sp>
      <p:pic>
        <p:nvPicPr>
          <p:cNvPr id="3" name="Picture 2">
            <a:extLst>
              <a:ext uri="{FF2B5EF4-FFF2-40B4-BE49-F238E27FC236}">
                <a16:creationId xmlns:a16="http://schemas.microsoft.com/office/drawing/2014/main" id="{36D47E25-529B-4721-A80D-D2CF7B317C1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98710" y="3763055"/>
            <a:ext cx="3094945" cy="3094945"/>
          </a:xfrm>
          <a:prstGeom prst="rect">
            <a:avLst/>
          </a:prstGeom>
        </p:spPr>
      </p:pic>
      <p:pic>
        <p:nvPicPr>
          <p:cNvPr id="7" name="Picture 6">
            <a:extLst>
              <a:ext uri="{FF2B5EF4-FFF2-40B4-BE49-F238E27FC236}">
                <a16:creationId xmlns:a16="http://schemas.microsoft.com/office/drawing/2014/main" id="{6A73F673-7F38-446A-8D0C-C4D556537CF3}"/>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83178" y="1486025"/>
            <a:ext cx="2844573" cy="2844573"/>
          </a:xfrm>
          <a:prstGeom prst="rect">
            <a:avLst/>
          </a:prstGeom>
        </p:spPr>
      </p:pic>
    </p:spTree>
    <p:extLst>
      <p:ext uri="{BB962C8B-B14F-4D97-AF65-F5344CB8AC3E}">
        <p14:creationId xmlns:p14="http://schemas.microsoft.com/office/powerpoint/2010/main" val="818144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82" name="Rectangle 3"/>
          <p:cNvSpPr>
            <a:spLocks noGrp="1" noChangeArrowheads="1"/>
          </p:cNvSpPr>
          <p:nvPr>
            <p:ph idx="1"/>
          </p:nvPr>
        </p:nvSpPr>
        <p:spPr>
          <a:xfrm>
            <a:off x="358777" y="980729"/>
            <a:ext cx="8605838" cy="4886672"/>
          </a:xfrm>
        </p:spPr>
        <p:txBody>
          <a:bodyPr/>
          <a:lstStyle/>
          <a:p>
            <a:pPr eaLnBrk="1" hangingPunct="1">
              <a:lnSpc>
                <a:spcPct val="100000"/>
              </a:lnSpc>
            </a:pPr>
            <a:r>
              <a:rPr lang="en-GB" sz="2800" dirty="0"/>
              <a:t>When explaining </a:t>
            </a:r>
            <a:r>
              <a:rPr lang="en-GB" sz="2800" dirty="0">
                <a:solidFill>
                  <a:srgbClr val="FF0000"/>
                </a:solidFill>
              </a:rPr>
              <a:t>assessment criteria </a:t>
            </a:r>
            <a:r>
              <a:rPr lang="en-GB" sz="2800" dirty="0"/>
              <a:t>to students, and when linking these to </a:t>
            </a:r>
            <a:r>
              <a:rPr lang="en-GB" sz="2800" dirty="0">
                <a:solidFill>
                  <a:srgbClr val="FF0000"/>
                </a:solidFill>
              </a:rPr>
              <a:t>evidence of achievement </a:t>
            </a:r>
            <a:r>
              <a:rPr lang="en-GB" sz="2800" dirty="0"/>
              <a:t>of the </a:t>
            </a:r>
            <a:r>
              <a:rPr lang="en-GB" sz="2800" dirty="0">
                <a:solidFill>
                  <a:srgbClr val="FF0000"/>
                </a:solidFill>
              </a:rPr>
              <a:t>intended learning outcomes</a:t>
            </a:r>
            <a:r>
              <a:rPr lang="en-GB" sz="2800" dirty="0"/>
              <a:t>, we need to make the most of face-to-face whole group contexts and...</a:t>
            </a:r>
          </a:p>
          <a:p>
            <a:pPr marL="2876550" lvl="1" indent="-457200" eaLnBrk="1" hangingPunct="1">
              <a:lnSpc>
                <a:spcPct val="100000"/>
              </a:lnSpc>
            </a:pPr>
            <a:r>
              <a:rPr lang="en-GB" sz="2400" dirty="0">
                <a:solidFill>
                  <a:srgbClr val="008000"/>
                </a:solidFill>
              </a:rPr>
              <a:t>Tone of voice</a:t>
            </a:r>
          </a:p>
          <a:p>
            <a:pPr marL="2876550" lvl="1" indent="-457200" eaLnBrk="1" hangingPunct="1">
              <a:lnSpc>
                <a:spcPct val="100000"/>
              </a:lnSpc>
            </a:pPr>
            <a:r>
              <a:rPr lang="en-GB" sz="2400" dirty="0">
                <a:solidFill>
                  <a:srgbClr val="008000"/>
                </a:solidFill>
              </a:rPr>
              <a:t>Body language</a:t>
            </a:r>
          </a:p>
          <a:p>
            <a:pPr marL="2876550" lvl="1" indent="-457200" eaLnBrk="1" hangingPunct="1">
              <a:lnSpc>
                <a:spcPct val="100000"/>
              </a:lnSpc>
            </a:pPr>
            <a:r>
              <a:rPr lang="en-GB" sz="2400" dirty="0">
                <a:solidFill>
                  <a:srgbClr val="008000"/>
                </a:solidFill>
              </a:rPr>
              <a:t>Facial expression</a:t>
            </a:r>
          </a:p>
          <a:p>
            <a:pPr marL="2876550" lvl="1" indent="-457200" eaLnBrk="1" hangingPunct="1">
              <a:lnSpc>
                <a:spcPct val="100000"/>
              </a:lnSpc>
            </a:pPr>
            <a:r>
              <a:rPr lang="en-GB" sz="2400" dirty="0">
                <a:solidFill>
                  <a:srgbClr val="008000"/>
                </a:solidFill>
              </a:rPr>
              <a:t>Eye contact</a:t>
            </a:r>
          </a:p>
          <a:p>
            <a:pPr marL="2876550" lvl="1" indent="-457200" eaLnBrk="1" hangingPunct="1">
              <a:lnSpc>
                <a:spcPct val="100000"/>
              </a:lnSpc>
            </a:pPr>
            <a:r>
              <a:rPr lang="en-GB" sz="2400" dirty="0">
                <a:solidFill>
                  <a:srgbClr val="008000"/>
                </a:solidFill>
              </a:rPr>
              <a:t>The chance to repeat things</a:t>
            </a:r>
          </a:p>
          <a:p>
            <a:pPr marL="2876550" lvl="1" indent="-457200" eaLnBrk="1" hangingPunct="1">
              <a:lnSpc>
                <a:spcPct val="100000"/>
              </a:lnSpc>
            </a:pPr>
            <a:r>
              <a:rPr lang="en-GB" sz="2400" dirty="0">
                <a:solidFill>
                  <a:srgbClr val="008000"/>
                </a:solidFill>
              </a:rPr>
              <a:t>The chance to respond to puzzled looks</a:t>
            </a:r>
          </a:p>
          <a:p>
            <a:pPr eaLnBrk="1" hangingPunct="1">
              <a:lnSpc>
                <a:spcPct val="100000"/>
              </a:lnSpc>
            </a:pPr>
            <a:r>
              <a:rPr lang="en-GB" sz="2800" dirty="0"/>
              <a:t>Some things don’t work nearly so well just on paper         or on screens.</a:t>
            </a:r>
            <a:endParaRPr lang="en-US" sz="2800" dirty="0"/>
          </a:p>
        </p:txBody>
      </p:sp>
      <p:sp>
        <p:nvSpPr>
          <p:cNvPr id="4" name="TextBox 3"/>
          <p:cNvSpPr txBox="1"/>
          <p:nvPr/>
        </p:nvSpPr>
        <p:spPr>
          <a:xfrm>
            <a:off x="467430" y="534143"/>
            <a:ext cx="8352928" cy="2246768"/>
          </a:xfrm>
          <a:prstGeom prst="rect">
            <a:avLst/>
          </a:prstGeom>
          <a:solidFill>
            <a:srgbClr val="FFFF00"/>
          </a:solidFill>
        </p:spPr>
        <p:txBody>
          <a:bodyPr wrap="square" rtlCol="0">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will I be expected to show for this?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What does a good one look like, and a bad one?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omic Sans MS" pitchFamily="66" charset="0"/>
                <a:ea typeface="+mn-ea"/>
                <a:cs typeface="+mn-cs"/>
              </a:rPr>
              <a:t>Where does this fit into the big picture?</a:t>
            </a:r>
          </a:p>
        </p:txBody>
      </p:sp>
      <p:sp>
        <p:nvSpPr>
          <p:cNvPr id="7" name="TextBox 6"/>
          <p:cNvSpPr txBox="1"/>
          <p:nvPr/>
        </p:nvSpPr>
        <p:spPr>
          <a:xfrm>
            <a:off x="251401" y="2996946"/>
            <a:ext cx="2520350" cy="2246769"/>
          </a:xfrm>
          <a:prstGeom prst="rect">
            <a:avLst/>
          </a:prstGeom>
          <a:solidFill>
            <a:srgbClr val="CCFFCC"/>
          </a:solidFill>
          <a:ln>
            <a:solidFill>
              <a:srgbClr val="CC0000"/>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Some of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tools we can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use in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face-to-face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C00000"/>
                </a:solidFill>
                <a:effectLst/>
                <a:uLnTx/>
                <a:uFillTx/>
                <a:latin typeface="Comic Sans MS" pitchFamily="66" charset="0"/>
                <a:ea typeface="+mn-ea"/>
                <a:cs typeface="+mn-cs"/>
              </a:rPr>
              <a:t>contexts</a:t>
            </a:r>
          </a:p>
        </p:txBody>
      </p:sp>
    </p:spTree>
    <p:extLst>
      <p:ext uri="{BB962C8B-B14F-4D97-AF65-F5344CB8AC3E}">
        <p14:creationId xmlns:p14="http://schemas.microsoft.com/office/powerpoint/2010/main" val="17674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5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5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58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58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582">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
                                            <p:bg/>
                                          </p:spTgt>
                                        </p:tgtEl>
                                        <p:attrNameLst>
                                          <p:attrName>style.visibility</p:attrName>
                                        </p:attrNameLst>
                                      </p:cBhvr>
                                      <p:to>
                                        <p:strVal val="visible"/>
                                      </p:to>
                                    </p:set>
                                    <p:animEffect transition="in" filter="dissolve">
                                      <p:cBhvr>
                                        <p:cTn id="43" dur="500"/>
                                        <p:tgtEl>
                                          <p:spTgt spid="4">
                                            <p:bg/>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4">
                                            <p:txEl>
                                              <p:pRg st="0" end="0"/>
                                            </p:txEl>
                                          </p:spTgt>
                                        </p:tgtEl>
                                        <p:attrNameLst>
                                          <p:attrName>style.visibility</p:attrName>
                                        </p:attrNameLst>
                                      </p:cBhvr>
                                      <p:to>
                                        <p:strVal val="visible"/>
                                      </p:to>
                                    </p:set>
                                    <p:animEffect transition="in" filter="dissolve">
                                      <p:cBhvr>
                                        <p:cTn id="48" dur="500"/>
                                        <p:tgtEl>
                                          <p:spTgt spid="4">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4">
                                            <p:txEl>
                                              <p:pRg st="1" end="1"/>
                                            </p:txEl>
                                          </p:spTgt>
                                        </p:tgtEl>
                                        <p:attrNameLst>
                                          <p:attrName>style.visibility</p:attrName>
                                        </p:attrNameLst>
                                      </p:cBhvr>
                                      <p:to>
                                        <p:strVal val="visible"/>
                                      </p:to>
                                    </p:set>
                                    <p:animEffect transition="in" filter="dissolve">
                                      <p:cBhvr>
                                        <p:cTn id="53" dur="500"/>
                                        <p:tgtEl>
                                          <p:spTgt spid="4">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4">
                                            <p:txEl>
                                              <p:pRg st="2" end="2"/>
                                            </p:txEl>
                                          </p:spTgt>
                                        </p:tgtEl>
                                        <p:attrNameLst>
                                          <p:attrName>style.visibility</p:attrName>
                                        </p:attrNameLst>
                                      </p:cBhvr>
                                      <p:to>
                                        <p:strVal val="visible"/>
                                      </p:to>
                                    </p:set>
                                    <p:animEffect transition="in" filter="dissolve">
                                      <p:cBhvr>
                                        <p:cTn id="5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build="p" bldLvl="2"/>
      <p:bldP spid="4" grpId="0" build="p" animBg="1" autoUpdateAnimBg="0"/>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Ref idx="1001">
        <a:schemeClr val="bg2"/>
      </p:bgRef>
    </p:bg>
    <p:spTree>
      <p:nvGrpSpPr>
        <p:cNvPr id="1" name=""/>
        <p:cNvGrpSpPr/>
        <p:nvPr/>
      </p:nvGrpSpPr>
      <p:grpSpPr>
        <a:xfrm>
          <a:off x="0" y="0"/>
          <a:ext cx="0" cy="0"/>
          <a:chOff x="0" y="0"/>
          <a:chExt cx="0" cy="0"/>
        </a:xfrm>
      </p:grpSpPr>
      <p:sp>
        <p:nvSpPr>
          <p:cNvPr id="44034" name="Rectangle 2"/>
          <p:cNvSpPr>
            <a:spLocks noGrp="1" noRot="1" noChangeArrowheads="1"/>
          </p:cNvSpPr>
          <p:nvPr>
            <p:ph type="ctrTitle"/>
          </p:nvPr>
        </p:nvSpPr>
        <p:spPr>
          <a:xfrm>
            <a:off x="842963" y="539750"/>
            <a:ext cx="6515119" cy="2389184"/>
          </a:xfrm>
          <a:noFill/>
        </p:spPr>
        <p:txBody>
          <a:bodyPr lIns="92075" tIns="46038" rIns="92075" bIns="46038"/>
          <a:lstStyle/>
          <a:p>
            <a:pPr algn="ctr" eaLnBrk="1" hangingPunct="1"/>
            <a:br>
              <a:rPr lang="en-GB" dirty="0">
                <a:latin typeface="Tahoma" pitchFamily="34" charset="0"/>
              </a:rPr>
            </a:br>
            <a:r>
              <a:rPr lang="en-GB" b="1" dirty="0">
                <a:solidFill>
                  <a:srgbClr val="FFFF00"/>
                </a:solidFill>
                <a:latin typeface="Tahoma" pitchFamily="34" charset="0"/>
              </a:rPr>
              <a:t>How students </a:t>
            </a:r>
            <a:r>
              <a:rPr lang="en-GB" b="1" i="1" dirty="0">
                <a:solidFill>
                  <a:srgbClr val="FFFF00"/>
                </a:solidFill>
                <a:latin typeface="Tahoma" pitchFamily="34" charset="0"/>
              </a:rPr>
              <a:t>really</a:t>
            </a:r>
            <a:r>
              <a:rPr lang="en-GB" b="1" dirty="0">
                <a:solidFill>
                  <a:srgbClr val="FFFF00"/>
                </a:solidFill>
                <a:latin typeface="Tahoma" pitchFamily="34" charset="0"/>
              </a:rPr>
              <a:t> learn</a:t>
            </a:r>
            <a:br>
              <a:rPr lang="en-GB" b="1" dirty="0">
                <a:latin typeface="Tahoma" pitchFamily="34" charset="0"/>
              </a:rPr>
            </a:br>
            <a:endParaRPr lang="en-GB" sz="4400" b="1" dirty="0">
              <a:latin typeface="Tahoma" pitchFamily="34" charset="0"/>
            </a:endParaRPr>
          </a:p>
        </p:txBody>
      </p:sp>
      <p:sp>
        <p:nvSpPr>
          <p:cNvPr id="44036" name="AutoShape 4">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 name="TextBox 1">
            <a:extLst>
              <a:ext uri="{FF2B5EF4-FFF2-40B4-BE49-F238E27FC236}">
                <a16:creationId xmlns:a16="http://schemas.microsoft.com/office/drawing/2014/main" id="{70801622-D481-4F40-999C-9845BB4CFA53}"/>
              </a:ext>
            </a:extLst>
          </p:cNvPr>
          <p:cNvSpPr txBox="1"/>
          <p:nvPr/>
        </p:nvSpPr>
        <p:spPr>
          <a:xfrm>
            <a:off x="611450" y="3140960"/>
            <a:ext cx="6120850" cy="3477875"/>
          </a:xfrm>
          <a:prstGeom prst="rect">
            <a:avLst/>
          </a:prstGeom>
          <a:solidFill>
            <a:srgbClr val="C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hlinkClick r:id="rId4"/>
              </a:rPr>
              <a:t>http://phil-race.co.uk/2016/04/updated-powerpoint-ripples-model/</a:t>
            </a:r>
            <a:r>
              <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 </a:t>
            </a:r>
            <a:r>
              <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(Chapter 1 from ‘The Lecturer’s Toolkit 2015)</a:t>
            </a:r>
            <a:endParaRPr kumimoji="0" lang="en-GB" sz="3600" b="1" i="0" u="sng"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36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27340977"/>
      </p:ext>
    </p:extLst>
  </p:cSld>
  <p:clrMapOvr>
    <a:overrideClrMapping bg1="dk1" tx1="lt1" bg2="dk2" tx2="lt2" accent1="accent1" accent2="accent2" accent3="accent3" accent4="accent4" accent5="accent5" accent6="accent6" hlink="hlink" folHlink="folHlink"/>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17BCD-F0FD-49B3-A85D-5FEC706E843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34EFB53-249F-44C3-82E5-2CD9F1DD77A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95420" y="-16518"/>
            <a:ext cx="8209140" cy="6828399"/>
          </a:xfrm>
        </p:spPr>
      </p:pic>
    </p:spTree>
    <p:extLst>
      <p:ext uri="{BB962C8B-B14F-4D97-AF65-F5344CB8AC3E}">
        <p14:creationId xmlns:p14="http://schemas.microsoft.com/office/powerpoint/2010/main" val="189875394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a:defRPr/>
            </a:pPr>
            <a:r>
              <a:rPr lang="en-GB" sz="3600" dirty="0">
                <a:solidFill>
                  <a:srgbClr val="0070C0"/>
                </a:solidFill>
                <a:highlight>
                  <a:srgbClr val="FF66FF"/>
                </a:highlight>
                <a:latin typeface="Times New Roman" panose="02020603050405020304" pitchFamily="18" charset="0"/>
                <a:cs typeface="Times New Roman" panose="02020603050405020304" pitchFamily="18" charset="0"/>
              </a:rPr>
              <a:t>WIIFM</a:t>
            </a:r>
            <a:r>
              <a:rPr lang="en-GB" sz="3600" dirty="0">
                <a:solidFill>
                  <a:srgbClr val="0070C0"/>
                </a:solidFill>
                <a:latin typeface="Times New Roman" panose="02020603050405020304" pitchFamily="18" charset="0"/>
                <a:cs typeface="Times New Roman" panose="02020603050405020304" pitchFamily="18" charset="0"/>
              </a:rPr>
              <a:t>	</a:t>
            </a:r>
            <a:r>
              <a:rPr lang="en-GB" sz="3600" dirty="0">
                <a:solidFill>
                  <a:srgbClr val="0070C0"/>
                </a:solidFill>
              </a:rPr>
              <a:t>What’s in it for me?</a:t>
            </a:r>
            <a:endParaRPr lang="en-GB" sz="3600" b="1" dirty="0">
              <a:solidFill>
                <a:srgbClr val="0070C0"/>
              </a:solidFill>
              <a:latin typeface="+mn-lt"/>
            </a:endParaRPr>
          </a:p>
        </p:txBody>
      </p:sp>
      <p:sp>
        <p:nvSpPr>
          <p:cNvPr id="259075" name="Rectangle 3"/>
          <p:cNvSpPr>
            <a:spLocks noGrp="1" noChangeArrowheads="1"/>
          </p:cNvSpPr>
          <p:nvPr>
            <p:ph idx="1"/>
          </p:nvPr>
        </p:nvSpPr>
        <p:spPr>
          <a:xfrm>
            <a:off x="358777" y="1123963"/>
            <a:ext cx="8605838" cy="4743440"/>
          </a:xfrm>
        </p:spPr>
        <p:txBody>
          <a:bodyPr/>
          <a:lstStyle/>
          <a:p>
            <a:pPr>
              <a:defRPr/>
            </a:pPr>
            <a:r>
              <a:rPr lang="en-GB" dirty="0"/>
              <a:t>Consciously address the </a:t>
            </a:r>
            <a:r>
              <a:rPr lang="en-GB" dirty="0">
                <a:solidFill>
                  <a:srgbClr val="FF0000"/>
                </a:solidFill>
              </a:rPr>
              <a:t>‘so what’ </a:t>
            </a:r>
            <a:r>
              <a:rPr lang="en-GB" dirty="0"/>
              <a:t>in students’ minds;</a:t>
            </a:r>
          </a:p>
          <a:p>
            <a:pPr>
              <a:defRPr/>
            </a:pPr>
            <a:r>
              <a:rPr lang="en-GB" dirty="0"/>
              <a:t>Warm up their </a:t>
            </a:r>
            <a:r>
              <a:rPr lang="en-GB" dirty="0">
                <a:solidFill>
                  <a:srgbClr val="FF0000"/>
                </a:solidFill>
              </a:rPr>
              <a:t>‘want’ </a:t>
            </a:r>
            <a:r>
              <a:rPr lang="en-GB" dirty="0"/>
              <a:t>to learn.</a:t>
            </a:r>
          </a:p>
          <a:p>
            <a:pPr>
              <a:defRPr/>
            </a:pPr>
            <a:r>
              <a:rPr lang="en-GB" dirty="0"/>
              <a:t>Clarify their </a:t>
            </a:r>
            <a:r>
              <a:rPr lang="en-GB" dirty="0">
                <a:solidFill>
                  <a:srgbClr val="FF0000"/>
                </a:solidFill>
              </a:rPr>
              <a:t>‘need’ </a:t>
            </a:r>
            <a:r>
              <a:rPr lang="en-GB" dirty="0"/>
              <a:t>to learn.</a:t>
            </a:r>
          </a:p>
          <a:p>
            <a:pPr>
              <a:defRPr/>
            </a:pPr>
            <a:r>
              <a:rPr lang="en-GB" dirty="0"/>
              <a:t>Address their questions:</a:t>
            </a:r>
          </a:p>
          <a:p>
            <a:pPr marL="0" indent="0" eaLnBrk="0" hangingPunct="0">
              <a:buNone/>
            </a:pPr>
            <a:r>
              <a:rPr lang="en-GB" dirty="0">
                <a:solidFill>
                  <a:srgbClr val="000000"/>
                </a:solidFill>
                <a:highlight>
                  <a:srgbClr val="FFFF00"/>
                </a:highlight>
              </a:rPr>
              <a:t>What will I be expected to show for this?</a:t>
            </a:r>
          </a:p>
          <a:p>
            <a:pPr marL="0" indent="0" eaLnBrk="0" hangingPunct="0">
              <a:buNone/>
            </a:pPr>
            <a:r>
              <a:rPr lang="en-GB" dirty="0">
                <a:solidFill>
                  <a:srgbClr val="000000"/>
                </a:solidFill>
                <a:highlight>
                  <a:srgbClr val="FFFF00"/>
                </a:highlight>
              </a:rPr>
              <a:t>What does a good one look like and a bad one?</a:t>
            </a:r>
          </a:p>
          <a:p>
            <a:pPr marL="0" indent="0" eaLnBrk="0" hangingPunct="0">
              <a:buNone/>
            </a:pPr>
            <a:r>
              <a:rPr lang="en-GB" dirty="0">
                <a:solidFill>
                  <a:srgbClr val="000000"/>
                </a:solidFill>
                <a:highlight>
                  <a:srgbClr val="FFFF00"/>
                </a:highlight>
              </a:rPr>
              <a:t>Where does this fit into the big picture?</a:t>
            </a:r>
          </a:p>
          <a:p>
            <a:pPr>
              <a:defRPr/>
            </a:pPr>
            <a:endParaRPr lang="en-GB" dirty="0"/>
          </a:p>
          <a:p>
            <a:pPr>
              <a:defRPr/>
            </a:pPr>
            <a:endParaRPr lang="en-GB" dirty="0"/>
          </a:p>
          <a:p>
            <a:pPr>
              <a:defRPr/>
            </a:pPr>
            <a:endParaRPr lang="en-GB" dirty="0"/>
          </a:p>
        </p:txBody>
      </p:sp>
    </p:spTree>
    <p:extLst>
      <p:ext uri="{BB962C8B-B14F-4D97-AF65-F5344CB8AC3E}">
        <p14:creationId xmlns:p14="http://schemas.microsoft.com/office/powerpoint/2010/main" val="285072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90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90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90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590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590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590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590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FFFF00"/>
                </a:solidFill>
                <a:latin typeface="Calibri" pitchFamily="34" charset="0"/>
              </a:rPr>
              <a:t>Another MCQ </a:t>
            </a:r>
            <a:endParaRPr lang="en-US" sz="3600" b="1" dirty="0">
              <a:solidFill>
                <a:srgbClr val="FFFF00"/>
              </a:solidFill>
              <a:latin typeface="Calibri" pitchFamily="34" charset="0"/>
            </a:endParaRPr>
          </a:p>
        </p:txBody>
      </p:sp>
      <p:sp>
        <p:nvSpPr>
          <p:cNvPr id="3" name="Content Placeholder 2"/>
          <p:cNvSpPr>
            <a:spLocks noGrp="1"/>
          </p:cNvSpPr>
          <p:nvPr>
            <p:ph idx="1"/>
          </p:nvPr>
        </p:nvSpPr>
        <p:spPr>
          <a:xfrm>
            <a:off x="358775" y="836641"/>
            <a:ext cx="8605838" cy="5030760"/>
          </a:xfrm>
        </p:spPr>
        <p:txBody>
          <a:bodyPr/>
          <a:lstStyle/>
          <a:p>
            <a:pPr marL="0" indent="0">
              <a:buNone/>
            </a:pPr>
            <a:r>
              <a:rPr lang="en-GB" dirty="0">
                <a:solidFill>
                  <a:schemeClr val="bg1"/>
                </a:solidFill>
                <a:latin typeface="Calibri" pitchFamily="34" charset="0"/>
              </a:rPr>
              <a:t>About learning styles,</a:t>
            </a:r>
          </a:p>
          <a:p>
            <a:pPr>
              <a:buClr>
                <a:srgbClr val="00B0F0"/>
              </a:buClr>
              <a:buFont typeface="+mj-lt"/>
              <a:buAutoNum type="alphaUcPeriod"/>
              <a:tabLst>
                <a:tab pos="6105525" algn="l"/>
              </a:tabLst>
            </a:pPr>
            <a:r>
              <a:rPr lang="en-GB" dirty="0">
                <a:solidFill>
                  <a:schemeClr val="bg1"/>
                </a:solidFill>
              </a:rPr>
              <a:t>I think they’re very important</a:t>
            </a:r>
          </a:p>
          <a:p>
            <a:pPr>
              <a:buClr>
                <a:srgbClr val="00B0F0"/>
              </a:buClr>
              <a:buFont typeface="+mj-lt"/>
              <a:buAutoNum type="alphaUcPeriod"/>
            </a:pPr>
            <a:r>
              <a:rPr lang="en-GB" dirty="0">
                <a:solidFill>
                  <a:schemeClr val="bg1"/>
                </a:solidFill>
              </a:rPr>
              <a:t>I think they’re a load of rubbish</a:t>
            </a:r>
          </a:p>
          <a:p>
            <a:pPr>
              <a:buClr>
                <a:srgbClr val="00B0F0"/>
              </a:buClr>
              <a:buFont typeface="+mj-lt"/>
              <a:buAutoNum type="alphaUcPeriod"/>
            </a:pPr>
            <a:r>
              <a:rPr lang="en-GB" dirty="0">
                <a:solidFill>
                  <a:schemeClr val="bg1"/>
                </a:solidFill>
                <a:latin typeface="Calibri" pitchFamily="34" charset="0"/>
              </a:rPr>
              <a:t>I know what mine is (or are)</a:t>
            </a:r>
          </a:p>
          <a:p>
            <a:pPr>
              <a:buClr>
                <a:srgbClr val="00B0F0"/>
              </a:buClr>
              <a:buFont typeface="+mj-lt"/>
              <a:buAutoNum type="alphaUcPeriod"/>
            </a:pPr>
            <a:r>
              <a:rPr lang="en-GB" dirty="0">
                <a:solidFill>
                  <a:schemeClr val="bg1"/>
                </a:solidFill>
              </a:rPr>
              <a:t>They can’t be changed</a:t>
            </a:r>
          </a:p>
          <a:p>
            <a:pPr>
              <a:buClr>
                <a:srgbClr val="00B0F0"/>
              </a:buClr>
              <a:buFont typeface="+mj-lt"/>
              <a:buAutoNum type="alphaUcPeriod"/>
            </a:pPr>
            <a:r>
              <a:rPr lang="en-GB" dirty="0">
                <a:solidFill>
                  <a:schemeClr val="bg1"/>
                </a:solidFill>
                <a:latin typeface="Calibri" pitchFamily="34" charset="0"/>
              </a:rPr>
              <a:t>They change over time</a:t>
            </a:r>
          </a:p>
          <a:p>
            <a:pPr marL="0" indent="0">
              <a:buNone/>
            </a:pPr>
            <a:r>
              <a:rPr lang="en-GB" sz="2400" dirty="0">
                <a:solidFill>
                  <a:srgbClr val="FFC000"/>
                </a:solidFill>
                <a:highlight>
                  <a:srgbClr val="000000"/>
                </a:highlight>
              </a:rPr>
              <a:t>Voting:</a:t>
            </a:r>
            <a:r>
              <a:rPr lang="en-GB" sz="2400" dirty="0">
                <a:highlight>
                  <a:srgbClr val="000000"/>
                </a:highlight>
              </a:rPr>
              <a:t> </a:t>
            </a:r>
            <a:r>
              <a:rPr lang="en-GB" sz="2400" dirty="0">
                <a:solidFill>
                  <a:srgbClr val="92D050"/>
                </a:solidFill>
                <a:highlight>
                  <a:srgbClr val="000000"/>
                </a:highlight>
              </a:rPr>
              <a:t>A = 2 hands</a:t>
            </a:r>
            <a:r>
              <a:rPr lang="en-GB" sz="2400" dirty="0">
                <a:highlight>
                  <a:srgbClr val="000000"/>
                </a:highlight>
              </a:rPr>
              <a:t>, 	</a:t>
            </a:r>
            <a:r>
              <a:rPr lang="en-GB" sz="2400" dirty="0">
                <a:solidFill>
                  <a:schemeClr val="accent1">
                    <a:lumMod val="60000"/>
                    <a:lumOff val="40000"/>
                  </a:schemeClr>
                </a:solidFill>
                <a:highlight>
                  <a:srgbClr val="000000"/>
                </a:highlight>
              </a:rPr>
              <a:t>B = 1 hand</a:t>
            </a:r>
          </a:p>
          <a:p>
            <a:pPr marL="0" indent="0">
              <a:buNone/>
            </a:pPr>
            <a:r>
              <a:rPr lang="en-GB" sz="2400" dirty="0">
                <a:solidFill>
                  <a:srgbClr val="33CC33"/>
                </a:solidFill>
                <a:highlight>
                  <a:srgbClr val="000000"/>
                </a:highlight>
              </a:rPr>
              <a:t>C = touch left ear</a:t>
            </a:r>
            <a:r>
              <a:rPr lang="en-GB" sz="2400" dirty="0">
                <a:highlight>
                  <a:srgbClr val="000000"/>
                </a:highlight>
              </a:rPr>
              <a:t>, 	</a:t>
            </a:r>
            <a:r>
              <a:rPr lang="en-GB" sz="2400" dirty="0">
                <a:solidFill>
                  <a:srgbClr val="FF6699"/>
                </a:solidFill>
                <a:highlight>
                  <a:srgbClr val="000000"/>
                </a:highlight>
              </a:rPr>
              <a:t>D = touch right ear  </a:t>
            </a:r>
          </a:p>
          <a:p>
            <a:pPr marL="0" indent="0">
              <a:buNone/>
            </a:pPr>
            <a:r>
              <a:rPr lang="en-GB" sz="2400" dirty="0">
                <a:solidFill>
                  <a:schemeClr val="accent6">
                    <a:lumMod val="60000"/>
                    <a:lumOff val="40000"/>
                  </a:schemeClr>
                </a:solidFill>
                <a:highlight>
                  <a:srgbClr val="000000"/>
                </a:highlight>
              </a:rPr>
              <a:t>E = scratch your head</a:t>
            </a:r>
          </a:p>
        </p:txBody>
      </p:sp>
    </p:spTree>
    <p:extLst>
      <p:ext uri="{BB962C8B-B14F-4D97-AF65-F5344CB8AC3E}">
        <p14:creationId xmlns:p14="http://schemas.microsoft.com/office/powerpoint/2010/main" val="19357271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9DD-0FD1-45FB-8E74-8D23A2DA0FDE}"/>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4000" dirty="0">
                <a:solidFill>
                  <a:srgbClr val="0070C0"/>
                </a:solidFill>
              </a:rPr>
              <a:t>Teaching, learning and </a:t>
            </a:r>
            <a:r>
              <a:rPr lang="en-GB" sz="6000" dirty="0">
                <a:solidFill>
                  <a:srgbClr val="FF3300"/>
                </a:solidFill>
                <a:latin typeface="AR CARTER" panose="02000000000000000000" pitchFamily="2" charset="0"/>
              </a:rPr>
              <a:t>enthusiasm</a:t>
            </a:r>
            <a:endParaRPr lang="en-GB" sz="4000" dirty="0">
              <a:solidFill>
                <a:srgbClr val="FF3300"/>
              </a:solidFill>
              <a:latin typeface="AR CARTER" panose="02000000000000000000" pitchFamily="2" charset="0"/>
            </a:endParaRPr>
          </a:p>
        </p:txBody>
      </p:sp>
      <p:sp>
        <p:nvSpPr>
          <p:cNvPr id="3" name="Content Placeholder 2">
            <a:extLst>
              <a:ext uri="{FF2B5EF4-FFF2-40B4-BE49-F238E27FC236}">
                <a16:creationId xmlns:a16="http://schemas.microsoft.com/office/drawing/2014/main" id="{347D1718-AB2B-4B1D-95A5-5B86A20661A8}"/>
              </a:ext>
            </a:extLst>
          </p:cNvPr>
          <p:cNvSpPr>
            <a:spLocks noGrp="1"/>
          </p:cNvSpPr>
          <p:nvPr>
            <p:ph idx="1"/>
          </p:nvPr>
        </p:nvSpPr>
        <p:spPr/>
        <p:txBody>
          <a:bodyPr/>
          <a:lstStyle/>
          <a:p>
            <a:r>
              <a:rPr lang="en-GB" sz="2800" dirty="0"/>
              <a:t>Knowledge isn’t infectious (unfortunately) but </a:t>
            </a:r>
            <a:r>
              <a:rPr lang="en-GB" sz="2800" dirty="0">
                <a:solidFill>
                  <a:srgbClr val="9966FF"/>
                </a:solidFill>
              </a:rPr>
              <a:t>enthusiasm</a:t>
            </a:r>
            <a:r>
              <a:rPr lang="en-GB" sz="2800" dirty="0"/>
              <a:t> is, and we need to help our students to catch enthusiasm.</a:t>
            </a:r>
          </a:p>
          <a:p>
            <a:r>
              <a:rPr lang="en-GB" sz="2800" dirty="0"/>
              <a:t>We certainly don’t want teaching, assessment or feedback to </a:t>
            </a:r>
            <a:r>
              <a:rPr lang="en-GB" sz="3600" dirty="0">
                <a:solidFill>
                  <a:srgbClr val="FF0000"/>
                </a:solidFill>
                <a:effectLst>
                  <a:outerShdw blurRad="38100" dist="38100" dir="2700000" algn="tl">
                    <a:srgbClr val="000000">
                      <a:alpha val="43137"/>
                    </a:srgbClr>
                  </a:outerShdw>
                </a:effectLst>
                <a:latin typeface="Curlz MT" panose="04040404050702020202" pitchFamily="82" charset="0"/>
              </a:rPr>
              <a:t>damage</a:t>
            </a:r>
            <a:r>
              <a:rPr lang="en-GB" sz="2800" dirty="0"/>
              <a:t> that enthusiasm.</a:t>
            </a:r>
          </a:p>
        </p:txBody>
      </p:sp>
    </p:spTree>
    <p:extLst>
      <p:ext uri="{BB962C8B-B14F-4D97-AF65-F5344CB8AC3E}">
        <p14:creationId xmlns:p14="http://schemas.microsoft.com/office/powerpoint/2010/main" val="224326224"/>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DB5396-4D86-4D95-9E26-08AFD367790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5" y="1"/>
            <a:ext cx="9165607" cy="6858000"/>
          </a:xfrm>
          <a:prstGeom prst="rect">
            <a:avLst/>
          </a:prstGeom>
        </p:spPr>
      </p:pic>
    </p:spTree>
    <p:extLst>
      <p:ext uri="{BB962C8B-B14F-4D97-AF65-F5344CB8AC3E}">
        <p14:creationId xmlns:p14="http://schemas.microsoft.com/office/powerpoint/2010/main" val="656421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a:solidFill>
                <a:srgbClr val="000000"/>
              </a:solidFill>
              <a:latin typeface="Tahoma" pitchFamily="34" charset="0"/>
            </a:endParaRPr>
          </a:p>
        </p:txBody>
      </p:sp>
      <p:sp>
        <p:nvSpPr>
          <p:cNvPr id="5124" name="Rectangle 5"/>
          <p:cNvSpPr>
            <a:spLocks noGrp="1" noChangeArrowheads="1"/>
          </p:cNvSpPr>
          <p:nvPr>
            <p:ph type="title"/>
          </p:nvPr>
        </p:nvSpPr>
        <p:spPr>
          <a:xfrm>
            <a:off x="838201" y="0"/>
            <a:ext cx="7759700" cy="1092200"/>
          </a:xfrm>
          <a:noFill/>
          <a:ln>
            <a:noFill/>
          </a:ln>
        </p:spPr>
        <p:txBody>
          <a:bodyPr/>
          <a:lstStyle/>
          <a:p>
            <a:pPr>
              <a:defRPr/>
            </a:pPr>
            <a:r>
              <a:rPr lang="en-GB" sz="5400" b="0" dirty="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a:solidFill>
                <a:srgbClr val="66FF33"/>
              </a:solidFill>
              <a:latin typeface="Calibri" pitchFamily="34" charset="0"/>
            </a:endParaRPr>
          </a:p>
          <a:p>
            <a:pPr>
              <a:lnSpc>
                <a:spcPct val="100000"/>
              </a:lnSpc>
              <a:spcBef>
                <a:spcPct val="30000"/>
              </a:spcBef>
              <a:buSzTx/>
              <a:buFont typeface="Wingdings" pitchFamily="2" charset="2"/>
              <a:buNone/>
            </a:pPr>
            <a:r>
              <a:rPr lang="en-GB" sz="2400" dirty="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Visiting Prof: Plymouth &amp; Edge Hill</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a:solidFill>
                  <a:srgbClr val="FFCCFF"/>
                </a:solidFill>
                <a:latin typeface="Calibri" pitchFamily="34" charset="0"/>
              </a:rPr>
              <a:t>Based at Newcastle, UK</a:t>
            </a:r>
          </a:p>
          <a:p>
            <a:pPr>
              <a:lnSpc>
                <a:spcPct val="100000"/>
              </a:lnSpc>
              <a:spcBef>
                <a:spcPct val="30000"/>
              </a:spcBef>
              <a:buSzTx/>
              <a:buNone/>
            </a:pPr>
            <a:r>
              <a:rPr lang="en-GB" sz="2400" dirty="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1"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a:solidFill>
                <a:srgbClr val="000000"/>
              </a:solidFill>
              <a:latin typeface="Tahoma" pitchFamily="34" charset="0"/>
            </a:endParaRPr>
          </a:p>
        </p:txBody>
      </p:sp>
      <p:sp>
        <p:nvSpPr>
          <p:cNvPr id="164878" name="Text Box 14"/>
          <p:cNvSpPr txBox="1">
            <a:spLocks noChangeArrowheads="1"/>
          </p:cNvSpPr>
          <p:nvPr/>
        </p:nvSpPr>
        <p:spPr bwMode="auto">
          <a:xfrm>
            <a:off x="3923916" y="5733268"/>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00"/>
                </a:solidFill>
                <a:latin typeface="Calibri" pitchFamily="34" charset="0"/>
              </a:rPr>
              <a:t>And an expert…</a:t>
            </a:r>
          </a:p>
          <a:p>
            <a:pPr algn="ctr" eaLnBrk="0" hangingPunct="0"/>
            <a:r>
              <a:rPr lang="en-GB" sz="2400" b="1" dirty="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BA2A36-E2EA-4775-BF6E-A72DF6DCF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1568" y="0"/>
            <a:ext cx="8880863" cy="6858000"/>
          </a:xfrm>
          <a:prstGeom prst="rect">
            <a:avLst/>
          </a:prstGeom>
        </p:spPr>
      </p:pic>
    </p:spTree>
    <p:extLst>
      <p:ext uri="{BB962C8B-B14F-4D97-AF65-F5344CB8AC3E}">
        <p14:creationId xmlns:p14="http://schemas.microsoft.com/office/powerpoint/2010/main" val="5201411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0370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So what about learning styles?</a:t>
            </a:r>
          </a:p>
        </p:txBody>
      </p:sp>
      <p:sp>
        <p:nvSpPr>
          <p:cNvPr id="3" name="Content Placeholder 2"/>
          <p:cNvSpPr>
            <a:spLocks noGrp="1"/>
          </p:cNvSpPr>
          <p:nvPr>
            <p:ph idx="1"/>
          </p:nvPr>
        </p:nvSpPr>
        <p:spPr>
          <a:xfrm>
            <a:off x="358775" y="692620"/>
            <a:ext cx="8605838" cy="5174781"/>
          </a:xfrm>
        </p:spPr>
        <p:txBody>
          <a:bodyPr/>
          <a:lstStyle/>
          <a:p>
            <a:r>
              <a:rPr lang="en-GB" sz="2800" u="sng" dirty="0">
                <a:hlinkClick r:id="rId2"/>
              </a:rPr>
              <a:t>https://www.theguardian.com/education/2017/mar/12/no-evidence-to-back-idea-of-learning-styles?CMP=share_btn_tw</a:t>
            </a:r>
            <a:r>
              <a:rPr lang="en-GB" sz="2800" dirty="0"/>
              <a:t> </a:t>
            </a:r>
          </a:p>
          <a:p>
            <a:r>
              <a:rPr lang="en-GB" sz="2800" dirty="0"/>
              <a:t>(Link from my Tweet on March 13</a:t>
            </a:r>
            <a:r>
              <a:rPr lang="en-GB" sz="2800" baseline="30000" dirty="0"/>
              <a:t>th</a:t>
            </a:r>
            <a:r>
              <a:rPr lang="en-GB" sz="2800" dirty="0"/>
              <a:t> 2017 to a letter in the Guardian by prominent folk around the world of education)</a:t>
            </a:r>
          </a:p>
          <a:p>
            <a:r>
              <a:rPr lang="en-GB" sz="2800" dirty="0"/>
              <a:t>Or link to a word document: </a:t>
            </a:r>
            <a:r>
              <a:rPr lang="en-GB" sz="2800" dirty="0">
                <a:hlinkClick r:id="rId3"/>
              </a:rPr>
              <a:t>https://phil-race.co.uk/2017/09/swansea-university-school-management-21st-September/</a:t>
            </a:r>
            <a:r>
              <a:rPr lang="en-GB" sz="2800" dirty="0"/>
              <a:t> </a:t>
            </a:r>
          </a:p>
          <a:p>
            <a:pPr marL="0" indent="0">
              <a:buNone/>
            </a:pPr>
            <a:r>
              <a:rPr lang="en-GB" sz="4800" dirty="0">
                <a:highlight>
                  <a:srgbClr val="00FF00"/>
                </a:highlight>
              </a:rPr>
              <a:t>“No evidence to back idea of 			learning styles”</a:t>
            </a:r>
          </a:p>
          <a:p>
            <a:endParaRPr lang="en-GB" dirty="0"/>
          </a:p>
        </p:txBody>
      </p:sp>
    </p:spTree>
    <p:extLst>
      <p:ext uri="{BB962C8B-B14F-4D97-AF65-F5344CB8AC3E}">
        <p14:creationId xmlns:p14="http://schemas.microsoft.com/office/powerpoint/2010/main" val="187475990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2032576714"/>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Oval 4"/>
          <p:cNvSpPr>
            <a:spLocks noChangeArrowheads="1"/>
          </p:cNvSpPr>
          <p:nvPr/>
        </p:nvSpPr>
        <p:spPr bwMode="auto">
          <a:xfrm>
            <a:off x="228600" y="-228600"/>
            <a:ext cx="8305800" cy="7924800"/>
          </a:xfrm>
          <a:prstGeom prst="ellipse">
            <a:avLst/>
          </a:prstGeom>
          <a:solidFill>
            <a:srgbClr val="33CC33"/>
          </a:solidFill>
          <a:ln w="12700">
            <a:no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0"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058" name="Oval 10">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5" name="Oval 11"/>
          <p:cNvSpPr>
            <a:spLocks noChangeArrowheads="1"/>
          </p:cNvSpPr>
          <p:nvPr/>
        </p:nvSpPr>
        <p:spPr bwMode="auto">
          <a:xfrm>
            <a:off x="2006600" y="1549400"/>
            <a:ext cx="4749800" cy="4445000"/>
          </a:xfrm>
          <a:prstGeom prst="ellipse">
            <a:avLst/>
          </a:prstGeom>
          <a:solidFill>
            <a:srgbClr val="FF99FF"/>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7" name="Oval 12"/>
          <p:cNvSpPr>
            <a:spLocks noChangeArrowheads="1"/>
          </p:cNvSpPr>
          <p:nvPr/>
        </p:nvSpPr>
        <p:spPr bwMode="auto">
          <a:xfrm>
            <a:off x="2692400" y="2082800"/>
            <a:ext cx="3378200" cy="3302000"/>
          </a:xfrm>
          <a:prstGeom prst="ellipse">
            <a:avLst/>
          </a:prstGeom>
          <a:solidFill>
            <a:srgbClr val="FF3300"/>
          </a:solidFill>
          <a:ln w="50800">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8" name="Oval 13"/>
          <p:cNvSpPr>
            <a:spLocks noChangeArrowheads="1"/>
          </p:cNvSpPr>
          <p:nvPr/>
        </p:nvSpPr>
        <p:spPr bwMode="auto">
          <a:xfrm>
            <a:off x="3378200" y="2844800"/>
            <a:ext cx="1930400" cy="1778000"/>
          </a:xfrm>
          <a:prstGeom prst="ellipse">
            <a:avLst/>
          </a:prstGeom>
          <a:solidFill>
            <a:srgbClr val="FFFF66"/>
          </a:solidFill>
          <a:ln w="50800">
            <a:no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799"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33800" name="Rectangle 8"/>
          <p:cNvSpPr>
            <a:spLocks noChangeArrowheads="1"/>
          </p:cNvSpPr>
          <p:nvPr/>
        </p:nvSpPr>
        <p:spPr bwMode="auto">
          <a:xfrm>
            <a:off x="1403350" y="2852738"/>
            <a:ext cx="5832946" cy="1625600"/>
          </a:xfrm>
          <a:prstGeom prst="rect">
            <a:avLst/>
          </a:prstGeom>
          <a:noFill/>
          <a:ln w="12700">
            <a:noFill/>
            <a:miter lim="800000"/>
            <a:headEnd/>
            <a:tailEnd/>
          </a:ln>
        </p:spPr>
        <p:txBody>
          <a:bodyPr lIns="92075" tIns="46038" rIns="92075" bIns="46038" anchor="ctr"/>
          <a:lstStyle/>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Wanting/</a:t>
            </a:r>
          </a:p>
          <a:p>
            <a:pPr marL="723900" marR="0" lvl="0" indent="-723900" algn="ctr" defTabSz="914400" rtl="0" eaLnBrk="0" fontAlgn="base" latinLnBrk="0" hangingPunct="0">
              <a:lnSpc>
                <a:spcPct val="100000"/>
              </a:lnSpc>
              <a:spcBef>
                <a:spcPct val="20000"/>
              </a:spcBef>
              <a:spcAft>
                <a:spcPct val="0"/>
              </a:spcAft>
              <a:buClr>
                <a:srgbClr val="009999"/>
              </a:buClr>
              <a:buSzTx/>
              <a:buFont typeface="Wingdings" pitchFamily="2" charset="2"/>
              <a:buNone/>
              <a:tabLst/>
              <a:defRPr/>
            </a:pPr>
            <a:r>
              <a:rPr kumimoji="0" lang="en-GB" sz="2800" b="1" i="0" u="none" strike="noStrike" kern="1200" cap="none" spc="0" normalizeH="0" baseline="0" noProof="0" dirty="0">
                <a:ln>
                  <a:noFill/>
                </a:ln>
                <a:solidFill>
                  <a:srgbClr val="000000"/>
                </a:solidFill>
                <a:effectLst/>
                <a:uLnTx/>
                <a:uFillTx/>
                <a:latin typeface="Calibri" pitchFamily="34" charset="0"/>
                <a:ea typeface="+mn-ea"/>
                <a:cs typeface="+mn-cs"/>
              </a:rPr>
              <a:t>Needing</a:t>
            </a:r>
          </a:p>
        </p:txBody>
      </p:sp>
      <p:cxnSp>
        <p:nvCxnSpPr>
          <p:cNvPr id="12" name="Elbow Connector 11"/>
          <p:cNvCxnSpPr/>
          <p:nvPr/>
        </p:nvCxnSpPr>
        <p:spPr bwMode="auto">
          <a:xfrm>
            <a:off x="500034" y="5572140"/>
            <a:ext cx="914400" cy="914400"/>
          </a:xfrm>
          <a:prstGeom prst="bentConnector3">
            <a:avLst/>
          </a:prstGeom>
          <a:solidFill>
            <a:srgbClr val="660066"/>
          </a:solidFill>
          <a:ln w="9525" cap="flat" cmpd="sng" algn="ctr">
            <a:noFill/>
            <a:prstDash val="solid"/>
            <a:round/>
            <a:headEnd type="none" w="med" len="med"/>
            <a:tailEnd type="none" w="med" len="med"/>
          </a:ln>
          <a:effectLst/>
        </p:spPr>
      </p:cxnSp>
      <p:sp>
        <p:nvSpPr>
          <p:cNvPr id="3" name="TextBox 2">
            <a:extLst>
              <a:ext uri="{FF2B5EF4-FFF2-40B4-BE49-F238E27FC236}">
                <a16:creationId xmlns:a16="http://schemas.microsoft.com/office/drawing/2014/main" id="{02D9DA09-A2B5-4929-B48A-01B6C1657399}"/>
              </a:ext>
            </a:extLst>
          </p:cNvPr>
          <p:cNvSpPr txBox="1"/>
          <p:nvPr/>
        </p:nvSpPr>
        <p:spPr>
          <a:xfrm>
            <a:off x="3378200" y="1675001"/>
            <a:ext cx="222208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Making sense</a:t>
            </a:r>
          </a:p>
        </p:txBody>
      </p:sp>
      <p:sp>
        <p:nvSpPr>
          <p:cNvPr id="14" name="TextBox 13">
            <a:extLst>
              <a:ext uri="{FF2B5EF4-FFF2-40B4-BE49-F238E27FC236}">
                <a16:creationId xmlns:a16="http://schemas.microsoft.com/office/drawing/2014/main" id="{E2A17167-8AAA-44FD-9624-EBDAD8E62D86}"/>
              </a:ext>
            </a:extLst>
          </p:cNvPr>
          <p:cNvSpPr txBox="1"/>
          <p:nvPr/>
        </p:nvSpPr>
        <p:spPr>
          <a:xfrm>
            <a:off x="3854753" y="2235200"/>
            <a:ext cx="1053494"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Doing</a:t>
            </a:r>
          </a:p>
        </p:txBody>
      </p:sp>
      <p:sp>
        <p:nvSpPr>
          <p:cNvPr id="15" name="TextBox 14">
            <a:extLst>
              <a:ext uri="{FF2B5EF4-FFF2-40B4-BE49-F238E27FC236}">
                <a16:creationId xmlns:a16="http://schemas.microsoft.com/office/drawing/2014/main" id="{9881FDE8-AC22-4A8A-A999-DB873BE92B5C}"/>
              </a:ext>
            </a:extLst>
          </p:cNvPr>
          <p:cNvSpPr txBox="1"/>
          <p:nvPr/>
        </p:nvSpPr>
        <p:spPr>
          <a:xfrm>
            <a:off x="3546771" y="956191"/>
            <a:ext cx="159325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Feedback</a:t>
            </a:r>
          </a:p>
        </p:txBody>
      </p:sp>
      <p:sp>
        <p:nvSpPr>
          <p:cNvPr id="18" name="TextBox 17">
            <a:extLst>
              <a:ext uri="{FF2B5EF4-FFF2-40B4-BE49-F238E27FC236}">
                <a16:creationId xmlns:a16="http://schemas.microsoft.com/office/drawing/2014/main" id="{B136BDD8-5CD3-4322-A649-8C9450FD392A}"/>
              </a:ext>
            </a:extLst>
          </p:cNvPr>
          <p:cNvSpPr txBox="1"/>
          <p:nvPr/>
        </p:nvSpPr>
        <p:spPr>
          <a:xfrm>
            <a:off x="3429911" y="264180"/>
            <a:ext cx="1826975"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Verbalising</a:t>
            </a:r>
          </a:p>
        </p:txBody>
      </p:sp>
      <p:sp>
        <p:nvSpPr>
          <p:cNvPr id="19" name="TextBox 18">
            <a:extLst>
              <a:ext uri="{FF2B5EF4-FFF2-40B4-BE49-F238E27FC236}">
                <a16:creationId xmlns:a16="http://schemas.microsoft.com/office/drawing/2014/main" id="{D991024B-88C6-495E-87CA-E2956E055341}"/>
              </a:ext>
            </a:extLst>
          </p:cNvPr>
          <p:cNvSpPr txBox="1"/>
          <p:nvPr/>
        </p:nvSpPr>
        <p:spPr>
          <a:xfrm>
            <a:off x="6310023" y="455940"/>
            <a:ext cx="1604927"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Assessing</a:t>
            </a:r>
          </a:p>
        </p:txBody>
      </p:sp>
      <p:sp>
        <p:nvSpPr>
          <p:cNvPr id="20" name="TextBox 19">
            <a:extLst>
              <a:ext uri="{FF2B5EF4-FFF2-40B4-BE49-F238E27FC236}">
                <a16:creationId xmlns:a16="http://schemas.microsoft.com/office/drawing/2014/main" id="{93E4421D-B344-4601-B615-9E2093ADD146}"/>
              </a:ext>
            </a:extLst>
          </p:cNvPr>
          <p:cNvSpPr txBox="1"/>
          <p:nvPr/>
        </p:nvSpPr>
        <p:spPr>
          <a:xfrm>
            <a:off x="0" y="-66432"/>
            <a:ext cx="2255169" cy="138499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What’s wrong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dirty="0">
                <a:ln>
                  <a:noFill/>
                </a:ln>
                <a:solidFill>
                  <a:srgbClr val="000000"/>
                </a:solidFill>
                <a:effectLst/>
                <a:highlight>
                  <a:srgbClr val="FFFF00"/>
                </a:highlight>
                <a:uLnTx/>
                <a:uFillTx/>
                <a:latin typeface="Calibri" panose="020F0502020204030204" pitchFamily="34" charset="0"/>
                <a:ea typeface="+mn-ea"/>
                <a:cs typeface="Calibri" panose="020F0502020204030204" pitchFamily="34" charset="0"/>
              </a:rPr>
              <a:t>this?</a:t>
            </a:r>
          </a:p>
        </p:txBody>
      </p:sp>
    </p:spTree>
    <p:extLst>
      <p:ext uri="{BB962C8B-B14F-4D97-AF65-F5344CB8AC3E}">
        <p14:creationId xmlns:p14="http://schemas.microsoft.com/office/powerpoint/2010/main" val="172001069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5A4334-784C-4E23-BDF3-8FD55D36532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5725"/>
            <a:ext cx="9144000" cy="7025155"/>
          </a:xfrm>
          <a:prstGeom prst="rect">
            <a:avLst/>
          </a:prstGeom>
        </p:spPr>
      </p:pic>
      <p:sp>
        <p:nvSpPr>
          <p:cNvPr id="2" name="TextBox 1">
            <a:extLst>
              <a:ext uri="{FF2B5EF4-FFF2-40B4-BE49-F238E27FC236}">
                <a16:creationId xmlns:a16="http://schemas.microsoft.com/office/drawing/2014/main" id="{4A31B799-203D-4F99-A46F-C7EA4E1CD936}"/>
              </a:ext>
            </a:extLst>
          </p:cNvPr>
          <p:cNvSpPr txBox="1"/>
          <p:nvPr/>
        </p:nvSpPr>
        <p:spPr>
          <a:xfrm>
            <a:off x="5148080" y="404580"/>
            <a:ext cx="3687420"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highlight>
                  <a:srgbClr val="FF00FF"/>
                </a:highlight>
                <a:uLnTx/>
                <a:uFillTx/>
                <a:latin typeface="Calibri" panose="020F0502020204030204" pitchFamily="34" charset="0"/>
                <a:ea typeface="+mn-ea"/>
                <a:cs typeface="Calibri" panose="020F0502020204030204" pitchFamily="34" charset="0"/>
              </a:rPr>
              <a:t>Thanks, Dr Paul Kleiman</a:t>
            </a:r>
          </a:p>
        </p:txBody>
      </p:sp>
    </p:spTree>
    <p:extLst>
      <p:ext uri="{BB962C8B-B14F-4D97-AF65-F5344CB8AC3E}">
        <p14:creationId xmlns:p14="http://schemas.microsoft.com/office/powerpoint/2010/main" val="417196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wall, curtain, indoor&#10;&#10;Description automatically generated">
            <a:extLst>
              <a:ext uri="{FF2B5EF4-FFF2-40B4-BE49-F238E27FC236}">
                <a16:creationId xmlns:a16="http://schemas.microsoft.com/office/drawing/2014/main" id="{44282FAA-888A-42B3-A094-6494571A4FC3}"/>
              </a:ext>
            </a:extLst>
          </p:cNvPr>
          <p:cNvPicPr>
            <a:picLocks noChangeAspect="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0" y="1"/>
            <a:ext cx="9144000" cy="6978316"/>
          </a:xfrm>
          <a:prstGeom prst="rect">
            <a:avLst/>
          </a:prstGeom>
        </p:spPr>
      </p:pic>
      <p:sp>
        <p:nvSpPr>
          <p:cNvPr id="4" name="TextBox 3">
            <a:extLst>
              <a:ext uri="{FF2B5EF4-FFF2-40B4-BE49-F238E27FC236}">
                <a16:creationId xmlns:a16="http://schemas.microsoft.com/office/drawing/2014/main" id="{C577281B-ED27-4706-A97A-E6ECF9DDA116}"/>
              </a:ext>
            </a:extLst>
          </p:cNvPr>
          <p:cNvSpPr txBox="1"/>
          <p:nvPr/>
        </p:nvSpPr>
        <p:spPr>
          <a:xfrm>
            <a:off x="745067" y="5588000"/>
            <a:ext cx="79756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3200" b="1" i="0" u="none" strike="noStrike" kern="1200" cap="none" spc="0" normalizeH="0" baseline="0" noProof="0" dirty="0">
                <a:ln>
                  <a:noFill/>
                </a:ln>
                <a:solidFill>
                  <a:prstClr val="black"/>
                </a:solidFill>
                <a:effectLst/>
                <a:uLnTx/>
                <a:uFillTx/>
                <a:latin typeface="Comic Sans MS" pitchFamily="66" charset="0"/>
                <a:ea typeface="+mn-ea"/>
                <a:cs typeface="+mn-cs"/>
              </a:rPr>
              <a:t>Safety Curtain</a:t>
            </a:r>
          </a:p>
        </p:txBody>
      </p:sp>
    </p:spTree>
    <p:extLst>
      <p:ext uri="{BB962C8B-B14F-4D97-AF65-F5344CB8AC3E}">
        <p14:creationId xmlns:p14="http://schemas.microsoft.com/office/powerpoint/2010/main" val="3782182628"/>
      </p:ext>
    </p:extLst>
  </p:cSld>
  <p:clrMapOvr>
    <a:masterClrMapping/>
  </p:clrMapOvr>
  <mc:AlternateContent xmlns:mc="http://schemas.openxmlformats.org/markup-compatibility/2006" xmlns:p14="http://schemas.microsoft.com/office/powerpoint/2010/main">
    <mc:Choice Requires="p14">
      <p:transition spd="slow" p14:dur="2000">
        <p:push dir="d"/>
      </p:transition>
    </mc:Choice>
    <mc:Fallback xmlns="">
      <p:transition spd="slow">
        <p:push dir="d"/>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8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CCFF33"/>
                </a:solidFill>
                <a:effectLst/>
                <a:uLnTx/>
                <a:uFillTx/>
                <a:latin typeface="Comic Sans MS" pitchFamily="66" charset="0"/>
                <a:ea typeface="+mn-ea"/>
                <a:cs typeface="+mn-cs"/>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5" name="Oval 5"/>
          <p:cNvSpPr>
            <a:spLocks noChangeArrowheads="1"/>
          </p:cNvSpPr>
          <p:nvPr/>
        </p:nvSpPr>
        <p:spPr bwMode="auto">
          <a:xfrm>
            <a:off x="762000" y="228600"/>
            <a:ext cx="7162800" cy="6934200"/>
          </a:xfrm>
          <a:prstGeom prst="ellipse">
            <a:avLst/>
          </a:prstGeom>
          <a:solidFill>
            <a:schemeClr val="tx2"/>
          </a:solidFill>
          <a:ln w="12700">
            <a:solidFill>
              <a:schemeClr val="tx1"/>
            </a:solidFill>
            <a:round/>
            <a:headEnd type="none" w="sm" len="sm"/>
            <a:tailEnd type="none" w="sm" len="sm"/>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Wanting/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omic Sans MS" pitchFamily="66" charset="0"/>
                <a:ea typeface="+mn-ea"/>
                <a:cs typeface="+mn-cs"/>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omic Sans MS" pitchFamily="66" charset="0"/>
                <a:ea typeface="+mn-ea"/>
                <a:cs typeface="+mn-cs"/>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3200" b="1" i="0" u="none" strike="noStrike" kern="1200" cap="none" spc="0" normalizeH="0" baseline="0" noProof="0" dirty="0">
                <a:ln>
                  <a:noFill/>
                </a:ln>
                <a:solidFill>
                  <a:srgbClr val="FFFF00"/>
                </a:solidFill>
                <a:effectLst/>
                <a:uLnTx/>
                <a:uFillTx/>
                <a:latin typeface="Comic Sans MS" pitchFamily="66" charset="0"/>
                <a:ea typeface="+mn-ea"/>
                <a:cs typeface="+mn-cs"/>
              </a:rPr>
              <a:t>Assessing</a:t>
            </a: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GB" sz="2000" b="1" i="0" u="none" strike="noStrike" kern="1200" cap="none" spc="0" normalizeH="0" baseline="0" noProof="0" dirty="0">
                <a:ln>
                  <a:noFill/>
                </a:ln>
                <a:solidFill>
                  <a:srgbClr val="FFFF00"/>
                </a:solidFill>
                <a:effectLst/>
                <a:uLnTx/>
                <a:uFillTx/>
                <a:latin typeface="Comic Sans MS" pitchFamily="66" charset="0"/>
                <a:ea typeface="+mn-ea"/>
                <a:cs typeface="+mn-cs"/>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omic Sans MS" pitchFamily="66" charset="0"/>
              <a:ea typeface="+mn-ea"/>
              <a:cs typeface="+mn-cs"/>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omic Sans MS" pitchFamily="66" charset="0"/>
                <a:ea typeface="+mn-ea"/>
                <a:cs typeface="+mn-cs"/>
              </a:rPr>
              <a:t>Making sense</a:t>
            </a:r>
          </a:p>
        </p:txBody>
      </p:sp>
      <p:sp>
        <p:nvSpPr>
          <p:cNvPr id="25" name="Text Box 12"/>
          <p:cNvSpPr txBox="1">
            <a:spLocks noChangeArrowheads="1"/>
          </p:cNvSpPr>
          <p:nvPr/>
        </p:nvSpPr>
        <p:spPr bwMode="auto">
          <a:xfrm>
            <a:off x="714348" y="142852"/>
            <a:ext cx="7494671" cy="646331"/>
          </a:xfrm>
          <a:prstGeom prst="rect">
            <a:avLst/>
          </a:prstGeom>
          <a:noFill/>
          <a:ln w="12700">
            <a:noFill/>
            <a:miter lim="800000"/>
            <a:headEnd type="none" w="sm" len="sm"/>
            <a:tailEnd type="none" w="sm" len="sm"/>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1" i="0" u="none" strike="noStrike" kern="1200" cap="none" spc="0" normalizeH="0" baseline="0" noProof="0" dirty="0">
                <a:ln>
                  <a:noFill/>
                </a:ln>
                <a:solidFill>
                  <a:srgbClr val="FFFFFF"/>
                </a:solidFill>
                <a:effectLst/>
                <a:uLnTx/>
                <a:uFillTx/>
                <a:latin typeface="Comic Sans MS" pitchFamily="66" charset="0"/>
                <a:ea typeface="+mn-ea"/>
                <a:cs typeface="+mn-cs"/>
              </a:rPr>
              <a:t>Verbalising</a:t>
            </a:r>
          </a:p>
        </p:txBody>
      </p:sp>
      <p:sp>
        <p:nvSpPr>
          <p:cNvPr id="26" name="Text Box 12"/>
          <p:cNvSpPr txBox="1">
            <a:spLocks noChangeArrowheads="1"/>
          </p:cNvSpPr>
          <p:nvPr/>
        </p:nvSpPr>
        <p:spPr bwMode="auto">
          <a:xfrm>
            <a:off x="0" y="0"/>
            <a:ext cx="9144000" cy="6943439"/>
          </a:xfrm>
          <a:prstGeom prst="rect">
            <a:avLst/>
          </a:prstGeom>
          <a:solidFill>
            <a:srgbClr val="FFFFCC">
              <a:alpha val="94118"/>
            </a:srgbClr>
          </a:solidFill>
          <a:ln w="9525">
            <a:noFill/>
            <a:miter lim="800000"/>
            <a:headEnd/>
            <a:tailEnd/>
          </a:ln>
        </p:spPr>
        <p:txBody>
          <a:bodyPr wrap="square">
            <a:spAutoFit/>
          </a:bodyPr>
          <a:lstStyle/>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0" marR="0" lvl="0" indent="0" algn="l" defTabSz="914400" rtl="0" eaLnBrk="0" fontAlgn="base" latinLnBrk="0" hangingPunct="0">
              <a:lnSpc>
                <a:spcPct val="90000"/>
              </a:lnSpc>
              <a:spcBef>
                <a:spcPct val="30000"/>
              </a:spcBef>
              <a:spcAft>
                <a:spcPct val="0"/>
              </a:spcAft>
              <a:buClr>
                <a:srgbClr val="009900"/>
              </a:buClr>
              <a:buSzTx/>
              <a:buFontTx/>
              <a:buNone/>
              <a:tabLst/>
              <a:defRPr/>
            </a:pPr>
            <a:endParaRPr kumimoji="0" lang="en-GB" sz="2800" b="1" i="0" u="none" strike="noStrike" kern="1200" cap="none" spc="0" normalizeH="0" baseline="0" noProof="0" dirty="0">
              <a:ln>
                <a:noFill/>
              </a:ln>
              <a:solidFill>
                <a:srgbClr val="59178A"/>
              </a:solidFill>
              <a:effectLst/>
              <a:uLnTx/>
              <a:uFillTx/>
              <a:latin typeface="Calibri"/>
              <a:ea typeface="+mn-ea"/>
              <a:cs typeface="+mn-cs"/>
            </a:endParaRP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Enhance our students’ </a:t>
            </a:r>
            <a:r>
              <a:rPr kumimoji="0" lang="en-GB" sz="2800" b="1" i="0" u="none" strike="noStrike" kern="1200" cap="none" spc="0" normalizeH="0" baseline="0" noProof="0" dirty="0">
                <a:ln>
                  <a:noFill/>
                </a:ln>
                <a:solidFill>
                  <a:srgbClr val="CC0000"/>
                </a:solidFill>
                <a:effectLst/>
                <a:uLnTx/>
                <a:uFillTx/>
                <a:latin typeface="Calibri"/>
                <a:ea typeface="+mn-ea"/>
                <a:cs typeface="+mn-cs"/>
              </a:rPr>
              <a:t>want</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develop ownership of the </a:t>
            </a:r>
            <a:r>
              <a:rPr kumimoji="0" lang="en-GB" sz="2800" b="1" i="0" u="none" strike="noStrike" kern="1200" cap="none" spc="0" normalizeH="0" baseline="0" noProof="0" dirty="0">
                <a:ln>
                  <a:noFill/>
                </a:ln>
                <a:solidFill>
                  <a:srgbClr val="CC0000"/>
                </a:solidFill>
                <a:effectLst/>
                <a:uLnTx/>
                <a:uFillTx/>
                <a:latin typeface="Calibri"/>
                <a:ea typeface="+mn-ea"/>
                <a:cs typeface="+mn-cs"/>
              </a:rPr>
              <a:t>need</a:t>
            </a:r>
            <a:r>
              <a:rPr kumimoji="0" lang="en-GB" sz="2800" b="1" i="0" u="none" strike="noStrike" kern="1200" cap="none" spc="0" normalizeH="0" baseline="0" noProof="0" dirty="0">
                <a:ln>
                  <a:noFill/>
                </a:ln>
                <a:solidFill>
                  <a:srgbClr val="59178A"/>
                </a:solidFill>
                <a:effectLst/>
                <a:uLnTx/>
                <a:uFillTx/>
                <a:latin typeface="Calibri"/>
                <a:ea typeface="+mn-ea"/>
                <a:cs typeface="+mn-cs"/>
              </a:rPr>
              <a:t> to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Keep students learning by </a:t>
            </a:r>
            <a:r>
              <a:rPr kumimoji="0" lang="en-GB" sz="2800" b="1" i="0" u="none" strike="noStrike" kern="1200" cap="none" spc="0" normalizeH="0" baseline="0" noProof="0" dirty="0">
                <a:ln>
                  <a:noFill/>
                </a:ln>
                <a:solidFill>
                  <a:srgbClr val="CC0000"/>
                </a:solidFill>
                <a:effectLst/>
                <a:uLnTx/>
                <a:uFillTx/>
                <a:latin typeface="Calibri"/>
                <a:ea typeface="+mn-ea"/>
                <a:cs typeface="+mn-cs"/>
              </a:rPr>
              <a:t>doing</a:t>
            </a:r>
            <a:r>
              <a:rPr kumimoji="0" lang="en-GB" sz="2800" b="1" i="0" u="none" strike="noStrike" kern="1200" cap="none" spc="0" normalizeH="0" baseline="0" noProof="0" dirty="0">
                <a:ln>
                  <a:noFill/>
                </a:ln>
                <a:solidFill>
                  <a:srgbClr val="59178A"/>
                </a:solidFill>
                <a:effectLst/>
                <a:uLnTx/>
                <a:uFillTx/>
                <a:latin typeface="Calibri"/>
                <a:ea typeface="+mn-ea"/>
                <a:cs typeface="+mn-cs"/>
              </a:rPr>
              <a:t>, practice, trial-and-error, repetition?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Ensure students really use </a:t>
            </a:r>
            <a:r>
              <a:rPr kumimoji="0" lang="en-GB" sz="2800" b="1" i="0" u="none" strike="noStrike" kern="1200" cap="none" spc="0" normalizeH="0" baseline="0" noProof="0" dirty="0">
                <a:ln>
                  <a:noFill/>
                </a:ln>
                <a:solidFill>
                  <a:srgbClr val="CC0000"/>
                </a:solidFill>
                <a:effectLst/>
                <a:uLnTx/>
                <a:uFillTx/>
                <a:latin typeface="Calibri"/>
                <a:ea typeface="+mn-ea"/>
                <a:cs typeface="+mn-cs"/>
              </a:rPr>
              <a:t>feedback</a:t>
            </a:r>
            <a:r>
              <a:rPr kumimoji="0" lang="en-GB" sz="2800" b="1" i="0" u="none" strike="noStrike" kern="1200" cap="none" spc="0" normalizeH="0" baseline="0" noProof="0" dirty="0">
                <a:ln>
                  <a:noFill/>
                </a:ln>
                <a:solidFill>
                  <a:srgbClr val="59178A"/>
                </a:solidFill>
                <a:effectLst/>
                <a:uLnTx/>
                <a:uFillTx/>
                <a:latin typeface="Calibri"/>
                <a:ea typeface="+mn-ea"/>
                <a:cs typeface="+mn-cs"/>
              </a:rPr>
              <a:t> – from us and from each other?</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Help students to </a:t>
            </a:r>
            <a:r>
              <a:rPr kumimoji="0" lang="en-GB" sz="2800" b="1" i="0" u="none" strike="noStrike" kern="1200" cap="none" spc="0" normalizeH="0" baseline="0" noProof="0" dirty="0">
                <a:ln>
                  <a:noFill/>
                </a:ln>
                <a:solidFill>
                  <a:srgbClr val="CC0000"/>
                </a:solidFill>
                <a:effectLst/>
                <a:uLnTx/>
                <a:uFillTx/>
                <a:latin typeface="Calibri"/>
                <a:ea typeface="+mn-ea"/>
                <a:cs typeface="+mn-cs"/>
              </a:rPr>
              <a:t>make sense</a:t>
            </a:r>
            <a:r>
              <a:rPr kumimoji="0" lang="en-GB" sz="2800" b="1" i="0" u="none" strike="noStrike" kern="1200" cap="none" spc="0" normalizeH="0" baseline="0" noProof="0" dirty="0">
                <a:ln>
                  <a:noFill/>
                </a:ln>
                <a:solidFill>
                  <a:srgbClr val="59178A"/>
                </a:solidFill>
                <a:effectLst/>
                <a:uLnTx/>
                <a:uFillTx/>
                <a:latin typeface="Calibri"/>
                <a:ea typeface="+mn-ea"/>
                <a:cs typeface="+mn-cs"/>
              </a:rPr>
              <a:t> of what they learn?</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Get students deepening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verbalising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explaining things to each other, and to us?</a:t>
            </a:r>
          </a:p>
          <a:p>
            <a:pPr marL="633413" marR="0" lvl="0" indent="-633413" algn="l" defTabSz="914400" rtl="0" eaLnBrk="0" fontAlgn="base" latinLnBrk="0" hangingPunct="0">
              <a:lnSpc>
                <a:spcPct val="90000"/>
              </a:lnSpc>
              <a:spcBef>
                <a:spcPct val="30000"/>
              </a:spcBef>
              <a:spcAft>
                <a:spcPct val="0"/>
              </a:spcAft>
              <a:buClr>
                <a:srgbClr val="009900"/>
              </a:buClr>
              <a:buSzTx/>
              <a:buFont typeface="+mj-lt"/>
              <a:buAutoNum type="arabicPeriod"/>
              <a:tabLst/>
              <a:defRPr/>
            </a:pPr>
            <a:r>
              <a:rPr kumimoji="0" lang="en-GB" sz="2800" b="1" i="0" u="none" strike="noStrike" kern="1200" cap="none" spc="0" normalizeH="0" baseline="0" noProof="0" dirty="0">
                <a:ln>
                  <a:noFill/>
                </a:ln>
                <a:solidFill>
                  <a:srgbClr val="59178A"/>
                </a:solidFill>
                <a:effectLst/>
                <a:uLnTx/>
                <a:uFillTx/>
                <a:latin typeface="Calibri"/>
                <a:ea typeface="+mn-ea"/>
                <a:cs typeface="+mn-cs"/>
              </a:rPr>
              <a:t>Allow students to deepen their learning by </a:t>
            </a:r>
            <a:r>
              <a:rPr kumimoji="0" lang="en-GB" sz="2800" b="1" i="0" u="none" strike="noStrike" kern="1200" cap="none" spc="0" normalizeH="0" baseline="0" noProof="0" dirty="0">
                <a:ln>
                  <a:noFill/>
                </a:ln>
                <a:solidFill>
                  <a:srgbClr val="FF0000"/>
                </a:solidFill>
                <a:effectLst/>
                <a:uLnTx/>
                <a:uFillTx/>
                <a:latin typeface="Calibri"/>
                <a:ea typeface="+mn-ea"/>
                <a:cs typeface="+mn-cs"/>
              </a:rPr>
              <a:t>assessing</a:t>
            </a:r>
            <a:r>
              <a:rPr kumimoji="0" lang="en-GB" sz="2800" b="1" i="0" u="none" strike="noStrike" kern="1200" cap="none" spc="0" normalizeH="0" baseline="0" noProof="0" dirty="0">
                <a:ln>
                  <a:noFill/>
                </a:ln>
                <a:solidFill>
                  <a:srgbClr val="59178A"/>
                </a:solidFill>
                <a:effectLst/>
                <a:uLnTx/>
                <a:uFillTx/>
                <a:latin typeface="Calibri"/>
                <a:ea typeface="+mn-ea"/>
                <a:cs typeface="+mn-cs"/>
              </a:rPr>
              <a:t> their own learning, and assessing others’ learning – </a:t>
            </a:r>
            <a:r>
              <a:rPr kumimoji="0" lang="en-GB" sz="2800" b="1" i="0" u="none" strike="noStrike" kern="1200" cap="none" spc="0" normalizeH="0" baseline="0" noProof="0" dirty="0">
                <a:ln>
                  <a:noFill/>
                </a:ln>
                <a:solidFill>
                  <a:srgbClr val="FF0000"/>
                </a:solidFill>
                <a:effectLst/>
                <a:uLnTx/>
                <a:uFillTx/>
                <a:latin typeface="Calibri"/>
                <a:ea typeface="+mn-ea"/>
                <a:cs typeface="+mn-cs"/>
              </a:rPr>
              <a:t>making informed judgements</a:t>
            </a:r>
            <a:r>
              <a:rPr kumimoji="0" lang="en-GB" sz="2800" b="1" i="0" u="none" strike="noStrike" kern="1200" cap="none" spc="0" normalizeH="0" baseline="0" noProof="0" dirty="0">
                <a:ln>
                  <a:noFill/>
                </a:ln>
                <a:solidFill>
                  <a:srgbClr val="59178A"/>
                </a:solidFill>
                <a:effectLst/>
                <a:uLnTx/>
                <a:uFillTx/>
                <a:latin typeface="Calibri"/>
                <a:ea typeface="+mn-ea"/>
                <a:cs typeface="+mn-cs"/>
              </a:rPr>
              <a:t>?</a:t>
            </a:r>
          </a:p>
        </p:txBody>
      </p:sp>
      <p:sp>
        <p:nvSpPr>
          <p:cNvPr id="2" name="Rectangle 2"/>
          <p:cNvSpPr>
            <a:spLocks noChangeArrowheads="1"/>
          </p:cNvSpPr>
          <p:nvPr/>
        </p:nvSpPr>
        <p:spPr bwMode="auto">
          <a:xfrm>
            <a:off x="0" y="0"/>
            <a:ext cx="9144000" cy="836613"/>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a:lnSpc>
                <a:spcPct val="85000"/>
              </a:lnSpc>
            </a:pPr>
            <a:r>
              <a:rPr lang="en-US" sz="3200" b="1" dirty="0">
                <a:solidFill>
                  <a:srgbClr val="00B0F0"/>
                </a:solidFill>
                <a:latin typeface="Calibri" panose="020F0502020204030204" pitchFamily="34" charset="0"/>
                <a:ea typeface="+mj-ea"/>
                <a:cs typeface="Calibri" panose="020F0502020204030204" pitchFamily="34" charset="0"/>
              </a:rPr>
              <a:t>What else can we do to use assessment and feedback to:</a:t>
            </a:r>
          </a:p>
        </p:txBody>
      </p:sp>
    </p:spTree>
    <p:extLst>
      <p:ext uri="{BB962C8B-B14F-4D97-AF65-F5344CB8AC3E}">
        <p14:creationId xmlns:p14="http://schemas.microsoft.com/office/powerpoint/2010/main" val="21573554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Some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issues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Calibri"/>
                <a:ea typeface="+mn-ea"/>
                <a:cs typeface="+mn-cs"/>
              </a:rPr>
              <a:t> </a:t>
            </a: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Validity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Is assessment broken?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latin typeface="Calibri"/>
                <a:ea typeface="+mn-ea"/>
                <a:cs typeface="+mn-cs"/>
              </a:rPr>
              <a:t>We know </a:t>
            </a:r>
            <a:r>
              <a:rPr kumimoji="0" lang="en-US" sz="3000" b="1" i="0" u="none" strike="noStrike" kern="0" cap="none" spc="0" normalizeH="0" baseline="0" noProof="0" dirty="0">
                <a:ln>
                  <a:noFill/>
                </a:ln>
                <a:solidFill>
                  <a:prstClr val="white"/>
                </a:solidFill>
                <a:effectLst/>
                <a:uLnTx/>
                <a:uFillTx/>
                <a:latin typeface="Calibri"/>
                <a:ea typeface="+mn-ea"/>
                <a:cs typeface="+mn-cs"/>
              </a:rPr>
              <a:t>what</a:t>
            </a:r>
            <a:r>
              <a:rPr kumimoji="0" lang="en-US" sz="3200" b="1" i="0" u="none" strike="noStrike" kern="0" cap="none" spc="0" normalizeH="0" baseline="0" noProof="0" dirty="0">
                <a:ln>
                  <a:noFill/>
                </a:ln>
                <a:solidFill>
                  <a:prstClr val="white"/>
                </a:solidFill>
                <a:effectLst/>
                <a:uLnTx/>
                <a:uFillTx/>
                <a:latin typeface="Calibri"/>
                <a:ea typeface="+mn-ea"/>
                <a:cs typeface="+mn-cs"/>
              </a:rPr>
              <a:t> students think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white"/>
              </a:solidFill>
              <a:effectLst/>
              <a:uLnTx/>
              <a:uFillTx/>
              <a:latin typeface="Calibri"/>
              <a:ea typeface="+mn-ea"/>
              <a:cs typeface="+mn-cs"/>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Assessment </a:t>
            </a:r>
            <a:r>
              <a:rPr kumimoji="0" lang="en-US" sz="3200" b="1" i="1" u="none" strike="noStrike" kern="0" cap="none" spc="0" normalizeH="0" baseline="0" noProof="0" dirty="0">
                <a:ln>
                  <a:noFill/>
                </a:ln>
                <a:solidFill>
                  <a:prstClr val="black"/>
                </a:solidFill>
                <a:effectLst/>
                <a:uLnTx/>
                <a:uFillTx/>
                <a:latin typeface="Calibri"/>
                <a:ea typeface="+mn-ea"/>
                <a:cs typeface="+mn-cs"/>
              </a:rPr>
              <a:t>as</a:t>
            </a:r>
            <a:r>
              <a:rPr kumimoji="0" lang="en-US" sz="3200" b="1" i="0" u="none" strike="noStrike" kern="0" cap="none" spc="0" normalizeH="0" baseline="0" noProof="0" dirty="0">
                <a:ln>
                  <a:noFill/>
                </a:ln>
                <a:solidFill>
                  <a:prstClr val="black"/>
                </a:solidFill>
                <a:effectLst/>
                <a:uLnTx/>
                <a:uFillTx/>
                <a:latin typeface="Calibri"/>
                <a:ea typeface="+mn-ea"/>
                <a:cs typeface="+mn-cs"/>
              </a:rPr>
              <a: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Drives most learning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Whodunit?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Fairness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0104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My main worries about assessment...</a:t>
            </a:r>
          </a:p>
        </p:txBody>
      </p:sp>
      <p:sp>
        <p:nvSpPr>
          <p:cNvPr id="3" name="Content Placeholder 2"/>
          <p:cNvSpPr>
            <a:spLocks noGrp="1"/>
          </p:cNvSpPr>
          <p:nvPr>
            <p:ph idx="1"/>
          </p:nvPr>
        </p:nvSpPr>
        <p:spPr/>
        <p:txBody>
          <a:bodyPr/>
          <a:lstStyle/>
          <a:p>
            <a:pPr>
              <a:buNone/>
            </a:pPr>
            <a:r>
              <a:rPr lang="en-GB" dirty="0"/>
              <a:t>Too often, we still tend to try to measure...</a:t>
            </a:r>
          </a:p>
          <a:p>
            <a:pPr>
              <a:buNone/>
            </a:pPr>
            <a:r>
              <a:rPr lang="en-GB" dirty="0"/>
              <a:t>	</a:t>
            </a:r>
            <a:r>
              <a:rPr lang="en-GB" dirty="0">
                <a:solidFill>
                  <a:srgbClr val="0070C0"/>
                </a:solidFill>
              </a:rPr>
              <a:t>...what’s in students’ heads, and what they can do with what’s there...</a:t>
            </a:r>
          </a:p>
          <a:p>
            <a:pPr>
              <a:buNone/>
            </a:pPr>
            <a:r>
              <a:rPr lang="en-GB" dirty="0"/>
              <a:t>	in terms of two unsatisfactory proxies ... </a:t>
            </a:r>
          </a:p>
          <a:p>
            <a:pPr>
              <a:buAutoNum type="arabicPeriod"/>
            </a:pPr>
            <a:r>
              <a:rPr lang="en-GB" dirty="0">
                <a:solidFill>
                  <a:srgbClr val="006600"/>
                </a:solidFill>
              </a:rPr>
              <a:t>what comes out of students’ </a:t>
            </a:r>
            <a:r>
              <a:rPr lang="en-GB" dirty="0">
                <a:solidFill>
                  <a:srgbClr val="FF0000"/>
                </a:solidFill>
              </a:rPr>
              <a:t>pens</a:t>
            </a:r>
            <a:r>
              <a:rPr lang="en-GB" dirty="0">
                <a:solidFill>
                  <a:srgbClr val="006600"/>
                </a:solidFill>
              </a:rPr>
              <a:t> in exams;</a:t>
            </a:r>
            <a:endParaRPr lang="en-GB" b="0" dirty="0">
              <a:solidFill>
                <a:srgbClr val="FF0000"/>
              </a:solidFill>
              <a:latin typeface="Creepy" pitchFamily="82" charset="0"/>
            </a:endParaRPr>
          </a:p>
          <a:p>
            <a:pPr>
              <a:buNone/>
            </a:pPr>
            <a:r>
              <a:rPr lang="en-GB" dirty="0">
                <a:solidFill>
                  <a:srgbClr val="006600"/>
                </a:solidFill>
              </a:rPr>
              <a:t>2.	what comes out of their </a:t>
            </a:r>
            <a:r>
              <a:rPr lang="en-GB" dirty="0">
                <a:solidFill>
                  <a:srgbClr val="FF0000"/>
                </a:solidFill>
              </a:rPr>
              <a:t>keyboards</a:t>
            </a:r>
            <a:r>
              <a:rPr lang="en-GB" dirty="0">
                <a:solidFill>
                  <a:srgbClr val="006600"/>
                </a:solidFill>
              </a:rPr>
              <a:t> in essays and reports</a:t>
            </a:r>
            <a:r>
              <a:rPr lang="en-GB" dirty="0"/>
              <a:t>.</a:t>
            </a:r>
          </a:p>
        </p:txBody>
      </p:sp>
    </p:spTree>
    <p:extLst>
      <p:ext uri="{BB962C8B-B14F-4D97-AF65-F5344CB8AC3E}">
        <p14:creationId xmlns:p14="http://schemas.microsoft.com/office/powerpoint/2010/main" val="31181319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 ‘Assessment 2020’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a:solidFill>
                  <a:srgbClr val="C00000"/>
                </a:solidFill>
              </a:rPr>
              <a:t>Assessment has most effect when...:</a:t>
            </a:r>
          </a:p>
          <a:p>
            <a:pPr>
              <a:lnSpc>
                <a:spcPct val="100000"/>
              </a:lnSpc>
              <a:buFont typeface="+mj-lt"/>
              <a:buAutoNum type="arabicPeriod"/>
            </a:pPr>
            <a:r>
              <a:rPr lang="en-GB" sz="2400" dirty="0"/>
              <a:t>It is used to </a:t>
            </a:r>
            <a:r>
              <a:rPr lang="en-GB" sz="2400" dirty="0">
                <a:solidFill>
                  <a:srgbClr val="FF0000"/>
                </a:solidFill>
              </a:rPr>
              <a:t>engage</a:t>
            </a:r>
            <a:r>
              <a:rPr lang="en-GB" sz="2400" dirty="0"/>
              <a:t> students in learning that is productive.</a:t>
            </a:r>
          </a:p>
          <a:p>
            <a:pPr>
              <a:lnSpc>
                <a:spcPct val="100000"/>
              </a:lnSpc>
              <a:buFont typeface="+mj-lt"/>
              <a:buAutoNum type="arabicPeriod"/>
            </a:pPr>
            <a:r>
              <a:rPr lang="en-GB" sz="2400" dirty="0"/>
              <a:t>Feedback is used to actively </a:t>
            </a:r>
            <a:r>
              <a:rPr lang="en-GB" sz="2400" dirty="0">
                <a:solidFill>
                  <a:srgbClr val="FF0000"/>
                </a:solidFill>
              </a:rPr>
              <a:t>improve</a:t>
            </a:r>
            <a:r>
              <a:rPr lang="en-GB" sz="2400" dirty="0"/>
              <a:t> student learning.</a:t>
            </a:r>
          </a:p>
          <a:p>
            <a:pPr>
              <a:lnSpc>
                <a:spcPct val="100000"/>
              </a:lnSpc>
              <a:buFont typeface="+mj-lt"/>
              <a:buAutoNum type="arabicPeriod"/>
            </a:pPr>
            <a:r>
              <a:rPr lang="en-US" sz="2400" dirty="0"/>
              <a:t>Students and teachers become </a:t>
            </a:r>
            <a:r>
              <a:rPr lang="en-US" sz="2400" dirty="0">
                <a:solidFill>
                  <a:srgbClr val="FF0000"/>
                </a:solidFill>
              </a:rPr>
              <a:t>responsible partners</a:t>
            </a:r>
            <a:r>
              <a:rPr lang="en-US" sz="2400" dirty="0"/>
              <a:t> in learning and assessment.</a:t>
            </a:r>
          </a:p>
          <a:p>
            <a:pPr>
              <a:lnSpc>
                <a:spcPct val="100000"/>
              </a:lnSpc>
              <a:buFont typeface="+mj-lt"/>
              <a:buAutoNum type="arabicPeriod"/>
            </a:pPr>
            <a:r>
              <a:rPr lang="en-US" sz="2400" dirty="0"/>
              <a:t>Students are </a:t>
            </a:r>
            <a:r>
              <a:rPr lang="en-US" sz="2400" dirty="0">
                <a:solidFill>
                  <a:srgbClr val="FF0000"/>
                </a:solidFill>
              </a:rPr>
              <a:t>inducted</a:t>
            </a:r>
            <a:r>
              <a:rPr lang="en-US" sz="2400" dirty="0"/>
              <a:t> into the assessment practices and cultures of higher education.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placed at the centre of subject and program design.</a:t>
            </a:r>
          </a:p>
          <a:p>
            <a:pPr>
              <a:lnSpc>
                <a:spcPct val="100000"/>
              </a:lnSpc>
              <a:buFont typeface="+mj-lt"/>
              <a:buAutoNum type="arabicPeriod"/>
            </a:pPr>
            <a:r>
              <a:rPr lang="en-US" sz="2400" dirty="0"/>
              <a:t>Assessment </a:t>
            </a:r>
            <a:r>
              <a:rPr lang="en-US" sz="2400" dirty="0">
                <a:solidFill>
                  <a:srgbClr val="FF0000"/>
                </a:solidFill>
              </a:rPr>
              <a:t>for</a:t>
            </a:r>
            <a:r>
              <a:rPr lang="en-US" sz="2400" dirty="0"/>
              <a:t> learning is a focus for staff and institutional development.</a:t>
            </a:r>
          </a:p>
          <a:p>
            <a:pPr>
              <a:lnSpc>
                <a:spcPct val="100000"/>
              </a:lnSpc>
              <a:buFont typeface="+mj-lt"/>
              <a:buAutoNum type="arabicPeriod"/>
            </a:pPr>
            <a:r>
              <a:rPr lang="en-US" sz="2400" dirty="0"/>
              <a:t>Assessment provides inclusive and trustworthy representation of student </a:t>
            </a:r>
            <a:r>
              <a:rPr lang="en-US" sz="2400" dirty="0">
                <a:solidFill>
                  <a:srgbClr val="FF0000"/>
                </a:solidFill>
              </a:rPr>
              <a:t>achievement</a:t>
            </a:r>
            <a:r>
              <a:rPr lang="en-US" sz="2400" dirty="0"/>
              <a:t>.</a:t>
            </a:r>
          </a:p>
          <a:p>
            <a:pPr>
              <a:lnSpc>
                <a:spcPct val="100000"/>
              </a:lnSpc>
              <a:buFont typeface="+mj-lt"/>
              <a:buAutoNum type="arabicPeriod"/>
            </a:pPr>
            <a:endParaRPr lang="en-US" sz="2400" dirty="0"/>
          </a:p>
        </p:txBody>
      </p:sp>
    </p:spTree>
    <p:extLst>
      <p:ext uri="{BB962C8B-B14F-4D97-AF65-F5344CB8AC3E}">
        <p14:creationId xmlns:p14="http://schemas.microsoft.com/office/powerpoint/2010/main" val="322198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6"/>
            <a:ext cx="8713788" cy="647714"/>
          </a:xfrm>
          <a:noFill/>
          <a:ln w="9525" algn="ctr">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b="1" dirty="0">
                <a:solidFill>
                  <a:srgbClr val="00B0F0"/>
                </a:solidFill>
                <a:latin typeface="Calibri" panose="020F0502020204030204" pitchFamily="34" charset="0"/>
                <a:cs typeface="Calibri" panose="020F0502020204030204" pitchFamily="34" charset="0"/>
              </a:rPr>
              <a:t>Download anytime Phil’s materials on feedback, assessment, and learning</a:t>
            </a:r>
          </a:p>
        </p:txBody>
      </p:sp>
      <p:sp>
        <p:nvSpPr>
          <p:cNvPr id="3" name="Content Placeholder 2"/>
          <p:cNvSpPr>
            <a:spLocks noGrp="1"/>
          </p:cNvSpPr>
          <p:nvPr>
            <p:ph idx="1"/>
          </p:nvPr>
        </p:nvSpPr>
        <p:spPr>
          <a:xfrm>
            <a:off x="358775" y="980661"/>
            <a:ext cx="8605838" cy="4886740"/>
          </a:xfrm>
        </p:spPr>
        <p:txBody>
          <a:bodyPr/>
          <a:lstStyle/>
          <a:p>
            <a:pPr>
              <a:buNone/>
            </a:pPr>
            <a:r>
              <a:rPr lang="en-GB" sz="2800" dirty="0"/>
              <a:t>Expanded discussion of how the factors underpinning learning link to feedback, assessment and large-group teaching:</a:t>
            </a:r>
          </a:p>
          <a:p>
            <a:pPr>
              <a:buFont typeface="+mj-lt"/>
              <a:buAutoNum type="arabicPeriod"/>
            </a:pPr>
            <a:r>
              <a:rPr lang="en-GB" sz="2800" u="sng" dirty="0">
                <a:hlinkClick r:id="rId2"/>
              </a:rPr>
              <a:t>http://phil-race.co.uk/2016/04/updated-powerpoint-ripples-model/</a:t>
            </a:r>
            <a:r>
              <a:rPr lang="en-GB" sz="2800" u="sng" dirty="0"/>
              <a:t> </a:t>
            </a:r>
            <a:r>
              <a:rPr lang="en-GB" sz="2800" dirty="0"/>
              <a:t>(Chapter 1 from ‘The Lecturer’s Toolkit, 2015)</a:t>
            </a:r>
            <a:endParaRPr lang="en-GB" sz="2800" u="sng" dirty="0"/>
          </a:p>
          <a:p>
            <a:pPr>
              <a:buFont typeface="+mj-lt"/>
              <a:buAutoNum type="arabicPeriod"/>
            </a:pPr>
            <a:r>
              <a:rPr lang="en-GB" sz="2800" dirty="0">
                <a:hlinkClick r:id="rId3"/>
              </a:rPr>
              <a:t>https://phil-race.co.uk/2016/10/lthe-tweetchat-lthechat-wed-oct-19-8-00-9-00-pm/</a:t>
            </a:r>
            <a:r>
              <a:rPr lang="en-GB" sz="2800" dirty="0"/>
              <a:t> (feedback stuff from my most recent two books)</a:t>
            </a:r>
          </a:p>
          <a:p>
            <a:pPr>
              <a:buFont typeface="+mj-lt"/>
              <a:buAutoNum type="arabicPeriod"/>
            </a:pPr>
            <a:r>
              <a:rPr lang="en-GB" sz="2800" u="sng" dirty="0">
                <a:hlinkClick r:id="rId4"/>
              </a:rPr>
              <a:t>http://phil-race.co.uk/2015/01/assessment-bits-new-editions/</a:t>
            </a:r>
            <a:r>
              <a:rPr lang="en-GB" sz="2800" dirty="0"/>
              <a:t>  (extracts on assessment)</a:t>
            </a:r>
          </a:p>
          <a:p>
            <a:pPr marL="0" indent="0">
              <a:buNone/>
            </a:pPr>
            <a:endParaRPr lang="en-GB" sz="2800" u="sng" dirty="0">
              <a:hlinkClick r:id="rId5"/>
            </a:endParaRPr>
          </a:p>
          <a:p>
            <a:pPr>
              <a:buFont typeface="+mj-lt"/>
              <a:buAutoNum type="arabicPeriod"/>
            </a:pPr>
            <a:endParaRPr lang="en-GB" sz="2800" dirty="0"/>
          </a:p>
        </p:txBody>
      </p:sp>
    </p:spTree>
    <p:extLst>
      <p:ext uri="{BB962C8B-B14F-4D97-AF65-F5344CB8AC3E}">
        <p14:creationId xmlns:p14="http://schemas.microsoft.com/office/powerpoint/2010/main" val="863490371"/>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b="1" dirty="0">
                <a:solidFill>
                  <a:srgbClr val="00B0F0"/>
                </a:solidFill>
                <a:latin typeface="Calibri" panose="020F0502020204030204" pitchFamily="34" charset="0"/>
                <a:cs typeface="Calibri" panose="020F0502020204030204" pitchFamily="34" charset="0"/>
              </a:rPr>
              <a:t>Boud et al, 2010</a:t>
            </a:r>
            <a:endParaRPr lang="en-US" sz="3200" b="1" dirty="0">
              <a:solidFill>
                <a:srgbClr val="00B0F0"/>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a:solidFill>
                  <a:schemeClr val="tx1"/>
                </a:solidFill>
              </a:rPr>
              <a:t>David </a:t>
            </a:r>
            <a:r>
              <a:rPr lang="en-US" sz="1600" dirty="0" err="1">
                <a:solidFill>
                  <a:schemeClr val="tx1"/>
                </a:solidFill>
              </a:rPr>
              <a:t>Boud</a:t>
            </a:r>
            <a:r>
              <a:rPr lang="en-US" sz="1600" dirty="0">
                <a:solidFill>
                  <a:schemeClr val="tx1"/>
                </a:solidFill>
              </a:rPr>
              <a:t> (University of Technology, Sydney), Royce Sadler (Griffith University), Gordon </a:t>
            </a:r>
            <a:r>
              <a:rPr lang="en-US" sz="1600" dirty="0" err="1">
                <a:solidFill>
                  <a:schemeClr val="tx1"/>
                </a:solidFill>
              </a:rPr>
              <a:t>Joughin</a:t>
            </a:r>
            <a:r>
              <a:rPr lang="en-US" sz="1600" dirty="0">
                <a:solidFill>
                  <a:schemeClr val="tx1"/>
                </a:solidFill>
              </a:rPr>
              <a:t> (University of Wollongong), Richard James (University of Melbourne), Mark Freeman (University of Sydney), Sally </a:t>
            </a:r>
            <a:r>
              <a:rPr lang="en-US" sz="1600" dirty="0" err="1">
                <a:solidFill>
                  <a:schemeClr val="tx1"/>
                </a:solidFill>
              </a:rPr>
              <a:t>Kift</a:t>
            </a:r>
            <a:r>
              <a:rPr lang="en-US" sz="1600" dirty="0">
                <a:solidFill>
                  <a:schemeClr val="tx1"/>
                </a:solidFill>
              </a:rPr>
              <a:t> (Queensland University of Technology), </a:t>
            </a:r>
            <a:r>
              <a:rPr lang="en-US" sz="1600" dirty="0" err="1">
                <a:solidFill>
                  <a:schemeClr val="tx1"/>
                </a:solidFill>
              </a:rPr>
              <a:t>Filip</a:t>
            </a:r>
            <a:r>
              <a:rPr lang="en-US" sz="1600" dirty="0">
                <a:solidFill>
                  <a:schemeClr val="tx1"/>
                </a:solidFill>
              </a:rPr>
              <a:t> </a:t>
            </a:r>
            <a:r>
              <a:rPr lang="en-US" sz="1600" dirty="0" err="1">
                <a:solidFill>
                  <a:schemeClr val="tx1"/>
                </a:solidFill>
              </a:rPr>
              <a:t>Dochy</a:t>
            </a:r>
            <a:r>
              <a:rPr lang="en-US" sz="1600" dirty="0">
                <a:solidFill>
                  <a:schemeClr val="tx1"/>
                </a:solidFill>
              </a:rPr>
              <a:t> (University of Leuven), Dai </a:t>
            </a:r>
            <a:r>
              <a:rPr lang="en-US" sz="1600" dirty="0" err="1">
                <a:solidFill>
                  <a:schemeClr val="tx1"/>
                </a:solidFill>
              </a:rPr>
              <a:t>Hounsell</a:t>
            </a:r>
            <a:r>
              <a:rPr lang="en-US" sz="1600" dirty="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a:solidFill>
                  <a:schemeClr val="tx1"/>
                </a:solidFill>
              </a:rPr>
              <a:t>Nulty</a:t>
            </a:r>
            <a:r>
              <a:rPr lang="en-US" sz="1600" dirty="0">
                <a:solidFill>
                  <a:schemeClr val="tx1"/>
                </a:solidFill>
              </a:rPr>
              <a:t> (Griffith University), Ron Oliver (Edith Cowan University), Jon </a:t>
            </a:r>
            <a:r>
              <a:rPr lang="en-US" sz="1600" dirty="0" err="1">
                <a:solidFill>
                  <a:schemeClr val="tx1"/>
                </a:solidFill>
              </a:rPr>
              <a:t>Yorke</a:t>
            </a:r>
            <a:r>
              <a:rPr lang="en-US" sz="1600" dirty="0">
                <a:solidFill>
                  <a:schemeClr val="tx1"/>
                </a:solidFill>
              </a:rPr>
              <a:t> (Curtin University), </a:t>
            </a:r>
            <a:r>
              <a:rPr lang="en-US" sz="1600" dirty="0" err="1">
                <a:solidFill>
                  <a:schemeClr val="tx1"/>
                </a:solidFill>
              </a:rPr>
              <a:t>Iouri</a:t>
            </a:r>
            <a:r>
              <a:rPr lang="en-US" sz="1600" dirty="0">
                <a:solidFill>
                  <a:schemeClr val="tx1"/>
                </a:solidFill>
              </a:rPr>
              <a:t> </a:t>
            </a:r>
            <a:r>
              <a:rPr lang="en-US" sz="1600" dirty="0" err="1">
                <a:solidFill>
                  <a:schemeClr val="tx1"/>
                </a:solidFill>
              </a:rPr>
              <a:t>Belski</a:t>
            </a:r>
            <a:r>
              <a:rPr lang="en-US" sz="1600" dirty="0">
                <a:solidFill>
                  <a:schemeClr val="tx1"/>
                </a:solidFill>
              </a:rPr>
              <a:t> (RMIT University), Ben Bradley (Charles </a:t>
            </a:r>
            <a:r>
              <a:rPr lang="en-US" sz="1600" dirty="0" err="1">
                <a:solidFill>
                  <a:schemeClr val="tx1"/>
                </a:solidFill>
              </a:rPr>
              <a:t>Sturt</a:t>
            </a:r>
            <a:r>
              <a:rPr lang="en-US" sz="1600" dirty="0">
                <a:solidFill>
                  <a:schemeClr val="tx1"/>
                </a:solidFill>
              </a:rPr>
              <a:t> University), Simone </a:t>
            </a:r>
            <a:r>
              <a:rPr lang="en-US" sz="1600" dirty="0" err="1">
                <a:solidFill>
                  <a:schemeClr val="tx1"/>
                </a:solidFill>
              </a:rPr>
              <a:t>Buzwell</a:t>
            </a:r>
            <a:r>
              <a:rPr lang="en-US" sz="1600" dirty="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a:solidFill>
                  <a:schemeClr val="tx1"/>
                </a:solidFill>
              </a:rPr>
              <a:t>Deakin</a:t>
            </a:r>
            <a:r>
              <a:rPr lang="en-US" sz="1600" dirty="0">
                <a:solidFill>
                  <a:schemeClr val="tx1"/>
                </a:solidFill>
              </a:rPr>
              <a:t> University), Christine Ewan (Australian Learning and Teaching Council), Paul </a:t>
            </a:r>
            <a:r>
              <a:rPr lang="en-US" sz="1600" dirty="0" err="1">
                <a:solidFill>
                  <a:schemeClr val="tx1"/>
                </a:solidFill>
              </a:rPr>
              <a:t>Gadek</a:t>
            </a:r>
            <a:r>
              <a:rPr lang="en-US" sz="1600" dirty="0">
                <a:solidFill>
                  <a:schemeClr val="tx1"/>
                </a:solidFill>
              </a:rPr>
              <a:t> (James Cook University), Susan Hamilton (University of Queensland), Margaret Hicks (University of South Australia), </a:t>
            </a:r>
            <a:r>
              <a:rPr lang="en-US" sz="1600" dirty="0" err="1">
                <a:solidFill>
                  <a:schemeClr val="tx1"/>
                </a:solidFill>
              </a:rPr>
              <a:t>Marnie</a:t>
            </a:r>
            <a:r>
              <a:rPr lang="en-US" sz="1600" dirty="0">
                <a:solidFill>
                  <a:schemeClr val="tx1"/>
                </a:solidFill>
              </a:rPr>
              <a:t> Hughes-Warrington (</a:t>
            </a:r>
            <a:r>
              <a:rPr lang="en-US" sz="1600" dirty="0" err="1">
                <a:solidFill>
                  <a:schemeClr val="tx1"/>
                </a:solidFill>
              </a:rPr>
              <a:t>Monash</a:t>
            </a:r>
            <a:r>
              <a:rPr lang="en-US" sz="1600" dirty="0">
                <a:solidFill>
                  <a:schemeClr val="tx1"/>
                </a:solidFill>
              </a:rPr>
              <a:t> University), Gail </a:t>
            </a:r>
            <a:r>
              <a:rPr lang="en-US" sz="1600" dirty="0" err="1">
                <a:solidFill>
                  <a:schemeClr val="tx1"/>
                </a:solidFill>
              </a:rPr>
              <a:t>Huon</a:t>
            </a:r>
            <a:r>
              <a:rPr lang="en-US" sz="1600" dirty="0">
                <a:solidFill>
                  <a:schemeClr val="tx1"/>
                </a:solidFill>
              </a:rPr>
              <a:t> (University of Newcastle), Margot Kearns (University of Notre Dame, Sydney), Don </a:t>
            </a:r>
            <a:r>
              <a:rPr lang="en-US" sz="1600" dirty="0" err="1">
                <a:solidFill>
                  <a:schemeClr val="tx1"/>
                </a:solidFill>
              </a:rPr>
              <a:t>Maconachie</a:t>
            </a:r>
            <a:r>
              <a:rPr lang="en-US" sz="1600" dirty="0">
                <a:solidFill>
                  <a:schemeClr val="tx1"/>
                </a:solidFill>
              </a:rPr>
              <a:t> (University of the Sunshine Coast), Vi McLean (Queensland University of Technology,) </a:t>
            </a:r>
            <a:r>
              <a:rPr lang="en-US" sz="1600" dirty="0" err="1">
                <a:solidFill>
                  <a:schemeClr val="tx1"/>
                </a:solidFill>
              </a:rPr>
              <a:t>Raoul</a:t>
            </a:r>
            <a:r>
              <a:rPr lang="en-US" sz="1600" dirty="0">
                <a:solidFill>
                  <a:schemeClr val="tx1"/>
                </a:solidFill>
              </a:rPr>
              <a:t> </a:t>
            </a:r>
            <a:r>
              <a:rPr lang="en-US" sz="1600" dirty="0" err="1">
                <a:solidFill>
                  <a:schemeClr val="tx1"/>
                </a:solidFill>
              </a:rPr>
              <a:t>Mortley</a:t>
            </a:r>
            <a:r>
              <a:rPr lang="en-US" sz="1600" dirty="0">
                <a:solidFill>
                  <a:schemeClr val="tx1"/>
                </a:solidFill>
              </a:rPr>
              <a:t> (Bond University), Kylie O’Brien (Victoria University), Gary O’Donovan (University of Tasmania), Beverley Oliver (Curtin University), Simon </a:t>
            </a:r>
            <a:r>
              <a:rPr lang="en-US" sz="1600" dirty="0" err="1">
                <a:solidFill>
                  <a:schemeClr val="tx1"/>
                </a:solidFill>
              </a:rPr>
              <a:t>Pyke</a:t>
            </a:r>
            <a:r>
              <a:rPr lang="en-US" sz="1600" dirty="0">
                <a:solidFill>
                  <a:schemeClr val="tx1"/>
                </a:solidFill>
              </a:rPr>
              <a:t> (University of Adelaide), Heather </a:t>
            </a:r>
            <a:r>
              <a:rPr lang="en-US" sz="1600" dirty="0" err="1">
                <a:solidFill>
                  <a:schemeClr val="tx1"/>
                </a:solidFill>
              </a:rPr>
              <a:t>Smigiel</a:t>
            </a:r>
            <a:r>
              <a:rPr lang="en-US" sz="1600" dirty="0">
                <a:solidFill>
                  <a:schemeClr val="tx1"/>
                </a:solidFill>
              </a:rPr>
              <a:t> (Flinders University), Janet Taylor (Southern Cross University), Keith </a:t>
            </a:r>
            <a:r>
              <a:rPr lang="en-US" sz="1600" dirty="0" err="1">
                <a:solidFill>
                  <a:schemeClr val="tx1"/>
                </a:solidFill>
              </a:rPr>
              <a:t>Trigwell</a:t>
            </a:r>
            <a:r>
              <a:rPr lang="en-US" sz="1600" dirty="0">
                <a:solidFill>
                  <a:schemeClr val="tx1"/>
                </a:solidFill>
              </a:rPr>
              <a:t> (University of Sydney), Neil </a:t>
            </a:r>
            <a:r>
              <a:rPr lang="en-US" sz="1600" dirty="0" err="1">
                <a:solidFill>
                  <a:schemeClr val="tx1"/>
                </a:solidFill>
              </a:rPr>
              <a:t>Trivett</a:t>
            </a:r>
            <a:r>
              <a:rPr lang="en-US" sz="1600" dirty="0">
                <a:solidFill>
                  <a:schemeClr val="tx1"/>
                </a:solidFill>
              </a:rPr>
              <a:t> (University of </a:t>
            </a:r>
            <a:r>
              <a:rPr lang="en-US" sz="1600" dirty="0" err="1">
                <a:solidFill>
                  <a:schemeClr val="tx1"/>
                </a:solidFill>
              </a:rPr>
              <a:t>Ballarat</a:t>
            </a:r>
            <a:r>
              <a:rPr lang="en-US" sz="1600" dirty="0">
                <a:solidFill>
                  <a:schemeClr val="tx1"/>
                </a:solidFill>
              </a:rPr>
              <a:t>), Graham Webb (University of New England). </a:t>
            </a:r>
          </a:p>
          <a:p>
            <a:pPr>
              <a:buNone/>
            </a:pPr>
            <a:endParaRPr lang="en-US" sz="1600" dirty="0">
              <a:solidFill>
                <a:schemeClr val="tx1"/>
              </a:solidFill>
            </a:endParaRPr>
          </a:p>
        </p:txBody>
      </p:sp>
    </p:spTree>
    <p:extLst>
      <p:ext uri="{BB962C8B-B14F-4D97-AF65-F5344CB8AC3E}">
        <p14:creationId xmlns:p14="http://schemas.microsoft.com/office/powerpoint/2010/main" val="16994984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val="3667359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The read-write industry</a:t>
            </a:r>
          </a:p>
        </p:txBody>
      </p:sp>
    </p:spTree>
    <p:extLst>
      <p:ext uri="{BB962C8B-B14F-4D97-AF65-F5344CB8AC3E}">
        <p14:creationId xmlns:p14="http://schemas.microsoft.com/office/powerpoint/2010/main" val="32665986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FFFF00"/>
                </a:solidFill>
                <a:effectLst/>
                <a:uLnTx/>
                <a:uFillTx/>
                <a:latin typeface="Calibri"/>
                <a:ea typeface="+mn-ea"/>
                <a:cs typeface="+mn-cs"/>
              </a:rPr>
              <a:t>In the exam room you’re on your own</a:t>
            </a:r>
          </a:p>
        </p:txBody>
      </p:sp>
    </p:spTree>
    <p:extLst>
      <p:ext uri="{BB962C8B-B14F-4D97-AF65-F5344CB8AC3E}">
        <p14:creationId xmlns:p14="http://schemas.microsoft.com/office/powerpoint/2010/main" val="18696721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333399"/>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Some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0" cap="none" spc="0" normalizeH="0" baseline="0" noProof="0" dirty="0">
                <a:ln>
                  <a:noFill/>
                </a:ln>
                <a:solidFill>
                  <a:prstClr val="white"/>
                </a:solidFill>
                <a:effectLst/>
                <a:uLnTx/>
                <a:uFillTx/>
                <a:latin typeface="Calibri"/>
                <a:ea typeface="+mn-ea"/>
                <a:cs typeface="+mn-cs"/>
              </a:rPr>
              <a:t>issues</a:t>
            </a:r>
          </a:p>
        </p:txBody>
      </p:sp>
      <p:sp>
        <p:nvSpPr>
          <p:cNvPr id="2" name="Oval 1"/>
          <p:cNvSpPr>
            <a:spLocks noChangeArrowheads="1"/>
          </p:cNvSpPr>
          <p:nvPr/>
        </p:nvSpPr>
        <p:spPr bwMode="auto">
          <a:xfrm>
            <a:off x="5753100" y="3124206"/>
            <a:ext cx="3390900" cy="1641475"/>
          </a:xfrm>
          <a:prstGeom prst="ellipse">
            <a:avLst/>
          </a:prstGeom>
          <a:solidFill>
            <a:schemeClr val="accent2">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Written, printed,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on-screen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4" name="Oval 3"/>
          <p:cNvSpPr>
            <a:spLocks noChangeArrowheads="1"/>
          </p:cNvSpPr>
          <p:nvPr/>
        </p:nvSpPr>
        <p:spPr bwMode="auto">
          <a:xfrm>
            <a:off x="228600" y="1371612"/>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Language of feedback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5" name="Oval 4"/>
          <p:cNvSpPr>
            <a:spLocks noChangeArrowheads="1"/>
          </p:cNvSpPr>
          <p:nvPr/>
        </p:nvSpPr>
        <p:spPr bwMode="auto">
          <a:xfrm>
            <a:off x="5486400" y="1371612"/>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National Student Survey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6" name="Oval 5"/>
          <p:cNvSpPr>
            <a:spLocks noChangeArrowheads="1"/>
          </p:cNvSpPr>
          <p:nvPr/>
        </p:nvSpPr>
        <p:spPr bwMode="auto">
          <a:xfrm>
            <a:off x="0" y="3124206"/>
            <a:ext cx="3390900" cy="1641475"/>
          </a:xfrm>
          <a:prstGeom prst="ellipse">
            <a:avLst/>
          </a:prstGeom>
          <a:solidFill>
            <a:srgbClr val="00B0F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Timing: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24-hours!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7" name="Oval 6"/>
          <p:cNvSpPr>
            <a:spLocks noChangeArrowheads="1"/>
          </p:cNvSpPr>
          <p:nvPr/>
        </p:nvSpPr>
        <p:spPr bwMode="auto">
          <a:xfrm>
            <a:off x="2819400" y="152404"/>
            <a:ext cx="3390900" cy="1641475"/>
          </a:xfrm>
          <a:prstGeom prst="ellipse">
            <a:avLst/>
          </a:prstGeom>
          <a:solidFill>
            <a:srgbClr val="FFC000"/>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Feed-forward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8" name="Oval 7"/>
          <p:cNvSpPr>
            <a:spLocks noChangeArrowheads="1"/>
          </p:cNvSpPr>
          <p:nvPr/>
        </p:nvSpPr>
        <p:spPr bwMode="auto">
          <a:xfrm>
            <a:off x="1143000" y="4800612"/>
            <a:ext cx="3390900" cy="1641475"/>
          </a:xfrm>
          <a:prstGeom prst="ellipse">
            <a:avLst/>
          </a:prstGeom>
          <a:solidFill>
            <a:srgbClr val="66FF66"/>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Efficiency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9" name="Oval 8"/>
          <p:cNvSpPr>
            <a:spLocks noChangeArrowheads="1"/>
          </p:cNvSpPr>
          <p:nvPr/>
        </p:nvSpPr>
        <p:spPr bwMode="auto">
          <a:xfrm>
            <a:off x="4648200" y="4800612"/>
            <a:ext cx="3390900" cy="1641475"/>
          </a:xfrm>
          <a:prstGeom prst="ellipse">
            <a:avLst/>
          </a:prstGeom>
          <a:solidFill>
            <a:schemeClr val="accent6">
              <a:lumMod val="60000"/>
              <a:lumOff val="40000"/>
            </a:schemeClr>
          </a:solidFill>
          <a:ln w="57150" algn="ctr">
            <a:solidFill>
              <a:schemeClr val="tx1"/>
            </a:solidFill>
            <a:round/>
            <a:headEnd/>
            <a:tailEnd/>
          </a:ln>
        </p:spPr>
        <p:txBody>
          <a:bodyPr wrap="square" lIns="0" tIns="0" rIns="0" bIns="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200" b="1" i="0" u="none" strike="noStrike" kern="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Face to face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Calibri"/>
                <a:ea typeface="+mn-ea"/>
                <a:cs typeface="+mn-cs"/>
              </a:rPr>
              <a:t>oral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Action Button: Blank 2">
            <a:hlinkClick r:id="rId3" highlightClick="1"/>
            <a:extLst>
              <a:ext uri="{FF2B5EF4-FFF2-40B4-BE49-F238E27FC236}">
                <a16:creationId xmlns:a16="http://schemas.microsoft.com/office/drawing/2014/main" id="{8C700EFF-57AA-4E73-A7EE-5F6CA059528F}"/>
              </a:ext>
            </a:extLst>
          </p:cNvPr>
          <p:cNvSpPr/>
          <p:nvPr/>
        </p:nvSpPr>
        <p:spPr>
          <a:xfrm>
            <a:off x="190500" y="3717040"/>
            <a:ext cx="564970" cy="462095"/>
          </a:xfrm>
          <a:prstGeom prst="actionButtonBlan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3316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4B505-E27D-436C-87F9-741FB01409D7}"/>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Developing students’ feedback literacy</a:t>
            </a:r>
          </a:p>
        </p:txBody>
      </p:sp>
      <p:sp>
        <p:nvSpPr>
          <p:cNvPr id="5" name="Content Placeholder 4">
            <a:extLst>
              <a:ext uri="{FF2B5EF4-FFF2-40B4-BE49-F238E27FC236}">
                <a16:creationId xmlns:a16="http://schemas.microsoft.com/office/drawing/2014/main" id="{D79A0F8A-56DB-4951-B48B-63939AA861E4}"/>
              </a:ext>
            </a:extLst>
          </p:cNvPr>
          <p:cNvSpPr>
            <a:spLocks noGrp="1"/>
          </p:cNvSpPr>
          <p:nvPr>
            <p:ph idx="1"/>
          </p:nvPr>
        </p:nvSpPr>
        <p:spPr/>
        <p:txBody>
          <a:bodyPr/>
          <a:lstStyle/>
          <a:p>
            <a:r>
              <a:rPr lang="en-GB" dirty="0"/>
              <a:t>The danger with traditional methods of assessment and feedback is that assessment tends to be done on student’s work by staff, and feedback tends to be one-directional from staff to students.</a:t>
            </a:r>
          </a:p>
          <a:p>
            <a:r>
              <a:rPr lang="en-GB" dirty="0"/>
              <a:t>Carless and Boud (2018) stress that we want students to gain skills in making ‘evaluative judgements’ themselves on their work, rather than staff doing this.</a:t>
            </a:r>
          </a:p>
          <a:p>
            <a:pPr marL="0" indent="0">
              <a:buNone/>
            </a:pPr>
            <a:r>
              <a:rPr lang="en-GB" sz="2000" dirty="0"/>
              <a:t>David Carless &amp; David Boud (2018): The development of student feedback literacy: enabling uptake of feedback, Assessment &amp; Evaluation in Higher Education, </a:t>
            </a:r>
            <a:r>
              <a:rPr lang="en-GB" sz="2000" dirty="0">
                <a:hlinkClick r:id="rId2"/>
              </a:rPr>
              <a:t>https://doi.org/10.1080/02602938.2018.1463354</a:t>
            </a:r>
            <a:r>
              <a:rPr lang="en-GB" sz="2000" dirty="0"/>
              <a:t> </a:t>
            </a:r>
          </a:p>
        </p:txBody>
      </p:sp>
      <p:pic>
        <p:nvPicPr>
          <p:cNvPr id="7" name="Picture 6">
            <a:extLst>
              <a:ext uri="{FF2B5EF4-FFF2-40B4-BE49-F238E27FC236}">
                <a16:creationId xmlns:a16="http://schemas.microsoft.com/office/drawing/2014/main" id="{EDB47B40-5876-4AA5-A364-2BD0DEBFF5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3101" y="1005632"/>
            <a:ext cx="1530653" cy="2300162"/>
          </a:xfrm>
          <a:prstGeom prst="rect">
            <a:avLst/>
          </a:prstGeom>
        </p:spPr>
      </p:pic>
      <p:pic>
        <p:nvPicPr>
          <p:cNvPr id="9" name="Picture 8">
            <a:extLst>
              <a:ext uri="{FF2B5EF4-FFF2-40B4-BE49-F238E27FC236}">
                <a16:creationId xmlns:a16="http://schemas.microsoft.com/office/drawing/2014/main" id="{1A00E220-2540-41F2-ABD7-C28A9F3AE42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07549" y="953220"/>
            <a:ext cx="1983350" cy="2485799"/>
          </a:xfrm>
          <a:prstGeom prst="rect">
            <a:avLst/>
          </a:prstGeom>
        </p:spPr>
      </p:pic>
    </p:spTree>
    <p:extLst>
      <p:ext uri="{BB962C8B-B14F-4D97-AF65-F5344CB8AC3E}">
        <p14:creationId xmlns:p14="http://schemas.microsoft.com/office/powerpoint/2010/main" val="19405667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0D2DE-D4E2-4A6D-B3DB-A38E0468275C}"/>
              </a:ext>
            </a:extLst>
          </p:cNvPr>
          <p:cNvSpPr>
            <a:spLocks noGrp="1"/>
          </p:cNvSpPr>
          <p:nvPr>
            <p:ph type="title"/>
          </p:nvPr>
        </p:nvSpPr>
        <p:spPr>
          <a:xfrm>
            <a:off x="251278" y="101376"/>
            <a:ext cx="2880522" cy="1325563"/>
          </a:xfrm>
        </p:spPr>
        <p:txBody>
          <a:bodyPr>
            <a:normAutofit/>
          </a:bodyPr>
          <a:lstStyle/>
          <a:p>
            <a:pPr algn="ctr"/>
            <a:r>
              <a:rPr lang="en-GB" b="1" dirty="0">
                <a:solidFill>
                  <a:srgbClr val="FFFF00"/>
                </a:solidFill>
                <a:latin typeface="+mn-lt"/>
              </a:rPr>
              <a:t>Coming out shortly…</a:t>
            </a:r>
          </a:p>
        </p:txBody>
      </p:sp>
      <p:pic>
        <p:nvPicPr>
          <p:cNvPr id="5" name="Content Placeholder 4" descr="A screenshot of a cell phone&#10;&#10;Description automatically generated">
            <a:extLst>
              <a:ext uri="{FF2B5EF4-FFF2-40B4-BE49-F238E27FC236}">
                <a16:creationId xmlns:a16="http://schemas.microsoft.com/office/drawing/2014/main" id="{E2615AEB-4B47-4C32-ACE8-6850F224E85E}"/>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748751" y="21997"/>
            <a:ext cx="5395249" cy="6836003"/>
          </a:xfrm>
        </p:spPr>
      </p:pic>
      <p:sp>
        <p:nvSpPr>
          <p:cNvPr id="6" name="TextBox 5">
            <a:extLst>
              <a:ext uri="{FF2B5EF4-FFF2-40B4-BE49-F238E27FC236}">
                <a16:creationId xmlns:a16="http://schemas.microsoft.com/office/drawing/2014/main" id="{EFAE7CA7-14AB-4AAD-AC63-346B558670DB}"/>
              </a:ext>
            </a:extLst>
          </p:cNvPr>
          <p:cNvSpPr txBox="1"/>
          <p:nvPr/>
        </p:nvSpPr>
        <p:spPr>
          <a:xfrm>
            <a:off x="251277" y="2079172"/>
            <a:ext cx="3057979" cy="317009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FF00"/>
                </a:solidFill>
                <a:effectLst/>
                <a:uLnTx/>
                <a:uFillTx/>
                <a:latin typeface="Calibri" panose="020F0502020204030204"/>
                <a:ea typeface="+mn-ea"/>
                <a:cs typeface="+mn-cs"/>
              </a:rPr>
              <a:t>Naomi Winstone and David Carless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Designing effective feedback processes in higher education</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Calibri" panose="020F0502020204030204"/>
                <a:ea typeface="+mn-ea"/>
                <a:cs typeface="+mn-cs"/>
              </a:rPr>
              <a:t>Routledge 2019</a:t>
            </a:r>
          </a:p>
        </p:txBody>
      </p:sp>
    </p:spTree>
    <p:extLst>
      <p:ext uri="{BB962C8B-B14F-4D97-AF65-F5344CB8AC3E}">
        <p14:creationId xmlns:p14="http://schemas.microsoft.com/office/powerpoint/2010/main" val="3807740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8C35E-D464-4C87-BDAE-0FF9752D2F4C}"/>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Task: think about </a:t>
            </a:r>
            <a:r>
              <a:rPr lang="en-GB" sz="3200" dirty="0">
                <a:solidFill>
                  <a:srgbClr val="00B0F0"/>
                </a:solidFill>
                <a:highlight>
                  <a:srgbClr val="FFFF00"/>
                </a:highlight>
                <a:latin typeface="Calibri" panose="020F0502020204030204" pitchFamily="34" charset="0"/>
                <a:cs typeface="Calibri" panose="020F0502020204030204" pitchFamily="34" charset="0"/>
              </a:rPr>
              <a:t>ghastly</a:t>
            </a:r>
            <a:r>
              <a:rPr lang="en-GB" sz="3200" dirty="0">
                <a:solidFill>
                  <a:srgbClr val="00B0F0"/>
                </a:solidFill>
                <a:latin typeface="Calibri" panose="020F0502020204030204" pitchFamily="34" charset="0"/>
                <a:cs typeface="Calibri" panose="020F0502020204030204" pitchFamily="34" charset="0"/>
              </a:rPr>
              <a:t> feedback</a:t>
            </a:r>
          </a:p>
        </p:txBody>
      </p:sp>
      <p:sp>
        <p:nvSpPr>
          <p:cNvPr id="3" name="Content Placeholder 2">
            <a:extLst>
              <a:ext uri="{FF2B5EF4-FFF2-40B4-BE49-F238E27FC236}">
                <a16:creationId xmlns:a16="http://schemas.microsoft.com/office/drawing/2014/main" id="{DB61E85E-ABF2-443B-BAA3-CCDF500576D6}"/>
              </a:ext>
            </a:extLst>
          </p:cNvPr>
          <p:cNvSpPr>
            <a:spLocks noGrp="1"/>
          </p:cNvSpPr>
          <p:nvPr>
            <p:ph idx="1"/>
          </p:nvPr>
        </p:nvSpPr>
        <p:spPr/>
        <p:txBody>
          <a:bodyPr/>
          <a:lstStyle/>
          <a:p>
            <a:r>
              <a:rPr lang="en-GB" dirty="0"/>
              <a:t>Think back to some occasions, academic or otherwise, historic or recent when you received feedback that you would rather not have received;</a:t>
            </a:r>
          </a:p>
          <a:p>
            <a:r>
              <a:rPr lang="en-GB" dirty="0"/>
              <a:t>How did it make you </a:t>
            </a:r>
            <a:r>
              <a:rPr lang="en-GB" dirty="0">
                <a:solidFill>
                  <a:srgbClr val="00B0F0"/>
                </a:solidFill>
              </a:rPr>
              <a:t>feel</a:t>
            </a:r>
            <a:r>
              <a:rPr lang="en-GB" dirty="0"/>
              <a:t>?</a:t>
            </a:r>
          </a:p>
          <a:p>
            <a:r>
              <a:rPr lang="en-GB" dirty="0"/>
              <a:t>Thinking of a single example of ghastly feedback that you are prepared to share with another person, briefly outline the context and say why it was such a negative experience.</a:t>
            </a:r>
          </a:p>
        </p:txBody>
      </p:sp>
    </p:spTree>
    <p:extLst>
      <p:ext uri="{BB962C8B-B14F-4D97-AF65-F5344CB8AC3E}">
        <p14:creationId xmlns:p14="http://schemas.microsoft.com/office/powerpoint/2010/main" val="14067329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C37F8-7D56-4324-A9F1-5CB251D385B5}"/>
              </a:ext>
            </a:extLst>
          </p:cNvPr>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a:solidFill>
                  <a:srgbClr val="00B0F0"/>
                </a:solidFill>
                <a:latin typeface="Calibri" panose="020F0502020204030204" pitchFamily="34" charset="0"/>
                <a:cs typeface="Calibri" panose="020F0502020204030204" pitchFamily="34" charset="0"/>
              </a:rPr>
              <a:t>Quality feedback: 3 functions</a:t>
            </a:r>
          </a:p>
        </p:txBody>
      </p:sp>
      <p:sp>
        <p:nvSpPr>
          <p:cNvPr id="3" name="Content Placeholder 2">
            <a:extLst>
              <a:ext uri="{FF2B5EF4-FFF2-40B4-BE49-F238E27FC236}">
                <a16:creationId xmlns:a16="http://schemas.microsoft.com/office/drawing/2014/main" id="{C71FD9F8-454C-493C-B7A1-320717BDB613}"/>
              </a:ext>
            </a:extLst>
          </p:cNvPr>
          <p:cNvSpPr>
            <a:spLocks noGrp="1"/>
          </p:cNvSpPr>
          <p:nvPr>
            <p:ph idx="1"/>
          </p:nvPr>
        </p:nvSpPr>
        <p:spPr>
          <a:xfrm>
            <a:off x="358777" y="980661"/>
            <a:ext cx="8605838" cy="4886742"/>
          </a:xfrm>
        </p:spPr>
        <p:txBody>
          <a:bodyPr/>
          <a:lstStyle/>
          <a:p>
            <a:pPr marL="0" indent="0">
              <a:buNone/>
            </a:pPr>
            <a:r>
              <a:rPr lang="en-GB" sz="2800" dirty="0"/>
              <a:t>There is wide consensus within the education literature that ‘quality’ feedback should serve three overlapping functions: </a:t>
            </a:r>
          </a:p>
          <a:p>
            <a:pPr marL="457200" indent="-457200">
              <a:buSzPct val="100000"/>
              <a:buFont typeface="+mj-lt"/>
              <a:buAutoNum type="arabicPeriod"/>
            </a:pPr>
            <a:r>
              <a:rPr lang="en-GB" sz="2800" dirty="0"/>
              <a:t>an ‘</a:t>
            </a:r>
            <a:r>
              <a:rPr lang="en-GB" sz="2800" dirty="0">
                <a:solidFill>
                  <a:srgbClr val="FF6699"/>
                </a:solidFill>
              </a:rPr>
              <a:t>orientational</a:t>
            </a:r>
            <a:r>
              <a:rPr lang="en-GB" sz="2800" dirty="0"/>
              <a:t>’ purpose that clarifies the student’s performance and achievement; </a:t>
            </a:r>
          </a:p>
          <a:p>
            <a:pPr marL="457200" indent="-457200">
              <a:buSzPct val="100000"/>
              <a:buFont typeface="+mj-lt"/>
              <a:buAutoNum type="arabicPeriod"/>
            </a:pPr>
            <a:r>
              <a:rPr lang="en-GB" sz="2800" dirty="0"/>
              <a:t>a ‘</a:t>
            </a:r>
            <a:r>
              <a:rPr lang="en-GB" sz="2800" dirty="0">
                <a:solidFill>
                  <a:srgbClr val="FF6699"/>
                </a:solidFill>
              </a:rPr>
              <a:t>transformational</a:t>
            </a:r>
            <a:r>
              <a:rPr lang="en-GB" sz="2800" dirty="0"/>
              <a:t>’ purpose that enables the student to reflect, improve their performance, and become more autonomous (often termed ‘feed-forward); and </a:t>
            </a:r>
          </a:p>
          <a:p>
            <a:pPr marL="457200" indent="-457200">
              <a:buSzPct val="100000"/>
              <a:buFont typeface="+mj-lt"/>
              <a:buAutoNum type="arabicPeriod"/>
            </a:pPr>
            <a:r>
              <a:rPr lang="en-GB" sz="2800" dirty="0"/>
              <a:t>an ‘</a:t>
            </a:r>
            <a:r>
              <a:rPr lang="en-GB" sz="2800" dirty="0">
                <a:solidFill>
                  <a:srgbClr val="FF6699"/>
                </a:solidFill>
              </a:rPr>
              <a:t>affective</a:t>
            </a:r>
            <a:r>
              <a:rPr lang="en-GB" sz="2800" dirty="0"/>
              <a:t>/</a:t>
            </a:r>
            <a:r>
              <a:rPr lang="en-GB" sz="2800" dirty="0">
                <a:solidFill>
                  <a:srgbClr val="FF6699"/>
                </a:solidFill>
              </a:rPr>
              <a:t>interpersonal</a:t>
            </a:r>
            <a:r>
              <a:rPr lang="en-GB" sz="2800" dirty="0"/>
              <a:t>’ dimension that gives the student confidence and motivation, and builds a strong teacher-student relationship </a:t>
            </a:r>
          </a:p>
          <a:p>
            <a:pPr marL="0" indent="0">
              <a:buSzPct val="100000"/>
              <a:buNone/>
            </a:pPr>
            <a:r>
              <a:rPr lang="en-GB" sz="2800" dirty="0"/>
              <a:t>(after </a:t>
            </a:r>
            <a:r>
              <a:rPr lang="en-GB" sz="2800" dirty="0" err="1"/>
              <a:t>Dunworth</a:t>
            </a:r>
            <a:r>
              <a:rPr lang="en-GB" sz="2800" dirty="0"/>
              <a:t> &amp; Sanchez, 2016). </a:t>
            </a:r>
          </a:p>
          <a:p>
            <a:endParaRPr lang="en-GB" sz="2800" dirty="0"/>
          </a:p>
        </p:txBody>
      </p:sp>
    </p:spTree>
    <p:extLst>
      <p:ext uri="{BB962C8B-B14F-4D97-AF65-F5344CB8AC3E}">
        <p14:creationId xmlns:p14="http://schemas.microsoft.com/office/powerpoint/2010/main" val="243580359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12"/>
            <a:ext cx="9144000" cy="765175"/>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algn="ctr" eaLnBrk="0" hangingPunct="0">
              <a:lnSpc>
                <a:spcPct val="85000"/>
              </a:lnSpc>
            </a:pPr>
            <a:r>
              <a:rPr lang="en-US" sz="3600" b="1" dirty="0">
                <a:solidFill>
                  <a:srgbClr val="00B0F0"/>
                </a:solidFill>
                <a:latin typeface="+mj-lt"/>
                <a:ea typeface="+mj-ea"/>
                <a:cs typeface="+mj-cs"/>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2" name="Oval 4"/>
          <p:cNvSpPr>
            <a:spLocks noChangeArrowheads="1"/>
          </p:cNvSpPr>
          <p:nvPr/>
        </p:nvSpPr>
        <p:spPr bwMode="auto">
          <a:xfrm>
            <a:off x="2006602" y="1549400"/>
            <a:ext cx="4749800" cy="4445000"/>
          </a:xfrm>
          <a:prstGeom prst="ellipse">
            <a:avLst/>
          </a:prstGeom>
          <a:solidFill>
            <a:srgbClr val="FF99FF"/>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3" name="Oval 5"/>
          <p:cNvSpPr>
            <a:spLocks noChangeArrowheads="1"/>
          </p:cNvSpPr>
          <p:nvPr/>
        </p:nvSpPr>
        <p:spPr bwMode="auto">
          <a:xfrm>
            <a:off x="2692402" y="2082800"/>
            <a:ext cx="3378200" cy="3302000"/>
          </a:xfrm>
          <a:prstGeom prst="ellipse">
            <a:avLst/>
          </a:prstGeom>
          <a:solidFill>
            <a:srgbClr val="FF3300"/>
          </a:solidFill>
          <a:ln w="508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4" name="Oval 6"/>
          <p:cNvSpPr>
            <a:spLocks noChangeArrowheads="1"/>
          </p:cNvSpPr>
          <p:nvPr/>
        </p:nvSpPr>
        <p:spPr bwMode="auto">
          <a:xfrm>
            <a:off x="3378202"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Wanting/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0000"/>
                </a:solidFill>
                <a:effectLst/>
                <a:uLnTx/>
                <a:uFillTx/>
                <a:latin typeface="Comic Sans MS" pitchFamily="66" charset="0"/>
                <a:ea typeface="+mn-ea"/>
                <a:cs typeface="+mn-cs"/>
              </a:rPr>
              <a:t>Needing</a:t>
            </a:r>
          </a:p>
        </p:txBody>
      </p:sp>
      <p:sp>
        <p:nvSpPr>
          <p:cNvPr id="22535" name="Rectangle 7"/>
          <p:cNvSpPr>
            <a:spLocks noChangeArrowheads="1"/>
          </p:cNvSpPr>
          <p:nvPr/>
        </p:nvSpPr>
        <p:spPr bwMode="auto">
          <a:xfrm>
            <a:off x="3810000" y="4618039"/>
            <a:ext cx="14478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Comic Sans MS" pitchFamily="66" charset="0"/>
                <a:ea typeface="+mn-ea"/>
                <a:cs typeface="+mn-cs"/>
              </a:rPr>
              <a:t>Doing</a:t>
            </a:r>
          </a:p>
        </p:txBody>
      </p:sp>
      <p:sp>
        <p:nvSpPr>
          <p:cNvPr id="22536" name="Rectangle 8"/>
          <p:cNvSpPr>
            <a:spLocks noChangeArrowheads="1"/>
          </p:cNvSpPr>
          <p:nvPr/>
        </p:nvSpPr>
        <p:spPr bwMode="auto">
          <a:xfrm>
            <a:off x="3505200" y="6065839"/>
            <a:ext cx="2514600"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Feedback</a:t>
            </a:r>
          </a:p>
        </p:txBody>
      </p:sp>
      <p:sp>
        <p:nvSpPr>
          <p:cNvPr id="22537" name="AutoShape 9">
            <a:hlinkClick r:id="rId3" action="ppaction://hlinkpres?slideindex=1&amp;slidetitle=" highlightClick="1"/>
          </p:cNvPr>
          <p:cNvSpPr>
            <a:spLocks noChangeArrowheads="1"/>
          </p:cNvSpPr>
          <p:nvPr/>
        </p:nvSpPr>
        <p:spPr bwMode="auto">
          <a:xfrm>
            <a:off x="8101019" y="5821375"/>
            <a:ext cx="1042987" cy="1042987"/>
          </a:xfrm>
          <a:prstGeom prst="actionButtonBlank">
            <a:avLst/>
          </a:prstGeom>
          <a:noFill/>
          <a:ln w="12700">
            <a:noFill/>
            <a:miter lim="800000"/>
            <a:headEnd type="none" w="sm" len="sm"/>
            <a:tailEnd type="none" w="sm" len="sm"/>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000000"/>
              </a:solidFill>
              <a:effectLst/>
              <a:uLnTx/>
              <a:uFillTx/>
              <a:latin typeface="Comic Sans MS" pitchFamily="66" charset="0"/>
              <a:ea typeface="+mn-ea"/>
              <a:cs typeface="+mn-cs"/>
            </a:endParaRPr>
          </a:p>
        </p:txBody>
      </p:sp>
      <p:sp>
        <p:nvSpPr>
          <p:cNvPr id="22538" name="Rectangle 10"/>
          <p:cNvSpPr>
            <a:spLocks noChangeArrowheads="1"/>
          </p:cNvSpPr>
          <p:nvPr/>
        </p:nvSpPr>
        <p:spPr bwMode="auto">
          <a:xfrm>
            <a:off x="2987677" y="5157789"/>
            <a:ext cx="2795588" cy="585418"/>
          </a:xfrm>
          <a:prstGeom prst="rect">
            <a:avLst/>
          </a:prstGeom>
          <a:noFill/>
          <a:ln w="9525">
            <a:noFill/>
            <a:miter lim="800000"/>
            <a:headEnd/>
            <a:tailEnd/>
          </a:ln>
        </p:spPr>
        <p:txBody>
          <a:bodyPr lIns="92075" tIns="46038" rIns="92075" bIns="4603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000000"/>
                </a:solidFill>
                <a:effectLst/>
                <a:uLnTx/>
                <a:uFillTx/>
                <a:latin typeface="Comic Sans MS" pitchFamily="66" charset="0"/>
                <a:ea typeface="+mn-ea"/>
                <a:cs typeface="+mn-cs"/>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a:ln>
                <a:noFill/>
              </a:ln>
              <a:solidFill>
                <a:srgbClr val="59178A"/>
              </a:solidFill>
              <a:effectLst/>
              <a:uLnTx/>
              <a:uFillTx/>
              <a:latin typeface="Arial" pitchFamily="34" charset="0"/>
              <a:ea typeface="+mn-ea"/>
              <a:cs typeface="+mn-cs"/>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Do you now feel better able to:</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lang="en-GB" sz="2800" b="1" dirty="0">
                <a:solidFill>
                  <a:srgbClr val="336600"/>
                </a:solidFill>
                <a:latin typeface="Calibri"/>
              </a:rPr>
              <a:t>two</a:t>
            </a:r>
            <a:r>
              <a:rPr kumimoji="0" lang="en-GB" sz="2800" b="1" i="0" u="none" strike="noStrike" kern="1200" cap="none" spc="0" normalizeH="0" baseline="0" noProof="0" dirty="0">
                <a:ln>
                  <a:noFill/>
                </a:ln>
                <a:solidFill>
                  <a:srgbClr val="336600"/>
                </a:solidFill>
                <a:effectLst/>
                <a:uLnTx/>
                <a:uFillTx/>
                <a:latin typeface="Calibri"/>
              </a:rPr>
              <a:t> hands = very much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6600"/>
                </a:solidFill>
                <a:effectLst/>
                <a:uLnTx/>
                <a:uFillTx/>
                <a:latin typeface="Calibri"/>
              </a:rPr>
              <a:t>one hand = somewhat  better</a:t>
            </a:r>
            <a:r>
              <a:rPr kumimoji="0" lang="en-GB" sz="2800" b="1" i="0" u="none" strike="noStrike" kern="1200" cap="none" spc="0" normalizeH="0" baseline="0" noProof="0" dirty="0">
                <a:ln>
                  <a:noFill/>
                </a:ln>
                <a:solidFill>
                  <a:srgbClr val="660066"/>
                </a:solidFill>
                <a:effectLst/>
                <a:uLnTx/>
                <a:uFillTx/>
                <a:latin typeface="Calibri"/>
              </a:rPr>
              <a:t>, </a:t>
            </a:r>
          </a:p>
          <a:p>
            <a:pPr marL="723900" marR="0" lvl="0" indent="-723900" algn="l" defTabSz="914400" rtl="0" eaLnBrk="1" fontAlgn="base" latinLnBrk="0" hangingPunct="1">
              <a:lnSpc>
                <a:spcPct val="90000"/>
              </a:lnSpc>
              <a:spcBef>
                <a:spcPct val="35000"/>
              </a:spcBef>
              <a:spcAft>
                <a:spcPct val="0"/>
              </a:spcAft>
              <a:buClr>
                <a:srgbClr val="009900"/>
              </a:buClr>
              <a:buSzTx/>
              <a:buFont typeface="Wingdings" pitchFamily="2" charset="2"/>
              <a:buNone/>
              <a:tabLst/>
              <a:defRPr/>
            </a:pPr>
            <a:r>
              <a:rPr kumimoji="0" lang="en-GB" sz="2800" b="1" i="0" u="none" strike="noStrike" kern="1200" cap="none" spc="0" normalizeH="0" baseline="0" noProof="0" dirty="0">
                <a:ln>
                  <a:noFill/>
                </a:ln>
                <a:solidFill>
                  <a:srgbClr val="660066"/>
                </a:solidFill>
                <a:effectLst/>
                <a:uLnTx/>
                <a:uFillTx/>
                <a:latin typeface="Calibri"/>
              </a:rPr>
              <a:t>	</a:t>
            </a:r>
            <a:r>
              <a:rPr kumimoji="0" lang="en-GB" sz="2800" b="1" i="0" u="none" strike="noStrike" kern="1200" cap="none" spc="0" normalizeH="0" baseline="0" noProof="0" dirty="0">
                <a:ln>
                  <a:noFill/>
                </a:ln>
                <a:solidFill>
                  <a:srgbClr val="CC0000"/>
                </a:solidFill>
                <a:effectLst/>
                <a:uLnTx/>
                <a:uFillTx/>
                <a:latin typeface="Calibri"/>
              </a:rPr>
              <a:t>touch left ear = no better</a:t>
            </a:r>
            <a:r>
              <a:rPr kumimoji="0" lang="en-GB" sz="2800" b="1" i="0" u="none" strike="noStrike" kern="1200" cap="none" spc="0" normalizeH="0" baseline="0" noProof="0" dirty="0">
                <a:ln>
                  <a:noFill/>
                </a:ln>
                <a:solidFill>
                  <a:srgbClr val="660066"/>
                </a:solidFill>
                <a:effectLst/>
                <a:uLnTx/>
                <a:uFillTx/>
                <a:latin typeface="Calibri"/>
              </a:rPr>
              <a:t>...</a:t>
            </a:r>
            <a:endParaRPr kumimoji="0" lang="en-US" sz="2800" b="1" i="0" u="none" strike="noStrike" kern="0" cap="none" spc="0" normalizeH="0" baseline="0" noProof="0" dirty="0">
              <a:ln>
                <a:noFill/>
              </a:ln>
              <a:solidFill>
                <a:srgbClr val="660066"/>
              </a:solidFill>
              <a:effectLst/>
              <a:uLnTx/>
              <a:uFillTx/>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Identify and confront some of the main problems we have implementing assessment and feedback using traditional approaches.</a:t>
            </a:r>
          </a:p>
          <a:p>
            <a:pPr marL="533400" lvl="0" indent="-533400" eaLnBrk="0" hangingPunct="0">
              <a:lnSpc>
                <a:spcPct val="90000"/>
              </a:lnSpc>
              <a:spcBef>
                <a:spcPct val="35000"/>
              </a:spcBef>
              <a:buClr>
                <a:srgbClr val="009900"/>
              </a:buClr>
              <a:buFont typeface="+mj-lt"/>
              <a:buAutoNum type="arabicPeriod"/>
            </a:pPr>
            <a:r>
              <a:rPr lang="en-GB" sz="2800" b="1" kern="0" dirty="0">
                <a:solidFill>
                  <a:srgbClr val="660066"/>
                </a:solidFill>
                <a:latin typeface="Calibri"/>
              </a:rPr>
              <a:t>Discuss possible ways of addressing some of these problems creatively, so that assessment and feedback can be firmly linked to student learning.</a:t>
            </a:r>
          </a:p>
        </p:txBody>
      </p:sp>
    </p:spTree>
    <p:extLst>
      <p:ext uri="{BB962C8B-B14F-4D97-AF65-F5344CB8AC3E}">
        <p14:creationId xmlns:p14="http://schemas.microsoft.com/office/powerpoint/2010/main" val="22459179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dirty="0">
                <a:solidFill>
                  <a:srgbClr val="0070C0"/>
                </a:solidFill>
              </a:rPr>
              <a:t>Mobile phones and laptops...</a:t>
            </a:r>
          </a:p>
        </p:txBody>
      </p:sp>
      <p:sp>
        <p:nvSpPr>
          <p:cNvPr id="5" name="Content Placeholder 4"/>
          <p:cNvSpPr>
            <a:spLocks noGrp="1"/>
          </p:cNvSpPr>
          <p:nvPr>
            <p:ph idx="1"/>
          </p:nvPr>
        </p:nvSpPr>
        <p:spPr>
          <a:xfrm>
            <a:off x="358777" y="1196983"/>
            <a:ext cx="8605838" cy="5661025"/>
          </a:xfrm>
        </p:spPr>
        <p:txBody>
          <a:bodyPr/>
          <a:lstStyle/>
          <a:p>
            <a:r>
              <a:rPr lang="en-GB" sz="3600" i="1" dirty="0">
                <a:latin typeface="Calibri" pitchFamily="34" charset="0"/>
              </a:rPr>
              <a:t>Please turn </a:t>
            </a:r>
            <a:r>
              <a:rPr lang="en-GB" sz="4400" i="1" dirty="0">
                <a:solidFill>
                  <a:srgbClr val="FF0000"/>
                </a:solidFill>
                <a:latin typeface="Calibri" pitchFamily="34" charset="0"/>
              </a:rPr>
              <a:t>on</a:t>
            </a:r>
            <a:r>
              <a:rPr lang="en-GB" sz="4400" i="1" dirty="0">
                <a:latin typeface="Calibri" pitchFamily="34" charset="0"/>
              </a:rPr>
              <a:t> </a:t>
            </a:r>
            <a:r>
              <a:rPr lang="en-GB" sz="3600" i="1" dirty="0">
                <a:latin typeface="Calibri" pitchFamily="34" charset="0"/>
              </a:rPr>
              <a:t>your ‘phones tablets and laptops.</a:t>
            </a:r>
            <a:endParaRPr lang="en-GB" sz="3600" dirty="0">
              <a:latin typeface="Calibri" pitchFamily="34" charset="0"/>
            </a:endParaRPr>
          </a:p>
          <a:p>
            <a:r>
              <a:rPr lang="en-GB" sz="3600" i="1" dirty="0">
                <a:latin typeface="Calibri" pitchFamily="34" charset="0"/>
              </a:rPr>
              <a:t>Please post your thoughts questions comments and ideas during this session to the hashtag </a:t>
            </a:r>
            <a:r>
              <a:rPr lang="en-GB" sz="3600" i="1" dirty="0">
                <a:solidFill>
                  <a:srgbClr val="00B050"/>
                </a:solidFill>
                <a:latin typeface="Calibri" pitchFamily="34" charset="0"/>
              </a:rPr>
              <a:t>#</a:t>
            </a:r>
            <a:r>
              <a:rPr lang="en-GB" sz="3600" i="1" dirty="0">
                <a:solidFill>
                  <a:srgbClr val="00B050"/>
                </a:solidFill>
              </a:rPr>
              <a:t>philatucc19 </a:t>
            </a:r>
            <a:r>
              <a:rPr lang="en-GB" sz="3600" i="1" dirty="0">
                <a:latin typeface="Calibri" pitchFamily="34" charset="0"/>
              </a:rPr>
              <a:t>Thanks</a:t>
            </a:r>
            <a:r>
              <a:rPr lang="en-GB" sz="3600" dirty="0">
                <a:latin typeface="Calibri" pitchFamily="34" charset="0"/>
              </a:rPr>
              <a:t>!</a:t>
            </a:r>
          </a:p>
          <a:p>
            <a:r>
              <a:rPr lang="en-GB" sz="3600" dirty="0">
                <a:solidFill>
                  <a:srgbClr val="00B050"/>
                </a:solidFill>
              </a:rPr>
              <a:t>Try </a:t>
            </a:r>
            <a:r>
              <a:rPr lang="en-GB" sz="3600" dirty="0">
                <a:solidFill>
                  <a:srgbClr val="C00000"/>
                </a:solidFill>
              </a:rPr>
              <a:t>#</a:t>
            </a:r>
            <a:r>
              <a:rPr lang="en-GB" sz="3600" dirty="0" err="1">
                <a:solidFill>
                  <a:srgbClr val="C00000"/>
                </a:solidFill>
              </a:rPr>
              <a:t>LTHEchat</a:t>
            </a:r>
            <a:r>
              <a:rPr lang="en-GB" sz="3600" dirty="0">
                <a:solidFill>
                  <a:srgbClr val="C00000"/>
                </a:solidFill>
              </a:rPr>
              <a:t> </a:t>
            </a:r>
            <a:r>
              <a:rPr lang="en-GB" sz="3600" dirty="0">
                <a:solidFill>
                  <a:srgbClr val="00B050"/>
                </a:solidFill>
              </a:rPr>
              <a:t>on Wednesday evenings from 20.00-21.00.</a:t>
            </a:r>
            <a:endParaRPr lang="en-GB" sz="3600" dirty="0">
              <a:solidFill>
                <a:srgbClr val="002060"/>
              </a:solidFill>
            </a:endParaRPr>
          </a:p>
        </p:txBody>
      </p:sp>
    </p:spTree>
    <p:extLst>
      <p:ext uri="{BB962C8B-B14F-4D97-AF65-F5344CB8AC3E}">
        <p14:creationId xmlns:p14="http://schemas.microsoft.com/office/powerpoint/2010/main" val="2926809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0" y="642926"/>
            <a:ext cx="9144000" cy="5622925"/>
          </a:xfrm>
          <a:prstGeom prst="rect">
            <a:avLst/>
          </a:prstGeom>
          <a:noFill/>
          <a:ln w="12700">
            <a:noFill/>
            <a:miter lim="800000"/>
            <a:headEnd/>
            <a:tailEnd/>
          </a:ln>
        </p:spPr>
        <p:txBody>
          <a:bodyPr lIns="92075" tIns="46038" rIns="92075" bIns="46038" anchor="ctr"/>
          <a:lstStyle/>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5400" b="1" i="0" u="none" strike="noStrike" kern="1200" cap="none" spc="0" normalizeH="0" baseline="0" noProof="0" dirty="0">
                <a:ln>
                  <a:noFill/>
                </a:ln>
                <a:solidFill>
                  <a:srgbClr val="CCFFFF"/>
                </a:solidFill>
                <a:effectLst/>
                <a:uLnTx/>
                <a:uFillTx/>
                <a:latin typeface="Arial" charset="0"/>
                <a:ea typeface="+mn-ea"/>
                <a:cs typeface="+mn-cs"/>
              </a:rPr>
              <a:t>Thank you…</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b="1" i="0" u="none" strike="noStrike" kern="1200" cap="none" spc="0" normalizeH="0" baseline="0" noProof="0" dirty="0">
              <a:ln>
                <a:noFill/>
              </a:ln>
              <a:solidFill>
                <a:srgbClr val="FF660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54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FFFF00"/>
                </a:solidFill>
                <a:effectLst/>
                <a:uLnTx/>
                <a:uFillTx/>
                <a:latin typeface="Arial" charset="0"/>
                <a:ea typeface="+mn-ea"/>
                <a:cs typeface="+mn-cs"/>
              </a:rPr>
              <a:t>Website: </a:t>
            </a:r>
            <a:r>
              <a:rPr kumimoji="0" lang="en-GB" sz="3600" b="1" i="0" u="none" strike="noStrike" kern="1200" cap="none" spc="0" normalizeH="0" baseline="0" noProof="0" dirty="0">
                <a:ln>
                  <a:noFill/>
                </a:ln>
                <a:solidFill>
                  <a:srgbClr val="FF66CC"/>
                </a:solidFill>
                <a:effectLst/>
                <a:uLnTx/>
                <a:uFillTx/>
                <a:latin typeface="Arial" charset="0"/>
                <a:ea typeface="+mn-ea"/>
                <a:cs typeface="+mn-cs"/>
                <a:hlinkClick r:id="rId3"/>
              </a:rPr>
              <a:t>http://phil-race.co.uk</a:t>
            </a:r>
            <a:r>
              <a:rPr kumimoji="0" lang="en-GB" sz="3600" b="1" i="0" u="none" strike="noStrike" kern="1200" cap="none" spc="0" normalizeH="0" baseline="0" noProof="0" dirty="0">
                <a:ln>
                  <a:noFill/>
                </a:ln>
                <a:solidFill>
                  <a:srgbClr val="FF66CC"/>
                </a:solidFill>
                <a:effectLst/>
                <a:uLnTx/>
                <a:uFillTx/>
                <a:latin typeface="Arial" charset="0"/>
                <a:ea typeface="+mn-ea"/>
                <a:cs typeface="+mn-cs"/>
              </a:rPr>
              <a:t>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00B0F0"/>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00B0F0"/>
                </a:solidFill>
                <a:effectLst/>
                <a:uLnTx/>
                <a:uFillTx/>
                <a:latin typeface="Arial" charset="0"/>
                <a:ea typeface="+mn-ea"/>
                <a:cs typeface="+mn-cs"/>
              </a:rPr>
              <a:t>Follow Phil        @RacePhil </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FF66CC"/>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r>
              <a:rPr kumimoji="0" lang="en-GB" sz="3600" b="1" i="0" u="none" strike="noStrike" kern="1200" cap="none" spc="0" normalizeH="0" baseline="0" noProof="0" dirty="0">
                <a:ln>
                  <a:noFill/>
                </a:ln>
                <a:solidFill>
                  <a:srgbClr val="CCCCFF"/>
                </a:solidFill>
                <a:effectLst/>
                <a:uLnTx/>
                <a:uFillTx/>
                <a:latin typeface="Arial" charset="0"/>
                <a:ea typeface="+mn-ea"/>
                <a:cs typeface="+mn-cs"/>
              </a:rPr>
              <a:t>e-mail:  </a:t>
            </a:r>
            <a:r>
              <a:rPr kumimoji="0" lang="en-GB" sz="3600" b="1" i="0" u="none" strike="noStrike" kern="1200" cap="none" spc="0" normalizeH="0" baseline="0" noProof="0" dirty="0">
                <a:ln>
                  <a:noFill/>
                </a:ln>
                <a:solidFill>
                  <a:srgbClr val="FFFF00"/>
                </a:solidFill>
                <a:effectLst/>
                <a:uLnTx/>
                <a:uFillTx/>
                <a:latin typeface="Arial" charset="0"/>
                <a:ea typeface="+mn-ea"/>
                <a:cs typeface="+mn-cs"/>
              </a:rPr>
              <a:t>phil@phil-race.co.uk</a:t>
            </a: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a:p>
            <a:pPr marL="0" marR="0" lvl="0" indent="0" algn="ctr" defTabSz="914400" rtl="0" eaLnBrk="0" fontAlgn="base" latinLnBrk="0" hangingPunct="0">
              <a:lnSpc>
                <a:spcPct val="90000"/>
              </a:lnSpc>
              <a:spcBef>
                <a:spcPct val="0"/>
              </a:spcBef>
              <a:spcAft>
                <a:spcPct val="0"/>
              </a:spcAft>
              <a:buClr>
                <a:srgbClr val="FF3399"/>
              </a:buClr>
              <a:buSzPct val="75000"/>
              <a:buFont typeface="Monotype Sorts" pitchFamily="2" charset="2"/>
              <a:buNone/>
              <a:tabLst/>
              <a:defRPr/>
            </a:pPr>
            <a:endParaRPr kumimoji="0" lang="en-GB" sz="3600" b="1" i="0" u="none" strike="noStrike" kern="1200" cap="none" spc="0" normalizeH="0" baseline="0" noProof="0" dirty="0">
              <a:ln>
                <a:noFill/>
              </a:ln>
              <a:solidFill>
                <a:srgbClr val="CCFFFF"/>
              </a:solidFill>
              <a:effectLst/>
              <a:uLnTx/>
              <a:uFillTx/>
              <a:latin typeface="Arial" charset="0"/>
              <a:ea typeface="+mn-ea"/>
              <a:cs typeface="+mn-cs"/>
            </a:endParaRPr>
          </a:p>
        </p:txBody>
      </p:sp>
      <p:pic>
        <p:nvPicPr>
          <p:cNvPr id="3" name="Picture 2">
            <a:extLst>
              <a:ext uri="{FF2B5EF4-FFF2-40B4-BE49-F238E27FC236}">
                <a16:creationId xmlns:a16="http://schemas.microsoft.com/office/drawing/2014/main" id="{679536E1-BF09-4514-BB55-E3FB0A8807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328349" y="329611"/>
            <a:ext cx="2636890" cy="1977668"/>
          </a:xfrm>
          <a:prstGeom prst="rect">
            <a:avLst/>
          </a:prstGeom>
        </p:spPr>
      </p:pic>
      <p:pic>
        <p:nvPicPr>
          <p:cNvPr id="4" name="Picture 3">
            <a:extLst>
              <a:ext uri="{FF2B5EF4-FFF2-40B4-BE49-F238E27FC236}">
                <a16:creationId xmlns:a16="http://schemas.microsoft.com/office/drawing/2014/main" id="{471397B4-90C2-48CC-8E16-E9AF0F01A7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71060" y="4005080"/>
            <a:ext cx="785411" cy="432060"/>
          </a:xfrm>
          <a:prstGeom prst="rect">
            <a:avLst/>
          </a:prstGeom>
          <a:solidFill>
            <a:schemeClr val="bg1"/>
          </a:solidFill>
        </p:spPr>
      </p:pic>
    </p:spTree>
    <p:extLst>
      <p:ext uri="{BB962C8B-B14F-4D97-AF65-F5344CB8AC3E}">
        <p14:creationId xmlns:p14="http://schemas.microsoft.com/office/powerpoint/2010/main" val="1088640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(1)</a:t>
            </a:r>
          </a:p>
        </p:txBody>
      </p:sp>
      <p:sp>
        <p:nvSpPr>
          <p:cNvPr id="207875" name="Rectangle 3"/>
          <p:cNvSpPr>
            <a:spLocks noGrp="1" noChangeArrowheads="1"/>
          </p:cNvSpPr>
          <p:nvPr>
            <p:ph type="body" idx="1"/>
          </p:nvPr>
        </p:nvSpPr>
        <p:spPr>
          <a:xfrm>
            <a:off x="179390" y="922338"/>
            <a:ext cx="9001227" cy="5615905"/>
          </a:xfrm>
        </p:spPr>
        <p:txBody>
          <a:bodyPr/>
          <a:lstStyle/>
          <a:p>
            <a:pPr marL="609600" indent="-609600" eaLnBrk="1" hangingPunct="1">
              <a:buNone/>
              <a:defRPr/>
            </a:pPr>
            <a:r>
              <a:rPr lang="en-GB" sz="1800" dirty="0"/>
              <a:t>Bain, K. (2004) </a:t>
            </a:r>
            <a:r>
              <a:rPr lang="en-GB" sz="1800" i="1" dirty="0"/>
              <a:t>What the best College Teachers do</a:t>
            </a:r>
            <a:r>
              <a:rPr lang="en-GB" sz="1800" dirty="0"/>
              <a:t>, Cambridge: Harvard University Press.</a:t>
            </a:r>
          </a:p>
          <a:p>
            <a:pPr marL="609600" indent="-609600" eaLnBrk="1" hangingPunct="1">
              <a:buFont typeface="Wingdings" pitchFamily="2" charset="2"/>
              <a:buNone/>
              <a:defRPr/>
            </a:pPr>
            <a:r>
              <a:rPr lang="en-GB" sz="1800" dirty="0">
                <a:cs typeface="Times New Roman" pitchFamily="18" charset="0"/>
              </a:rPr>
              <a:t>Biggs, J. and Tang, C. (2011) </a:t>
            </a:r>
            <a:r>
              <a:rPr lang="en-GB" sz="1800" i="1" dirty="0">
                <a:cs typeface="Times New Roman" pitchFamily="18" charset="0"/>
              </a:rPr>
              <a:t>Teaching for Quality Learning at University, </a:t>
            </a:r>
            <a:r>
              <a:rPr lang="en-GB" sz="1800" dirty="0">
                <a:cs typeface="Times New Roman" pitchFamily="18" charset="0"/>
              </a:rPr>
              <a:t>Maidenhead: Open University Press.</a:t>
            </a:r>
          </a:p>
          <a:p>
            <a:pPr marL="609600" indent="-609600" eaLnBrk="1" hangingPunct="1">
              <a:buFont typeface="Wingdings" pitchFamily="2" charset="2"/>
              <a:buNone/>
              <a:defRPr/>
            </a:pPr>
            <a:r>
              <a:rPr lang="en-GB" sz="1800" dirty="0">
                <a:cs typeface="Times New Roman" pitchFamily="18" charset="0"/>
              </a:rPr>
              <a:t>Bloxham, S. and Boyd, P. (2007) </a:t>
            </a:r>
            <a:r>
              <a:rPr lang="en-GB" sz="1800" i="1" dirty="0">
                <a:cs typeface="Times New Roman" pitchFamily="18" charset="0"/>
              </a:rPr>
              <a:t>Developing effective assessment in higher education: a practical guide</a:t>
            </a:r>
            <a:r>
              <a:rPr lang="en-GB" sz="1800" dirty="0">
                <a:cs typeface="Times New Roman" pitchFamily="18" charset="0"/>
              </a:rPr>
              <a:t>, Maidenhead, Open University Press.</a:t>
            </a:r>
          </a:p>
          <a:p>
            <a:pPr marL="609600" indent="-609600" eaLnBrk="1" hangingPunct="1">
              <a:buFont typeface="Wingdings" pitchFamily="2" charset="2"/>
              <a:buNone/>
              <a:defRPr/>
            </a:pPr>
            <a:r>
              <a:rPr lang="en-GB" sz="1800" dirty="0" err="1"/>
              <a:t>Boud</a:t>
            </a:r>
            <a:r>
              <a:rPr lang="en-GB" sz="1800" dirty="0"/>
              <a:t>, D. (1995) </a:t>
            </a:r>
            <a:r>
              <a:rPr lang="en-GB" sz="1800" i="1" dirty="0"/>
              <a:t>Enhancing learning through self-assessment,</a:t>
            </a:r>
            <a:r>
              <a:rPr lang="en-GB" sz="1800" dirty="0"/>
              <a:t> London: Routledge.</a:t>
            </a:r>
          </a:p>
          <a:p>
            <a:pPr marL="609600" indent="-609600" eaLnBrk="1" hangingPunct="1">
              <a:buFont typeface="Wingdings" pitchFamily="2" charset="2"/>
              <a:buNone/>
              <a:defRPr/>
            </a:pPr>
            <a:r>
              <a:rPr lang="en-GB" sz="1800" dirty="0"/>
              <a:t>Brown, S. and </a:t>
            </a:r>
            <a:r>
              <a:rPr lang="en-GB" sz="1800" dirty="0" err="1"/>
              <a:t>Glasner</a:t>
            </a:r>
            <a:r>
              <a:rPr lang="en-GB" sz="1800" dirty="0"/>
              <a:t>, A. (eds.) (1999) </a:t>
            </a:r>
            <a:r>
              <a:rPr lang="en-GB" sz="1800" i="1" dirty="0"/>
              <a:t>Assessment Matters in Higher Education, Choosing and Using Diverse Approaches</a:t>
            </a:r>
            <a:r>
              <a:rPr lang="en-GB" sz="1800" dirty="0"/>
              <a:t>, Maidenhead: Open University Press.</a:t>
            </a:r>
          </a:p>
          <a:p>
            <a:pPr marL="609600" indent="-609600" eaLnBrk="1" hangingPunct="1">
              <a:buNone/>
              <a:defRPr/>
            </a:pPr>
            <a:r>
              <a:rPr lang="en-US" sz="1800" dirty="0"/>
              <a:t>Brown, S. and Race, P. (2012) </a:t>
            </a:r>
            <a:r>
              <a:rPr lang="en-GB" sz="1800" i="1" dirty="0"/>
              <a:t>Using effective assessment to promote learning </a:t>
            </a:r>
            <a:r>
              <a:rPr lang="en-GB" sz="1800" dirty="0"/>
              <a:t>in Hunt, L. and Chambers, D. (2012) </a:t>
            </a:r>
            <a:r>
              <a:rPr lang="en-GB" sz="1800" i="1" dirty="0"/>
              <a:t>University Teaching in Focus, Victoria, Australia, Acer Press. P74-91.</a:t>
            </a:r>
          </a:p>
          <a:p>
            <a:pPr marL="609600" indent="-609600" eaLnBrk="1" hangingPunct="1">
              <a:buNone/>
              <a:defRPr/>
            </a:pPr>
            <a:r>
              <a:rPr lang="en-GB" sz="1800" dirty="0"/>
              <a:t>Brown, S. (2015) </a:t>
            </a:r>
            <a:r>
              <a:rPr lang="en-GB" sz="1800" i="1" dirty="0"/>
              <a:t>Learning , Teaching and Assessment in Higher Education: Global perspectives, </a:t>
            </a:r>
            <a:r>
              <a:rPr lang="en-GB" sz="1800" dirty="0"/>
              <a:t>London, Palgrave.</a:t>
            </a:r>
          </a:p>
          <a:p>
            <a:pPr eaLnBrk="1" hangingPunct="1">
              <a:buNone/>
              <a:defRPr/>
            </a:pPr>
            <a:r>
              <a:rPr lang="en-US" sz="1800" dirty="0"/>
              <a:t>Carless, D., </a:t>
            </a:r>
            <a:r>
              <a:rPr lang="en-US" sz="1800" dirty="0" err="1"/>
              <a:t>Joughin</a:t>
            </a:r>
            <a:r>
              <a:rPr lang="en-US" sz="1800" dirty="0"/>
              <a:t>, G., </a:t>
            </a:r>
            <a:r>
              <a:rPr lang="en-US" sz="1800" dirty="0" err="1"/>
              <a:t>Ngar</a:t>
            </a:r>
            <a:r>
              <a:rPr lang="en-US" sz="1800" dirty="0"/>
              <a:t>-Fun Liu </a:t>
            </a:r>
            <a:r>
              <a:rPr lang="en-US" sz="1800" i="1" dirty="0"/>
              <a:t>et al</a:t>
            </a:r>
            <a:r>
              <a:rPr lang="en-US" sz="1800" dirty="0"/>
              <a:t> (2006) </a:t>
            </a:r>
            <a:r>
              <a:rPr lang="en-US" sz="1800" i="1" dirty="0"/>
              <a:t>How Assessment supports learning: Learning orientated assessment in action </a:t>
            </a:r>
            <a:r>
              <a:rPr lang="en-US" sz="1800" dirty="0"/>
              <a:t>Hong Kong: Hong Kong University Press.</a:t>
            </a:r>
            <a:endParaRPr lang="en-GB" sz="1800" dirty="0"/>
          </a:p>
          <a:p>
            <a:pPr eaLnBrk="1" hangingPunct="1">
              <a:buNone/>
              <a:defRPr/>
            </a:pPr>
            <a:r>
              <a:rPr lang="en-GB" sz="1800" dirty="0"/>
              <a:t>Carless, D. and Boud, D. (2018): The development of student feedback literacy: enabling uptake of feedback, Assessment &amp; Evaluation in Higher Education, </a:t>
            </a:r>
            <a:r>
              <a:rPr lang="en-GB" sz="1800" dirty="0">
                <a:hlinkClick r:id="rId3"/>
              </a:rPr>
              <a:t>https://doi.org/10.1080/02602938.2018.1463354</a:t>
            </a:r>
            <a:r>
              <a:rPr lang="en-GB" sz="1800" dirty="0"/>
              <a:t> </a:t>
            </a:r>
            <a:endParaRPr lang="en-US" sz="1800" dirty="0"/>
          </a:p>
          <a:p>
            <a:pPr marL="609600" indent="-609600" eaLnBrk="1" hangingPunct="1">
              <a:buNone/>
              <a:defRPr/>
            </a:pPr>
            <a:endParaRPr lang="en-GB" sz="1800" dirty="0"/>
          </a:p>
          <a:p>
            <a:pPr marL="609600" indent="-609600" eaLnBrk="1" hangingPunct="1">
              <a:defRPr/>
            </a:pPr>
            <a:endParaRPr lang="en-GB" sz="1800" dirty="0"/>
          </a:p>
          <a:p>
            <a:pPr eaLnBrk="1" hangingPunct="1">
              <a:lnSpc>
                <a:spcPct val="90000"/>
              </a:lnSpc>
              <a:buNone/>
              <a:defRPr/>
            </a:pPr>
            <a:endParaRPr lang="en-GB" sz="1800" dirty="0"/>
          </a:p>
        </p:txBody>
      </p:sp>
    </p:spTree>
    <p:extLst>
      <p:ext uri="{BB962C8B-B14F-4D97-AF65-F5344CB8AC3E}">
        <p14:creationId xmlns:p14="http://schemas.microsoft.com/office/powerpoint/2010/main" val="29924457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GB" sz="1800" dirty="0"/>
              <a:t>Carroll, J. and Ryan, J. (2005) </a:t>
            </a:r>
            <a:r>
              <a:rPr lang="en-GB" sz="1800" i="1" dirty="0"/>
              <a:t>Teaching International students: improving learning for all. </a:t>
            </a:r>
            <a:r>
              <a:rPr lang="en-GB" sz="1800" dirty="0"/>
              <a:t>London: Routledge SEDA series.</a:t>
            </a:r>
          </a:p>
          <a:p>
            <a:pPr eaLnBrk="1" hangingPunct="1">
              <a:buNone/>
              <a:defRPr/>
            </a:pPr>
            <a:r>
              <a:rPr lang="en-GB" sz="1800" dirty="0" err="1"/>
              <a:t>Crosling</a:t>
            </a:r>
            <a:r>
              <a:rPr lang="en-GB" sz="1800" dirty="0"/>
              <a:t>, G., Thomas, L. and </a:t>
            </a:r>
            <a:r>
              <a:rPr lang="en-GB" sz="1800" dirty="0" err="1"/>
              <a:t>Heagney</a:t>
            </a:r>
            <a:r>
              <a:rPr lang="en-GB" sz="1800" dirty="0"/>
              <a:t>, M. (2008) </a:t>
            </a:r>
            <a:r>
              <a:rPr lang="en-GB" sz="1800" i="1" dirty="0"/>
              <a:t>Improving student retention in Higher Education,</a:t>
            </a:r>
            <a:r>
              <a:rPr lang="en-GB" sz="1800" dirty="0"/>
              <a:t> London and New York: Routledge </a:t>
            </a:r>
          </a:p>
          <a:p>
            <a:pPr marL="609600" indent="-609600" eaLnBrk="1" hangingPunct="1">
              <a:buFont typeface="Wingdings" pitchFamily="2" charset="2"/>
              <a:buNone/>
              <a:defRPr/>
            </a:pPr>
            <a:r>
              <a:rPr lang="en-GB" sz="1800" dirty="0"/>
              <a:t>Crooks, T. (1988) </a:t>
            </a:r>
            <a:r>
              <a:rPr lang="en-GB" sz="1800" i="1" dirty="0"/>
              <a:t>Assessing student performance, </a:t>
            </a:r>
            <a:r>
              <a:rPr lang="en-GB" sz="1800" dirty="0"/>
              <a:t>HERDSA Green Guide No 8 HERDSA (reprinted 1994).</a:t>
            </a:r>
          </a:p>
          <a:p>
            <a:pPr marL="609600" indent="-609600" eaLnBrk="1" hangingPunct="1">
              <a:buNone/>
              <a:defRPr/>
            </a:pPr>
            <a:r>
              <a:rPr lang="en-GB" sz="1800" dirty="0" err="1"/>
              <a:t>Dunworth</a:t>
            </a:r>
            <a:r>
              <a:rPr lang="en-GB" sz="1800" dirty="0"/>
              <a:t>, K. and Sanchez, H.S., (2016). Perceptions of quality in staff-student written feedback in higher education: a case study. </a:t>
            </a:r>
            <a:r>
              <a:rPr lang="en-GB" sz="1800" i="1" dirty="0"/>
              <a:t>Teaching in Higher Education</a:t>
            </a:r>
            <a:r>
              <a:rPr lang="en-GB" sz="1800" dirty="0"/>
              <a:t>, </a:t>
            </a:r>
            <a:r>
              <a:rPr lang="en-GB" sz="1800" i="1" dirty="0"/>
              <a:t>21</a:t>
            </a:r>
            <a:r>
              <a:rPr lang="en-GB" sz="1800" dirty="0"/>
              <a:t>(5), pp.576-589.</a:t>
            </a:r>
          </a:p>
          <a:p>
            <a:pPr marL="609600" indent="-609600" eaLnBrk="1" hangingPunct="1">
              <a:buNone/>
              <a:defRPr/>
            </a:pPr>
            <a:r>
              <a:rPr lang="en-GB" sz="1800" dirty="0"/>
              <a:t>Dweck, C. S. (2000) </a:t>
            </a:r>
            <a:r>
              <a:rPr lang="en-GB" sz="1800" i="1" dirty="0"/>
              <a:t>Self Theories: Their Role in Motivation, Personality and Development, </a:t>
            </a:r>
            <a:r>
              <a:rPr lang="en-GB" sz="1800" dirty="0"/>
              <a:t>Lillington, NC: Taylor &amp; Francis.</a:t>
            </a:r>
          </a:p>
          <a:p>
            <a:pPr marL="609600" indent="-609600" eaLnBrk="1" hangingPunct="1">
              <a:buFont typeface="Wingdings" pitchFamily="2" charset="2"/>
              <a:buNone/>
              <a:defRPr/>
            </a:pPr>
            <a:r>
              <a:rPr lang="en-GB" sz="1800" dirty="0" err="1"/>
              <a:t>Falchikov</a:t>
            </a:r>
            <a:r>
              <a:rPr lang="en-GB" sz="1800" dirty="0"/>
              <a:t>, N. (2004) </a:t>
            </a:r>
            <a:r>
              <a:rPr lang="en-GB" sz="1800" i="1" dirty="0"/>
              <a:t>Improving Assessment through Student Involvement: Practical Solutions for Aiding Learning in Higher and Further Education,</a:t>
            </a:r>
            <a:r>
              <a:rPr lang="en-GB" sz="1800" dirty="0"/>
              <a:t> London: Routledge.</a:t>
            </a:r>
          </a:p>
          <a:p>
            <a:pPr marL="609600" indent="-609600" eaLnBrk="1" hangingPunct="1">
              <a:buFont typeface="Wingdings" pitchFamily="2" charset="2"/>
              <a:buNone/>
              <a:defRPr/>
            </a:pPr>
            <a:r>
              <a:rPr lang="en-GB" sz="1800" dirty="0"/>
              <a:t>Gibbs, G. (1999) </a:t>
            </a:r>
            <a:r>
              <a:rPr lang="en-GB" sz="1800" i="1" dirty="0"/>
              <a:t>Using assessment strategically to change the way students learn</a:t>
            </a:r>
            <a:r>
              <a:rPr lang="en-GB" sz="1800" dirty="0"/>
              <a:t>, in Brown S. &amp; </a:t>
            </a:r>
            <a:r>
              <a:rPr lang="en-GB" sz="1800" dirty="0" err="1"/>
              <a:t>Glasner</a:t>
            </a:r>
            <a:r>
              <a:rPr lang="en-GB" sz="1800" dirty="0"/>
              <a:t>, A. (eds.), </a:t>
            </a:r>
            <a:r>
              <a:rPr lang="en-GB" sz="1800" i="1" dirty="0"/>
              <a:t>Assessment Matters in Higher Education: Choosing and Using Diverse Approaches, </a:t>
            </a:r>
            <a:r>
              <a:rPr lang="en-GB" sz="1800" dirty="0"/>
              <a:t>Maidenhead: SRHE/Open University Press.</a:t>
            </a:r>
          </a:p>
          <a:p>
            <a:pPr marL="609600" indent="-609600" eaLnBrk="1" hangingPunct="1">
              <a:buFont typeface="Wingdings" pitchFamily="2" charset="2"/>
              <a:buNone/>
              <a:defRPr/>
            </a:pPr>
            <a:r>
              <a:rPr lang="en-GB" sz="1800" dirty="0"/>
              <a:t>Higher Education Academy (2012) </a:t>
            </a:r>
            <a:r>
              <a:rPr lang="en-GB" sz="1800" i="1" dirty="0"/>
              <a:t>A marked improvement; transforming assessment in higher education</a:t>
            </a:r>
            <a:r>
              <a:rPr lang="en-GB" sz="1800" dirty="0"/>
              <a:t>, York: HEA.</a:t>
            </a:r>
          </a:p>
          <a:p>
            <a:pPr eaLnBrk="1" hangingPunct="1">
              <a:defRPr/>
            </a:pPr>
            <a:endParaRPr lang="en-GB" sz="1800" dirty="0"/>
          </a:p>
          <a:p>
            <a:pPr eaLnBrk="1" hangingPunct="1">
              <a:defRPr/>
            </a:pPr>
            <a:endParaRPr lang="en-GB" sz="1800" dirty="0"/>
          </a:p>
          <a:p>
            <a:pPr eaLnBrk="1" hangingPunct="1">
              <a:defRPr/>
            </a:pPr>
            <a:endParaRPr lang="en-GB" sz="1800" dirty="0"/>
          </a:p>
          <a:p>
            <a:pPr eaLnBrk="1" hangingPunct="1">
              <a:defRPr/>
            </a:pPr>
            <a:endParaRPr lang="en-GB" sz="1800" dirty="0"/>
          </a:p>
        </p:txBody>
      </p:sp>
    </p:spTree>
    <p:extLst>
      <p:ext uri="{BB962C8B-B14F-4D97-AF65-F5344CB8AC3E}">
        <p14:creationId xmlns:p14="http://schemas.microsoft.com/office/powerpoint/2010/main" val="31630900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70C0"/>
                </a:solidFill>
              </a:rPr>
              <a:t>Useful references and further reading (3)</a:t>
            </a:r>
          </a:p>
        </p:txBody>
      </p:sp>
      <p:sp>
        <p:nvSpPr>
          <p:cNvPr id="43011" name="Rectangle 3"/>
          <p:cNvSpPr>
            <a:spLocks noGrp="1" noChangeArrowheads="1"/>
          </p:cNvSpPr>
          <p:nvPr>
            <p:ph type="body" idx="1"/>
          </p:nvPr>
        </p:nvSpPr>
        <p:spPr>
          <a:xfrm>
            <a:off x="142844" y="908720"/>
            <a:ext cx="8750331" cy="5473031"/>
          </a:xfrm>
        </p:spPr>
        <p:txBody>
          <a:bodyPr/>
          <a:lstStyle/>
          <a:p>
            <a:pPr eaLnBrk="1" hangingPunct="1">
              <a:buNone/>
              <a:defRPr/>
            </a:pPr>
            <a:r>
              <a:rPr lang="en-GB" sz="1800" dirty="0" err="1"/>
              <a:t>Hawe</a:t>
            </a:r>
            <a:r>
              <a:rPr lang="en-GB" sz="1800" dirty="0"/>
              <a:t>, E., Lightfoot, U., &amp; Dixon, H. (2017). First-year students working with exemplars: Promoting self-efficacy, self-monitoring and self-regulation. Journal of Further and Higher Education, 1-15. </a:t>
            </a:r>
          </a:p>
          <a:p>
            <a:pPr eaLnBrk="1" hangingPunct="1">
              <a:buNone/>
              <a:defRPr/>
            </a:pPr>
            <a:r>
              <a:rPr lang="en-GB" sz="1800" dirty="0"/>
              <a:t>Hendry, G. D., White, P., &amp; Herbert, C. (2016). Providing Exemplar-Based “Feedforward” before an Assessment: The Role of Teacher Explanation. Active Learning in Higher Education, 17(2), 99-109. </a:t>
            </a:r>
          </a:p>
          <a:p>
            <a:pPr eaLnBrk="1" hangingPunct="1">
              <a:buNone/>
              <a:defRPr/>
            </a:pPr>
            <a:r>
              <a:rPr lang="en-GB" sz="1800" dirty="0"/>
              <a:t>Hounsell, D., McCune, V., Hounsell, J. and </a:t>
            </a:r>
            <a:r>
              <a:rPr lang="en-GB" sz="1800" dirty="0" err="1"/>
              <a:t>Litjens</a:t>
            </a:r>
            <a:r>
              <a:rPr lang="en-GB" sz="1800" dirty="0"/>
              <a:t>, J., (2008). The quality of guidance and feedback to students. </a:t>
            </a:r>
            <a:r>
              <a:rPr lang="en-GB" sz="1800" i="1" dirty="0"/>
              <a:t>Higher Education Research &amp; Development</a:t>
            </a:r>
            <a:r>
              <a:rPr lang="en-GB" sz="1800" dirty="0"/>
              <a:t>, </a:t>
            </a:r>
            <a:r>
              <a:rPr lang="en-GB" sz="1800" i="1" dirty="0"/>
              <a:t>27</a:t>
            </a:r>
            <a:r>
              <a:rPr lang="en-GB" sz="1800" dirty="0"/>
              <a:t>(1), pp.55-67. </a:t>
            </a:r>
          </a:p>
          <a:p>
            <a:pPr eaLnBrk="1" hangingPunct="1">
              <a:buNone/>
              <a:defRPr/>
            </a:pPr>
            <a:r>
              <a:rPr lang="en-GB" sz="1800" dirty="0"/>
              <a:t>Newton, P. M. (2018) How Common Is Commercial Contract Cheating in Higher Education and Is It Increasing? A Systematic Review </a:t>
            </a:r>
            <a:r>
              <a:rPr lang="en-GB" sz="1800" dirty="0">
                <a:hlinkClick r:id="rId3"/>
              </a:rPr>
              <a:t>https://www.frontiersin.org/articles/10.3389/feduc.2018.00067/full</a:t>
            </a:r>
            <a:r>
              <a:rPr lang="en-GB" sz="1800" dirty="0"/>
              <a:t> </a:t>
            </a:r>
          </a:p>
          <a:p>
            <a:pPr eaLnBrk="1" hangingPunct="1">
              <a:buFont typeface="Wingdings" pitchFamily="2" charset="2"/>
              <a:buNone/>
              <a:defRPr/>
            </a:pPr>
            <a:r>
              <a:rPr lang="en-GB" sz="1800" dirty="0"/>
              <a:t>Nicol, D. J. and Macfarlane-Dick, D. (2006) Formative assessment and self-regulated learning: A model and seven principles of good feedback practice, </a:t>
            </a:r>
            <a:r>
              <a:rPr lang="en-GB" sz="1800" i="1" dirty="0"/>
              <a:t>Studies in Higher Education </a:t>
            </a:r>
            <a:r>
              <a:rPr lang="en-GB" sz="1800" i="1" dirty="0" err="1"/>
              <a:t>Vol</a:t>
            </a:r>
            <a:r>
              <a:rPr lang="en-GB" sz="1800" i="1" dirty="0"/>
              <a:t> 31(2), 199-218.</a:t>
            </a:r>
          </a:p>
          <a:p>
            <a:pPr eaLnBrk="1" hangingPunct="1">
              <a:buNone/>
              <a:defRPr/>
            </a:pPr>
            <a:r>
              <a:rPr lang="en-GB" sz="1800" dirty="0"/>
              <a:t>PASS project Bradford </a:t>
            </a:r>
            <a:r>
              <a:rPr lang="en-GB" sz="1800" dirty="0">
                <a:hlinkClick r:id="rId4"/>
              </a:rPr>
              <a:t>http://www.pass.brad.ac.uk/</a:t>
            </a:r>
            <a:r>
              <a:rPr lang="en-GB" sz="1800" dirty="0"/>
              <a:t> Accessed January 2019.</a:t>
            </a:r>
          </a:p>
          <a:p>
            <a:pPr eaLnBrk="1" hangingPunct="1">
              <a:buNone/>
              <a:defRPr/>
            </a:pPr>
            <a:r>
              <a:rPr lang="en-GB" sz="1800" dirty="0"/>
              <a:t>Pickford, R. and Brown, S. (2006) </a:t>
            </a:r>
            <a:r>
              <a:rPr lang="en-GB" sz="1800" i="1" dirty="0"/>
              <a:t>Assessing skills and practice,</a:t>
            </a:r>
            <a:r>
              <a:rPr lang="en-GB" sz="1800" dirty="0"/>
              <a:t> London: Routledge. </a:t>
            </a:r>
          </a:p>
          <a:p>
            <a:pPr eaLnBrk="1" hangingPunct="1">
              <a:buNone/>
              <a:defRPr/>
            </a:pPr>
            <a:r>
              <a:rPr lang="en-GB" sz="1800" dirty="0" err="1"/>
              <a:t>Rotheram</a:t>
            </a:r>
            <a:r>
              <a:rPr lang="en-GB" sz="1800" dirty="0"/>
              <a:t>, B. (2009) </a:t>
            </a:r>
            <a:r>
              <a:rPr lang="en-GB" sz="1800" i="1" dirty="0"/>
              <a:t>Sounds Good,</a:t>
            </a:r>
            <a:r>
              <a:rPr lang="en-GB" sz="1800" dirty="0"/>
              <a:t> JISC project </a:t>
            </a:r>
            <a:r>
              <a:rPr lang="en-GB" sz="1800" dirty="0">
                <a:hlinkClick r:id="rId5"/>
              </a:rPr>
              <a:t>http://www.jisc.ac.uk/whatwedo/programmes/usersandinnovation/soundsgood.aspx</a:t>
            </a:r>
            <a:r>
              <a:rPr lang="en-GB" sz="1800" dirty="0"/>
              <a:t> </a:t>
            </a:r>
          </a:p>
          <a:p>
            <a:pPr eaLnBrk="1" hangingPunct="1">
              <a:buNone/>
              <a:defRPr/>
            </a:pPr>
            <a:endParaRPr lang="en-GB" sz="1800" dirty="0"/>
          </a:p>
          <a:p>
            <a:pPr eaLnBrk="1" hangingPunct="1">
              <a:lnSpc>
                <a:spcPct val="90000"/>
              </a:lnSpc>
              <a:buFont typeface="Wingdings" pitchFamily="2" charset="2"/>
              <a:buNone/>
              <a:defRPr/>
            </a:pPr>
            <a:endParaRPr lang="en-GB" sz="1800" dirty="0"/>
          </a:p>
        </p:txBody>
      </p:sp>
    </p:spTree>
    <p:extLst>
      <p:ext uri="{BB962C8B-B14F-4D97-AF65-F5344CB8AC3E}">
        <p14:creationId xmlns:p14="http://schemas.microsoft.com/office/powerpoint/2010/main" val="14227102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533398"/>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70C0"/>
                </a:solidFill>
              </a:rPr>
              <a:t>Useful references and further reading (4)</a:t>
            </a:r>
          </a:p>
        </p:txBody>
      </p:sp>
      <p:sp>
        <p:nvSpPr>
          <p:cNvPr id="48131" name="Content Placeholder 2"/>
          <p:cNvSpPr>
            <a:spLocks noGrp="1"/>
          </p:cNvSpPr>
          <p:nvPr>
            <p:ph idx="1"/>
          </p:nvPr>
        </p:nvSpPr>
        <p:spPr>
          <a:xfrm>
            <a:off x="179390" y="655638"/>
            <a:ext cx="8518523" cy="6202362"/>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(2014) </a:t>
            </a:r>
            <a:r>
              <a:rPr lang="en-GB" sz="2000" i="1" dirty="0"/>
              <a:t>Making Learning Happen (3</a:t>
            </a:r>
            <a:r>
              <a:rPr lang="en-GB" sz="2000" i="1" baseline="30000" dirty="0"/>
              <a:t>rd</a:t>
            </a:r>
            <a:r>
              <a:rPr lang="en-GB" sz="2000" i="1" dirty="0"/>
              <a:t> edition), </a:t>
            </a:r>
            <a:r>
              <a:rPr lang="en-GB" sz="2000" dirty="0"/>
              <a:t>London: Sage.</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None/>
            </a:pPr>
            <a:r>
              <a:rPr lang="en-GB" sz="2000" dirty="0"/>
              <a:t>Race, P. (2017) Fifteen ideas for making assessment and feedback more effective, efficient and manageable for us, and for students: SEDA Developments </a:t>
            </a:r>
            <a:r>
              <a:rPr lang="en-GB" sz="2000" dirty="0">
                <a:hlinkClick r:id="rId3"/>
              </a:rPr>
              <a:t>https://www.seda.ac.uk/resources/files/publications_214_Educational%20Developments%2018.2.pdf</a:t>
            </a:r>
            <a:r>
              <a:rPr lang="en-GB" sz="2000" dirty="0"/>
              <a:t>  (accessed January 2019)</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None/>
            </a:pPr>
            <a:r>
              <a:rPr lang="en-GB" sz="2000" dirty="0" err="1">
                <a:solidFill>
                  <a:srgbClr val="000000"/>
                </a:solidFill>
                <a:latin typeface="Calibri" panose="020F0502020204030204" pitchFamily="34" charset="0"/>
              </a:rPr>
              <a:t>Scoles</a:t>
            </a:r>
            <a:r>
              <a:rPr lang="en-GB" sz="2000" dirty="0">
                <a:solidFill>
                  <a:srgbClr val="000000"/>
                </a:solidFill>
                <a:latin typeface="Calibri" panose="020F0502020204030204" pitchFamily="34" charset="0"/>
              </a:rPr>
              <a:t>, J., </a:t>
            </a:r>
            <a:r>
              <a:rPr lang="en-GB" sz="2000" dirty="0" err="1">
                <a:solidFill>
                  <a:srgbClr val="000000"/>
                </a:solidFill>
                <a:latin typeface="Calibri" panose="020F0502020204030204" pitchFamily="34" charset="0"/>
              </a:rPr>
              <a:t>Huxham</a:t>
            </a:r>
            <a:r>
              <a:rPr lang="en-GB" sz="2000" dirty="0">
                <a:solidFill>
                  <a:srgbClr val="000000"/>
                </a:solidFill>
                <a:latin typeface="Calibri" panose="020F0502020204030204" pitchFamily="34" charset="0"/>
              </a:rPr>
              <a:t>, M., &amp; McArthur, J. (2013). No longer exempt from good practice: Using exemplars to close the feedback gap for exams. </a:t>
            </a:r>
            <a:r>
              <a:rPr lang="en-GB" sz="2000" i="1" dirty="0">
                <a:solidFill>
                  <a:srgbClr val="000000"/>
                </a:solidFill>
                <a:latin typeface="Calibri" panose="020F0502020204030204" pitchFamily="34" charset="0"/>
              </a:rPr>
              <a:t>Assessment &amp; Evaluation in Higher Education, 38</a:t>
            </a:r>
            <a:r>
              <a:rPr lang="en-GB" sz="2000" dirty="0">
                <a:solidFill>
                  <a:srgbClr val="000000"/>
                </a:solidFill>
                <a:latin typeface="Calibri" panose="020F0502020204030204" pitchFamily="34" charset="0"/>
              </a:rPr>
              <a:t>(6), 631-645.</a:t>
            </a:r>
            <a:endParaRPr lang="en-GB" sz="2000" dirty="0"/>
          </a:p>
          <a:p>
            <a:pPr eaLnBrk="1" hangingPunct="1">
              <a:buFont typeface="Wingdings" pitchFamily="2" charset="2"/>
              <a:buNone/>
            </a:pPr>
            <a:r>
              <a:rPr lang="en-GB" sz="2000" dirty="0"/>
              <a:t>Sadler, D. Royce (2010) Beyond feedback: developing student capability in complex appraisal, </a:t>
            </a:r>
            <a:r>
              <a:rPr lang="en-GB" sz="2000" i="1" dirty="0"/>
              <a:t>Assessment &amp; Evaluation in Higher Education, 35: 5, 535-550.</a:t>
            </a:r>
            <a:endParaRPr lang="en-GB" sz="2000" dirty="0"/>
          </a:p>
          <a:p>
            <a:pPr eaLnBrk="1" hangingPunct="1">
              <a:buFont typeface="Wingdings" pitchFamily="2" charset="2"/>
              <a:buNone/>
            </a:pPr>
            <a:endParaRPr lang="en-GB" sz="2000" dirty="0"/>
          </a:p>
          <a:p>
            <a:endParaRPr lang="en-GB" sz="2000" dirty="0"/>
          </a:p>
        </p:txBody>
      </p:sp>
    </p:spTree>
    <p:extLst>
      <p:ext uri="{BB962C8B-B14F-4D97-AF65-F5344CB8AC3E}">
        <p14:creationId xmlns:p14="http://schemas.microsoft.com/office/powerpoint/2010/main" val="386439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81328"/>
            <a:ext cx="7886700" cy="1538925"/>
          </a:xfrm>
          <a:solidFill>
            <a:srgbClr val="FFFF00"/>
          </a:solidFill>
        </p:spPr>
        <p:txBody>
          <a:bodyPr>
            <a:noAutofit/>
          </a:bodyPr>
          <a:lstStyle/>
          <a:p>
            <a:r>
              <a:rPr lang="en-GB" sz="4000" b="1" dirty="0">
                <a:latin typeface="+mn-lt"/>
              </a:rPr>
              <a:t>#</a:t>
            </a:r>
            <a:r>
              <a:rPr lang="en-GB" sz="4000" b="1" dirty="0" err="1">
                <a:latin typeface="+mn-lt"/>
              </a:rPr>
              <a:t>LTHEchat</a:t>
            </a:r>
            <a:r>
              <a:rPr lang="en-GB" sz="4000" b="1" dirty="0">
                <a:latin typeface="+mn-lt"/>
              </a:rPr>
              <a:t> </a:t>
            </a:r>
            <a:r>
              <a:rPr lang="en-GB" sz="2800" b="1" dirty="0">
                <a:latin typeface="+mn-lt"/>
              </a:rPr>
              <a:t>is held on Wednesdays, term-time </a:t>
            </a:r>
            <a:br>
              <a:rPr lang="en-GB" sz="2800" b="1" dirty="0">
                <a:latin typeface="+mn-lt"/>
              </a:rPr>
            </a:br>
            <a:r>
              <a:rPr lang="en-GB" sz="2800" b="1" dirty="0">
                <a:latin typeface="+mn-lt"/>
              </a:rPr>
              <a:t>8-9 pm: one hour, one or two convenors, </a:t>
            </a:r>
            <a:br>
              <a:rPr lang="en-GB" sz="2800" b="1" dirty="0">
                <a:latin typeface="+mn-lt"/>
              </a:rPr>
            </a:br>
            <a:r>
              <a:rPr lang="en-GB" sz="2800" b="1" dirty="0">
                <a:latin typeface="+mn-lt"/>
              </a:rPr>
              <a:t>6 questions, c.200 international participants.</a:t>
            </a:r>
            <a:endParaRPr lang="en-GB" sz="2800" dirty="0">
              <a:latin typeface="+mn-lt"/>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8132" y="1915083"/>
            <a:ext cx="4179754" cy="4861589"/>
          </a:xfrm>
          <a:prstGeom prst="rect">
            <a:avLst/>
          </a:prstGeom>
        </p:spPr>
      </p:pic>
    </p:spTree>
    <p:extLst>
      <p:ext uri="{BB962C8B-B14F-4D97-AF65-F5344CB8AC3E}">
        <p14:creationId xmlns:p14="http://schemas.microsoft.com/office/powerpoint/2010/main" val="4249055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5" name="Picture 4" descr="A screenshot of a cell phone&#10;&#10;Description automatically generated">
            <a:extLst>
              <a:ext uri="{FF2B5EF4-FFF2-40B4-BE49-F238E27FC236}">
                <a16:creationId xmlns:a16="http://schemas.microsoft.com/office/drawing/2014/main" id="{A0CD13ED-FF3D-41B6-9D76-C0490D8A16A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79390" y="71956"/>
            <a:ext cx="5176434" cy="6714087"/>
          </a:xfrm>
          <a:prstGeom prst="rect">
            <a:avLst/>
          </a:prstGeom>
          <a:ln w="28575">
            <a:solidFill>
              <a:srgbClr val="0070C0"/>
            </a:solidFill>
          </a:ln>
        </p:spPr>
      </p:pic>
      <p:sp>
        <p:nvSpPr>
          <p:cNvPr id="7" name="TextBox 6">
            <a:extLst>
              <a:ext uri="{FF2B5EF4-FFF2-40B4-BE49-F238E27FC236}">
                <a16:creationId xmlns:a16="http://schemas.microsoft.com/office/drawing/2014/main" id="{9E22591A-CE72-4FBC-81FB-642FB5712730}"/>
              </a:ext>
            </a:extLst>
          </p:cNvPr>
          <p:cNvSpPr txBox="1"/>
          <p:nvPr/>
        </p:nvSpPr>
        <p:spPr>
          <a:xfrm>
            <a:off x="5796366" y="790414"/>
            <a:ext cx="2898183" cy="4401205"/>
          </a:xfrm>
          <a:prstGeom prst="rect">
            <a:avLst/>
          </a:prstGeom>
          <a:solidFill>
            <a:srgbClr val="FFFF00"/>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5</a:t>
            </a:r>
            <a:r>
              <a:rPr kumimoji="0" lang="en-GB" sz="4000" b="1" i="0" u="none" strike="noStrike" kern="1200" cap="none" spc="0" normalizeH="0" baseline="3000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th</a:t>
            </a: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 Edition in press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Calibri" panose="020F0502020204030204"/>
                <a:ea typeface="+mn-ea"/>
                <a:cs typeface="+mn-cs"/>
              </a:rPr>
              <a:t>Expected to come out in December 2019</a:t>
            </a:r>
          </a:p>
        </p:txBody>
      </p:sp>
    </p:spTree>
    <p:extLst>
      <p:ext uri="{BB962C8B-B14F-4D97-AF65-F5344CB8AC3E}">
        <p14:creationId xmlns:p14="http://schemas.microsoft.com/office/powerpoint/2010/main" val="2085402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5E3070-2CAD-46AF-9314-FB3BF2B2C4C5}"/>
              </a:ext>
            </a:extLst>
          </p:cNvPr>
          <p:cNvSpPr>
            <a:spLocks noGrp="1"/>
          </p:cNvSpPr>
          <p:nvPr>
            <p:ph type="title"/>
          </p:nvPr>
        </p:nvSpPr>
        <p:spPr>
          <a:xfrm>
            <a:off x="1" y="0"/>
            <a:ext cx="9291484" cy="908650"/>
          </a:xfrm>
          <a:solidFill>
            <a:srgbClr val="99FFCC"/>
          </a:solidFill>
        </p:spPr>
        <p:txBody>
          <a:bodyPr>
            <a:normAutofit fontScale="90000"/>
          </a:bodyPr>
          <a:lstStyle/>
          <a:p>
            <a:pPr algn="ctr"/>
            <a:r>
              <a:rPr lang="en-GB" sz="4000" b="1" dirty="0">
                <a:solidFill>
                  <a:srgbClr val="0070C0"/>
                </a:solidFill>
                <a:latin typeface="+mn-lt"/>
              </a:rPr>
              <a:t>Addressing the 2020s:</a:t>
            </a:r>
            <a:br>
              <a:rPr lang="en-GB" sz="4000" b="1" dirty="0">
                <a:solidFill>
                  <a:srgbClr val="0070C0"/>
                </a:solidFill>
                <a:latin typeface="+mn-lt"/>
              </a:rPr>
            </a:br>
            <a:r>
              <a:rPr lang="en-GB" sz="3600" b="1" dirty="0">
                <a:solidFill>
                  <a:srgbClr val="0070C0"/>
                </a:solidFill>
                <a:latin typeface="+mn-lt"/>
              </a:rPr>
              <a:t>Eight concurrent, related paradigm shifts</a:t>
            </a:r>
          </a:p>
        </p:txBody>
      </p:sp>
      <p:sp>
        <p:nvSpPr>
          <p:cNvPr id="4" name="Content Placeholder 3">
            <a:extLst>
              <a:ext uri="{FF2B5EF4-FFF2-40B4-BE49-F238E27FC236}">
                <a16:creationId xmlns:a16="http://schemas.microsoft.com/office/drawing/2014/main" id="{41710975-65CF-4414-BD33-58578B7FAB99}"/>
              </a:ext>
            </a:extLst>
          </p:cNvPr>
          <p:cNvSpPr>
            <a:spLocks noGrp="1"/>
          </p:cNvSpPr>
          <p:nvPr>
            <p:ph idx="1"/>
          </p:nvPr>
        </p:nvSpPr>
        <p:spPr>
          <a:xfrm>
            <a:off x="250722" y="908650"/>
            <a:ext cx="8893277" cy="5949350"/>
          </a:xfrm>
        </p:spPr>
        <p:txBody>
          <a:bodyPr>
            <a:noAutofit/>
          </a:bodyPr>
          <a:lstStyle/>
          <a:p>
            <a:pPr marL="449263" indent="-449263">
              <a:buClr>
                <a:schemeClr val="tx2"/>
              </a:buClr>
              <a:buFont typeface="+mj-lt"/>
              <a:buAutoNum type="arabicPeriod"/>
            </a:pPr>
            <a:r>
              <a:rPr lang="en-US" sz="2400" b="1" dirty="0"/>
              <a:t>Online information and the internet now just </a:t>
            </a:r>
            <a:r>
              <a:rPr lang="en-US" sz="2400" b="1" dirty="0">
                <a:solidFill>
                  <a:srgbClr val="7030A0"/>
                </a:solidFill>
              </a:rPr>
              <a:t>normal</a:t>
            </a:r>
            <a:r>
              <a:rPr lang="en-US" sz="2400" b="1" dirty="0"/>
              <a:t>, ‘digital’ has now ‘grown up’, and is no longer something different.</a:t>
            </a:r>
          </a:p>
          <a:p>
            <a:pPr marL="449263" indent="-449263">
              <a:buClr>
                <a:schemeClr val="tx2"/>
              </a:buClr>
              <a:buFont typeface="+mj-lt"/>
              <a:buAutoNum type="arabicPeriod"/>
            </a:pPr>
            <a:r>
              <a:rPr lang="en-US" sz="2400" b="1" dirty="0"/>
              <a:t>More attention to </a:t>
            </a:r>
            <a:r>
              <a:rPr lang="en-US" sz="2400" b="1" dirty="0">
                <a:solidFill>
                  <a:srgbClr val="7030A0"/>
                </a:solidFill>
              </a:rPr>
              <a:t>learning</a:t>
            </a:r>
            <a:r>
              <a:rPr lang="en-US" sz="2400" b="1" dirty="0"/>
              <a:t>, rather than teaching.</a:t>
            </a:r>
          </a:p>
          <a:p>
            <a:pPr marL="449263" indent="-449263">
              <a:buClr>
                <a:schemeClr val="tx2"/>
              </a:buClr>
              <a:buFont typeface="+mj-lt"/>
              <a:buAutoNum type="arabicPeriod"/>
            </a:pPr>
            <a:r>
              <a:rPr lang="en-US" sz="2400" b="1" dirty="0"/>
              <a:t>Less focus on classes as ‘</a:t>
            </a:r>
            <a:r>
              <a:rPr lang="en-US" sz="2400" b="1" dirty="0">
                <a:solidFill>
                  <a:srgbClr val="7030A0"/>
                </a:solidFill>
              </a:rPr>
              <a:t>transmission</a:t>
            </a:r>
            <a:r>
              <a:rPr lang="en-US" sz="2400" b="1" dirty="0"/>
              <a:t>’ occasions.</a:t>
            </a:r>
          </a:p>
          <a:p>
            <a:pPr marL="449263" indent="-449263">
              <a:buClr>
                <a:schemeClr val="tx2"/>
              </a:buClr>
              <a:buFont typeface="+mj-lt"/>
              <a:buAutoNum type="arabicPeriod"/>
            </a:pPr>
            <a:r>
              <a:rPr lang="en-US" sz="2400" b="1" dirty="0"/>
              <a:t>Learning-centred approach to </a:t>
            </a:r>
            <a:r>
              <a:rPr lang="en-US" sz="2400" b="1" dirty="0">
                <a:solidFill>
                  <a:srgbClr val="7030A0"/>
                </a:solidFill>
              </a:rPr>
              <a:t>assessment of student outcomes.</a:t>
            </a:r>
          </a:p>
          <a:p>
            <a:pPr marL="449263" indent="-449263">
              <a:buClr>
                <a:schemeClr val="tx2"/>
              </a:buClr>
              <a:buFont typeface="+mj-lt"/>
              <a:buAutoNum type="arabicPeriod"/>
            </a:pPr>
            <a:r>
              <a:rPr lang="en-US" sz="2400" b="1" dirty="0"/>
              <a:t>Greater focus on feedback </a:t>
            </a:r>
            <a:r>
              <a:rPr lang="en-US" sz="2400" b="1" i="1" dirty="0">
                <a:solidFill>
                  <a:srgbClr val="7030A0"/>
                </a:solidFill>
              </a:rPr>
              <a:t>dialogues</a:t>
            </a:r>
            <a:r>
              <a:rPr lang="en-US" sz="2400" b="1" i="1" dirty="0"/>
              <a:t>, </a:t>
            </a:r>
            <a:r>
              <a:rPr lang="en-US" sz="2400" b="1" dirty="0"/>
              <a:t>and development of feedback </a:t>
            </a:r>
            <a:r>
              <a:rPr lang="en-US" sz="2400" b="1" i="1" dirty="0">
                <a:solidFill>
                  <a:srgbClr val="7030A0"/>
                </a:solidFill>
              </a:rPr>
              <a:t>literacy</a:t>
            </a:r>
            <a:r>
              <a:rPr lang="en-US" sz="2400" b="1" dirty="0"/>
              <a:t> by students.</a:t>
            </a:r>
          </a:p>
          <a:p>
            <a:pPr marL="449263" indent="-449263">
              <a:buClr>
                <a:schemeClr val="tx2"/>
              </a:buClr>
              <a:buFont typeface="+mj-lt"/>
              <a:buAutoNum type="arabicPeriod"/>
            </a:pPr>
            <a:r>
              <a:rPr lang="en-US" sz="2400" b="1" dirty="0"/>
              <a:t>Increased recognition of the skills, attitudes and behaviours graduates need to be </a:t>
            </a:r>
            <a:r>
              <a:rPr lang="en-US" sz="2400" b="1" dirty="0">
                <a:solidFill>
                  <a:srgbClr val="7030A0"/>
                </a:solidFill>
              </a:rPr>
              <a:t>work-ready.</a:t>
            </a:r>
          </a:p>
          <a:p>
            <a:pPr marL="449263" indent="-449263">
              <a:buClr>
                <a:schemeClr val="tx2"/>
              </a:buClr>
              <a:buFont typeface="+mj-lt"/>
              <a:buAutoNum type="arabicPeriod"/>
            </a:pPr>
            <a:r>
              <a:rPr lang="en-US" sz="2400" b="1" dirty="0"/>
              <a:t>Responsibility of institutions to prepare students through knowledge, orientation and behaviours for </a:t>
            </a:r>
            <a:r>
              <a:rPr lang="en-US" sz="2400" b="1" dirty="0">
                <a:solidFill>
                  <a:srgbClr val="7030A0"/>
                </a:solidFill>
              </a:rPr>
              <a:t>active citizenship </a:t>
            </a:r>
            <a:r>
              <a:rPr lang="en-US" sz="2400" b="1" dirty="0"/>
              <a:t>in their own communities, nations and globally. </a:t>
            </a:r>
            <a:endParaRPr lang="en-GB" sz="2400" b="1" dirty="0"/>
          </a:p>
          <a:p>
            <a:pPr marL="449263" indent="-449263">
              <a:buClr>
                <a:schemeClr val="tx2"/>
              </a:buClr>
              <a:buFont typeface="+mj-lt"/>
              <a:buAutoNum type="arabicPeriod"/>
            </a:pPr>
            <a:r>
              <a:rPr lang="en-US" sz="2400" b="1" dirty="0"/>
              <a:t>Increased recognition of the need for teaching staff to be </a:t>
            </a:r>
            <a:r>
              <a:rPr lang="en-US" sz="2400" b="1" dirty="0">
                <a:solidFill>
                  <a:srgbClr val="7030A0"/>
                </a:solidFill>
              </a:rPr>
              <a:t>trained, qualified and accredited as teachers.</a:t>
            </a:r>
            <a:endParaRPr lang="en-GB" sz="2400" b="1" dirty="0">
              <a:solidFill>
                <a:srgbClr val="7030A0"/>
              </a:solidFill>
            </a:endParaRPr>
          </a:p>
        </p:txBody>
      </p:sp>
    </p:spTree>
    <p:extLst>
      <p:ext uri="{BB962C8B-B14F-4D97-AF65-F5344CB8AC3E}">
        <p14:creationId xmlns:p14="http://schemas.microsoft.com/office/powerpoint/2010/main" val="1104430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build="p"/>
    </p:bldLst>
  </p:timing>
</p:sld>
</file>

<file path=ppt/theme/theme1.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6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0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7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2.xml><?xml version="1.0" encoding="utf-8"?>
<a:theme xmlns:a="http://schemas.openxmlformats.org/drawingml/2006/main" name="5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LeedsMe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5.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6.xml><?xml version="1.0" encoding="utf-8"?>
<a:theme xmlns:a="http://schemas.openxmlformats.org/drawingml/2006/main" name="1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10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3800</Words>
  <Application>Microsoft Office PowerPoint</Application>
  <PresentationFormat>On-screen Show (4:3)</PresentationFormat>
  <Paragraphs>446</Paragraphs>
  <Slides>64</Slides>
  <Notes>34</Notes>
  <HiddenSlides>0</HiddenSlides>
  <MMClips>1</MMClips>
  <ScaleCrop>false</ScaleCrop>
  <HeadingPairs>
    <vt:vector size="6" baseType="variant">
      <vt:variant>
        <vt:lpstr>Fonts Used</vt:lpstr>
      </vt:variant>
      <vt:variant>
        <vt:i4>13</vt:i4>
      </vt:variant>
      <vt:variant>
        <vt:lpstr>Theme</vt:lpstr>
      </vt:variant>
      <vt:variant>
        <vt:i4>40</vt:i4>
      </vt:variant>
      <vt:variant>
        <vt:lpstr>Slide Titles</vt:lpstr>
      </vt:variant>
      <vt:variant>
        <vt:i4>64</vt:i4>
      </vt:variant>
    </vt:vector>
  </HeadingPairs>
  <TitlesOfParts>
    <vt:vector size="117" baseType="lpstr">
      <vt:lpstr>AR CARTER</vt:lpstr>
      <vt:lpstr>Arial</vt:lpstr>
      <vt:lpstr>Arial Rounded MT Bold</vt:lpstr>
      <vt:lpstr>Calibri</vt:lpstr>
      <vt:lpstr>Calibri Light</vt:lpstr>
      <vt:lpstr>Comic Sans MS</vt:lpstr>
      <vt:lpstr>Creepy</vt:lpstr>
      <vt:lpstr>Curlz MT</vt:lpstr>
      <vt:lpstr>Monotype Sorts</vt:lpstr>
      <vt:lpstr>Tahoma</vt:lpstr>
      <vt:lpstr>Times New Roman</vt:lpstr>
      <vt:lpstr>Trebuchet MS</vt:lpstr>
      <vt:lpstr>Wingdings</vt:lpstr>
      <vt:lpstr>5_Custom Design</vt:lpstr>
      <vt:lpstr>83_Custom Design</vt:lpstr>
      <vt:lpstr>79_Custom Design</vt:lpstr>
      <vt:lpstr>96_Custom Design</vt:lpstr>
      <vt:lpstr>9_Custom Design</vt:lpstr>
      <vt:lpstr>44_Custom Design</vt:lpstr>
      <vt:lpstr>2_LeedsMet template</vt:lpstr>
      <vt:lpstr>4_Professional</vt:lpstr>
      <vt:lpstr>105_Custom Design</vt:lpstr>
      <vt:lpstr>53_Custom Design</vt:lpstr>
      <vt:lpstr>126_Custom Design</vt:lpstr>
      <vt:lpstr>70_Custom Design</vt:lpstr>
      <vt:lpstr>Office Theme</vt:lpstr>
      <vt:lpstr>110_Custom Design</vt:lpstr>
      <vt:lpstr>Clouds</vt:lpstr>
      <vt:lpstr>1_LeedsMet template</vt:lpstr>
      <vt:lpstr>84_Custom Design</vt:lpstr>
      <vt:lpstr>94_Custom Design</vt:lpstr>
      <vt:lpstr>88_Custom Design</vt:lpstr>
      <vt:lpstr>85_Custom Design</vt:lpstr>
      <vt:lpstr>LeedsMet template</vt:lpstr>
      <vt:lpstr>63_Custom Design</vt:lpstr>
      <vt:lpstr>11_Custom Design</vt:lpstr>
      <vt:lpstr>89_Custom Design</vt:lpstr>
      <vt:lpstr>75_Custom Design</vt:lpstr>
      <vt:lpstr>106_Custom Design</vt:lpstr>
      <vt:lpstr>81_Custom Design</vt:lpstr>
      <vt:lpstr>8_Office Theme</vt:lpstr>
      <vt:lpstr>72_Custom Design</vt:lpstr>
      <vt:lpstr>10_Office Theme</vt:lpstr>
      <vt:lpstr>4_Office Theme</vt:lpstr>
      <vt:lpstr>5_LeedsMet template</vt:lpstr>
      <vt:lpstr>3_Office Theme</vt:lpstr>
      <vt:lpstr>1_Office Theme</vt:lpstr>
      <vt:lpstr>2_Office Theme</vt:lpstr>
      <vt:lpstr>121_Custom Design</vt:lpstr>
      <vt:lpstr>108_Custom Design</vt:lpstr>
      <vt:lpstr>91_Custom Design</vt:lpstr>
      <vt:lpstr>114_Custom Design</vt:lpstr>
      <vt:lpstr>3_Theme1</vt:lpstr>
      <vt:lpstr>PowerPoint Presentation</vt:lpstr>
      <vt:lpstr>Towards assessment as learning</vt:lpstr>
      <vt:lpstr>PowerPoint Presentation</vt:lpstr>
      <vt:lpstr> About Phil…</vt:lpstr>
      <vt:lpstr>Download anytime Phil’s materials on feedback, assessment, and learning</vt:lpstr>
      <vt:lpstr>Mobile phones and laptops...</vt:lpstr>
      <vt:lpstr>#LTHEchat is held on Wednesdays, term-time  8-9 pm: one hour, one or two convenors,  6 questions, c.200 international participants.</vt:lpstr>
      <vt:lpstr>PowerPoint Presentation</vt:lpstr>
      <vt:lpstr>Addressing the 2020s: Eight concurrent, related paradigm shifts</vt:lpstr>
      <vt:lpstr>The three questions always in each student’s mind…</vt:lpstr>
      <vt:lpstr>Towards assessment as learning</vt:lpstr>
      <vt:lpstr>Today</vt:lpstr>
      <vt:lpstr>Intended learning outcomes</vt:lpstr>
      <vt:lpstr>Face-to-face one-to-one feedback activity</vt:lpstr>
      <vt:lpstr>PowerPoint Presentation</vt:lpstr>
      <vt:lpstr>Thought for the day: Einstein</vt:lpstr>
      <vt:lpstr>PowerPoint Presentation</vt:lpstr>
      <vt:lpstr>PowerPoint Presentation</vt:lpstr>
      <vt:lpstr>‘what’ is getting ever less important</vt:lpstr>
      <vt:lpstr>PowerPoint Presentation</vt:lpstr>
      <vt:lpstr>PowerPoint Presentation</vt:lpstr>
      <vt:lpstr>PowerPoint Presentation</vt:lpstr>
      <vt:lpstr>Reality Check</vt:lpstr>
      <vt:lpstr>Rationale</vt:lpstr>
      <vt:lpstr>Why re-invent assessment and feedback now?</vt:lpstr>
      <vt:lpstr>Reinventing assessment and feedback</vt:lpstr>
      <vt:lpstr>Experience of Royce Sadler on standards, assessment and feedback</vt:lpstr>
      <vt:lpstr>Time-constrained, assessed written Post-it exercise</vt:lpstr>
      <vt:lpstr>Now is the decade of  Universities’ dis-content!</vt:lpstr>
      <vt:lpstr>Teaching in modern institutions is moving away from providing subject content, (where everything was about ‘delivery’), towards foregrounding two major functions: </vt:lpstr>
      <vt:lpstr>PowerPoint Presentation</vt:lpstr>
      <vt:lpstr>We can’t carry on trying to use traditional assessment and feedback processes</vt:lpstr>
      <vt:lpstr>PowerPoint Presentation</vt:lpstr>
      <vt:lpstr> How students really learn </vt:lpstr>
      <vt:lpstr>PowerPoint Presentation</vt:lpstr>
      <vt:lpstr>WIIFM What’s in it for me?</vt:lpstr>
      <vt:lpstr>Another MCQ </vt:lpstr>
      <vt:lpstr>Teaching, learning and enthusiasm</vt:lpstr>
      <vt:lpstr>PowerPoint Presentation</vt:lpstr>
      <vt:lpstr>PowerPoint Presentation</vt:lpstr>
      <vt:lpstr>So what about learning styles?</vt:lpstr>
      <vt:lpstr>PowerPoint Presentation</vt:lpstr>
      <vt:lpstr>PowerPoint Presentation</vt:lpstr>
      <vt:lpstr>PowerPoint Presentation</vt:lpstr>
      <vt:lpstr>PowerPoint Presentation</vt:lpstr>
      <vt:lpstr>PowerPoint Presentation</vt:lpstr>
      <vt:lpstr>PowerPoint Presentation</vt:lpstr>
      <vt:lpstr>My main worries about assessment...</vt:lpstr>
      <vt:lpstr>Boud et al 2010: ‘Assessment 2020’</vt:lpstr>
      <vt:lpstr>Boud et al, 2010</vt:lpstr>
      <vt:lpstr>PowerPoint Presentation</vt:lpstr>
      <vt:lpstr>PowerPoint Presentation</vt:lpstr>
      <vt:lpstr>PowerPoint Presentation</vt:lpstr>
      <vt:lpstr>PowerPoint Presentation</vt:lpstr>
      <vt:lpstr>Developing students’ feedback literacy</vt:lpstr>
      <vt:lpstr>Coming out shortly…</vt:lpstr>
      <vt:lpstr>Task: think about ghastly feedback</vt:lpstr>
      <vt:lpstr>Quality feedback: 3 functions</vt:lpstr>
      <vt:lpstr>PowerPoint Presentation</vt:lpstr>
      <vt:lpstr>PowerPoint Presentation</vt:lpstr>
      <vt:lpstr>Useful references and further reading (1)</vt:lpstr>
      <vt:lpstr>Useful references and further reading (2)</vt:lpstr>
      <vt:lpstr>Useful references and further reading (3)</vt:lpstr>
      <vt:lpstr>Useful references and further reading (4)</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Steve Denton Pro-Vice-Chancellor Registrar and Secretary   Professional administration – myths, realities and challenges</dc:title>
  <dc:creator/>
  <cp:lastModifiedBy/>
  <cp:revision>210</cp:revision>
  <dcterms:created xsi:type="dcterms:W3CDTF">2006-05-11T10:54:55Z</dcterms:created>
  <dcterms:modified xsi:type="dcterms:W3CDTF">2019-06-19T19:09:04Z</dcterms:modified>
</cp:coreProperties>
</file>