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theme/theme17.xml" ContentType="application/vnd.openxmlformats-officedocument.theme+xml"/>
  <Override PartName="/ppt/slideLayouts/slideLayout20.xml" ContentType="application/vnd.openxmlformats-officedocument.presentationml.slideLayout+xml"/>
  <Override PartName="/ppt/theme/theme18.xml" ContentType="application/vnd.openxmlformats-officedocument.theme+xml"/>
  <Override PartName="/ppt/slideLayouts/slideLayout21.xml" ContentType="application/vnd.openxmlformats-officedocument.presentationml.slideLayout+xml"/>
  <Override PartName="/ppt/theme/theme19.xml" ContentType="application/vnd.openxmlformats-officedocument.theme+xml"/>
  <Override PartName="/ppt/slideLayouts/slideLayout22.xml" ContentType="application/vnd.openxmlformats-officedocument.presentationml.slideLayout+xml"/>
  <Override PartName="/ppt/theme/theme20.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95" r:id="rId1"/>
    <p:sldMasterId id="2147484703" r:id="rId2"/>
    <p:sldMasterId id="2147484723" r:id="rId3"/>
    <p:sldMasterId id="2147484746" r:id="rId4"/>
    <p:sldMasterId id="2147484758" r:id="rId5"/>
    <p:sldMasterId id="2147484760" r:id="rId6"/>
    <p:sldMasterId id="2147484762" r:id="rId7"/>
    <p:sldMasterId id="2147484766" r:id="rId8"/>
    <p:sldMasterId id="2147484949" r:id="rId9"/>
    <p:sldMasterId id="2147485002" r:id="rId10"/>
    <p:sldMasterId id="2147485044" r:id="rId11"/>
    <p:sldMasterId id="2147485155" r:id="rId12"/>
    <p:sldMasterId id="2147485231" r:id="rId13"/>
    <p:sldMasterId id="2147485233" r:id="rId14"/>
    <p:sldMasterId id="2147485235" r:id="rId15"/>
    <p:sldMasterId id="2147485237" r:id="rId16"/>
    <p:sldMasterId id="2147485239" r:id="rId17"/>
    <p:sldMasterId id="2147485242" r:id="rId18"/>
    <p:sldMasterId id="2147485244" r:id="rId19"/>
    <p:sldMasterId id="2147485247" r:id="rId20"/>
    <p:sldMasterId id="2147485250" r:id="rId21"/>
    <p:sldMasterId id="2147485255" r:id="rId22"/>
  </p:sldMasterIdLst>
  <p:notesMasterIdLst>
    <p:notesMasterId r:id="rId69"/>
  </p:notesMasterIdLst>
  <p:sldIdLst>
    <p:sldId id="428" r:id="rId23"/>
    <p:sldId id="1716" r:id="rId24"/>
    <p:sldId id="528" r:id="rId25"/>
    <p:sldId id="271" r:id="rId26"/>
    <p:sldId id="267" r:id="rId27"/>
    <p:sldId id="1237" r:id="rId28"/>
    <p:sldId id="1685" r:id="rId29"/>
    <p:sldId id="1713" r:id="rId30"/>
    <p:sldId id="270" r:id="rId31"/>
    <p:sldId id="1232" r:id="rId32"/>
    <p:sldId id="1708" r:id="rId33"/>
    <p:sldId id="266" r:id="rId34"/>
    <p:sldId id="847" r:id="rId35"/>
    <p:sldId id="1241" r:id="rId36"/>
    <p:sldId id="1471" r:id="rId37"/>
    <p:sldId id="531" r:id="rId38"/>
    <p:sldId id="261" r:id="rId39"/>
    <p:sldId id="1468" r:id="rId40"/>
    <p:sldId id="459" r:id="rId41"/>
    <p:sldId id="1467" r:id="rId42"/>
    <p:sldId id="1249" r:id="rId43"/>
    <p:sldId id="1469" r:id="rId44"/>
    <p:sldId id="1470" r:id="rId45"/>
    <p:sldId id="1252" r:id="rId46"/>
    <p:sldId id="1096" r:id="rId47"/>
    <p:sldId id="1253" r:id="rId48"/>
    <p:sldId id="1258" r:id="rId49"/>
    <p:sldId id="1261" r:id="rId50"/>
    <p:sldId id="1263" r:id="rId51"/>
    <p:sldId id="1250" r:id="rId52"/>
    <p:sldId id="1712" r:id="rId53"/>
    <p:sldId id="1715" r:id="rId54"/>
    <p:sldId id="1702" r:id="rId55"/>
    <p:sldId id="1710" r:id="rId56"/>
    <p:sldId id="1717" r:id="rId57"/>
    <p:sldId id="1473" r:id="rId58"/>
    <p:sldId id="1474" r:id="rId59"/>
    <p:sldId id="1475" r:id="rId60"/>
    <p:sldId id="257" r:id="rId61"/>
    <p:sldId id="1259" r:id="rId62"/>
    <p:sldId id="1260" r:id="rId63"/>
    <p:sldId id="834" r:id="rId64"/>
    <p:sldId id="1264" r:id="rId65"/>
    <p:sldId id="1718" r:id="rId66"/>
    <p:sldId id="1257" r:id="rId67"/>
    <p:sldId id="1115" r:id="rId6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6699"/>
    <a:srgbClr val="CCFFFF"/>
    <a:srgbClr val="CC00CC"/>
    <a:srgbClr val="FFFF00"/>
    <a:srgbClr val="FF3300"/>
    <a:srgbClr val="00B0F0"/>
    <a:srgbClr val="99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3763" autoAdjust="0"/>
  </p:normalViewPr>
  <p:slideViewPr>
    <p:cSldViewPr>
      <p:cViewPr varScale="1">
        <p:scale>
          <a:sx n="69" d="100"/>
          <a:sy n="69" d="100"/>
        </p:scale>
        <p:origin x="139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14832"/>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19</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199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5326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2102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8495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8966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97538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2424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26538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63373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73841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28/06/2019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54652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28/06/2019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061055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B7E3-1916-4463-A636-4859332BADB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5BB917-6DEA-4308-A395-C6E1DA02B1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AC60A-D42B-4E1F-9E41-AC17B154AD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B4BE70-6258-4BF9-AD91-2D46E14B93B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BDA70F0-9556-4AC4-8CA5-EEC154588D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AD3827-1C5E-4570-8BBF-B249A01635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052C0-E2FB-478C-B39A-97ADB390EAA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12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7623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62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86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682117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683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6/28/2019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61860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00271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45798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28 June 2019</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EE98E-EEF4-426E-B6D9-27F31B195454}"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119641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59726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773230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hyperlink" Target="00%20main%20menu.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4.xml"/><Relationship Id="rId1" Type="http://schemas.openxmlformats.org/officeDocument/2006/relationships/slideLayout" Target="../slideLayouts/slideLayout16.xm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0.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2.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2.xml"/><Relationship Id="rId1" Type="http://schemas.openxmlformats.org/officeDocument/2006/relationships/slideLayout" Target="../slideLayouts/slideLayout2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30" r:id="rId1"/>
    <p:sldLayoutId id="214748524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625941246"/>
      </p:ext>
    </p:extLst>
  </p:cSld>
  <p:clrMap bg1="lt1" tx1="dk1" bg2="lt2" tx2="dk2" accent1="accent1" accent2="accent2" accent3="accent3" accent4="accent4" accent5="accent5" accent6="accent6" hlink="hlink" folHlink="folHlink"/>
  <p:sldLayoutIdLst>
    <p:sldLayoutId id="214748523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28/06/2019</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2603047094"/>
      </p:ext>
    </p:extLst>
  </p:cSld>
  <p:clrMap bg1="dk1" tx1="lt1" bg2="dk2" tx2="lt2" accent1="accent1" accent2="accent2" accent3="accent3" accent4="accent4" accent5="accent5" accent6="accent6" hlink="hlink" folHlink="folHlink"/>
  <p:sldLayoutIdLst>
    <p:sldLayoutId id="214748523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5712D-E0D6-4754-A442-F037A70C26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DDD39A-BBD0-4930-90C8-FEF3E9575D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E819F-8499-401C-9EE8-26C5DE8FB0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BE70-6258-4BF9-AD91-2D46E14B93B5}" type="datetimeFigureOut">
              <a:rPr lang="en-GB" smtClean="0"/>
              <a:t>28/06/2019</a:t>
            </a:fld>
            <a:endParaRPr lang="en-GB"/>
          </a:p>
        </p:txBody>
      </p:sp>
      <p:sp>
        <p:nvSpPr>
          <p:cNvPr id="5" name="Footer Placeholder 4">
            <a:extLst>
              <a:ext uri="{FF2B5EF4-FFF2-40B4-BE49-F238E27FC236}">
                <a16:creationId xmlns:a16="http://schemas.microsoft.com/office/drawing/2014/main" id="{0D0D015B-7E85-411C-8681-EEBA9503F2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26C38A-959D-4C65-AB62-9A1A6603DF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052C0-E2FB-478C-B39A-97ADB390EAA6}" type="slidenum">
              <a:rPr lang="en-GB" smtClean="0"/>
              <a:t>‹#›</a:t>
            </a:fld>
            <a:endParaRPr lang="en-GB"/>
          </a:p>
        </p:txBody>
      </p:sp>
    </p:spTree>
    <p:extLst>
      <p:ext uri="{BB962C8B-B14F-4D97-AF65-F5344CB8AC3E}">
        <p14:creationId xmlns:p14="http://schemas.microsoft.com/office/powerpoint/2010/main" val="1390630864"/>
      </p:ext>
    </p:extLst>
  </p:cSld>
  <p:clrMap bg1="lt1" tx1="dk1" bg2="lt2" tx2="dk2" accent1="accent1" accent2="accent2" accent3="accent3" accent4="accent4" accent5="accent5" accent6="accent6" hlink="hlink" folHlink="folHlink"/>
  <p:sldLayoutIdLst>
    <p:sldLayoutId id="21474852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extLst>
      <p:ext uri="{BB962C8B-B14F-4D97-AF65-F5344CB8AC3E}">
        <p14:creationId xmlns:p14="http://schemas.microsoft.com/office/powerpoint/2010/main" val="997328179"/>
      </p:ext>
    </p:extLst>
  </p:cSld>
  <p:clrMap bg1="lt1" tx1="dk1" bg2="lt2" tx2="dk2" accent1="accent1" accent2="accent2" accent3="accent3" accent4="accent4" accent5="accent5" accent6="accent6" hlink="hlink" folHlink="folHlink"/>
  <p:sldLayoutIdLst>
    <p:sldLayoutId id="214748523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28/06/2019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1601968116"/>
      </p:ext>
    </p:extLst>
  </p:cSld>
  <p:clrMap bg1="lt1" tx1="dk1" bg2="lt2" tx2="dk2" accent1="accent1" accent2="accent2" accent3="accent3" accent4="accent4" accent5="accent5" accent6="accent6" hlink="hlink" folHlink="folHlink"/>
  <p:sldLayoutIdLst>
    <p:sldLayoutId id="214748524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28/06/2019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129679154"/>
      </p:ext>
    </p:extLst>
  </p:cSld>
  <p:clrMap bg1="lt1" tx1="dk1" bg2="lt2" tx2="dk2" accent1="accent1" accent2="accent2" accent3="accent3" accent4="accent4" accent5="accent5" accent6="accent6" hlink="hlink" folHlink="folHlink"/>
  <p:sldLayoutIdLst>
    <p:sldLayoutId id="21474852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443324804"/>
      </p:ext>
    </p:extLst>
  </p:cSld>
  <p:clrMap bg1="lt1" tx1="dk1" bg2="lt2" tx2="dk2" accent1="accent1" accent2="accent2" accent3="accent3" accent4="accent4" accent5="accent5" accent6="accent6" hlink="hlink" folHlink="folHlink"/>
  <p:sldLayoutIdLst>
    <p:sldLayoutId id="214748524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28/06/2019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3497881480"/>
      </p:ext>
    </p:extLst>
  </p:cSld>
  <p:clrMap bg1="lt1" tx1="dk1" bg2="lt2" tx2="dk2" accent1="accent1" accent2="accent2" accent3="accent3" accent4="accent4" accent5="accent5" accent6="accent6" hlink="hlink" folHlink="folHlink"/>
  <p:sldLayoutIdLst>
    <p:sldLayoutId id="21474852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6/28/2019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1308742"/>
      </p:ext>
    </p:extLst>
  </p:cSld>
  <p:clrMap bg1="lt1" tx1="dk1" bg2="lt2" tx2="dk2" accent1="accent1" accent2="accent2" accent3="accent3" accent4="accent4" accent5="accent5" accent6="accent6" hlink="hlink" folHlink="folHlink"/>
  <p:sldLayoutIdLst>
    <p:sldLayoutId id="2147485251" r:id="rId1"/>
    <p:sldLayoutId id="214748525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567834351"/>
      </p:ext>
    </p:extLst>
  </p:cSld>
  <p:clrMap bg1="lt1" tx1="dk1" bg2="lt2" tx2="dk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4"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 id="2147485253" r:id="rId2"/>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2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2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phil-race.co.uk/"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sally-brown.net/2019/03/08/invigorating-the-curriculum-with-vascular-learning-outcom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hyperlink" Target="http://phil-race.co.uk/2016/04/updated-powerpoint-ripples-mode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hyperlink" Target="http://stackoverflow.com/questions/8866061/css-background-image-using-an-image" TargetMode="External"/><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sally-brown.net/2019/03/08/invigorating-the-curriculum-with-vascular-learning-outcomes/" TargetMode="Externa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124915" y="449154"/>
            <a:ext cx="7200998" cy="2736380"/>
          </a:xfrm>
          <a:noFill/>
        </p:spPr>
        <p:txBody>
          <a:bodyPr/>
          <a:lstStyle/>
          <a:p>
            <a:pPr algn="ctr">
              <a:defRPr/>
            </a:pPr>
            <a:r>
              <a:rPr lang="en-GB" sz="8000" dirty="0">
                <a:solidFill>
                  <a:srgbClr val="FF0000"/>
                </a:solidFill>
                <a:latin typeface="AR CARTER" panose="02000000000000000000" pitchFamily="2" charset="0"/>
              </a:rPr>
              <a:t>‘Beyond the Tyranny of learning outcomes?’</a:t>
            </a:r>
            <a:endParaRPr lang="en-GB" sz="36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0" y="4293120"/>
            <a:ext cx="7056980" cy="2266586"/>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51400" y="3446138"/>
            <a:ext cx="7056980" cy="830997"/>
          </a:xfrm>
          <a:prstGeom prst="rect">
            <a:avLst/>
          </a:prstGeom>
          <a:solidFill>
            <a:srgbClr val="FFFF00"/>
          </a:solidFill>
        </p:spPr>
        <p:txBody>
          <a:bodyPr wrap="square">
            <a:spAutoFit/>
          </a:bodyPr>
          <a:lstStyle/>
          <a:p>
            <a:pPr algn="ctr"/>
            <a:r>
              <a:rPr lang="en-GB" sz="2400" b="1" dirty="0">
                <a:solidFill>
                  <a:schemeClr val="bg1"/>
                </a:solidFill>
              </a:rPr>
              <a:t>27</a:t>
            </a:r>
            <a:r>
              <a:rPr lang="en-GB" sz="2400" b="1" baseline="30000" dirty="0">
                <a:solidFill>
                  <a:schemeClr val="bg1"/>
                </a:solidFill>
              </a:rPr>
              <a:t>th</a:t>
            </a:r>
            <a:r>
              <a:rPr lang="en-GB" sz="2400" b="1" dirty="0">
                <a:solidFill>
                  <a:schemeClr val="bg1"/>
                </a:solidFill>
              </a:rPr>
              <a:t> June 2019 DEAP Conference, </a:t>
            </a:r>
          </a:p>
          <a:p>
            <a:pPr algn="ctr"/>
            <a:r>
              <a:rPr lang="en-GB" sz="2400" b="1" dirty="0">
                <a:solidFill>
                  <a:schemeClr val="bg1"/>
                </a:solidFill>
              </a:rPr>
              <a:t>Leeds Beckett University</a:t>
            </a:r>
            <a:endParaRPr lang="en-GB" sz="2400" dirty="0">
              <a:solidFill>
                <a:schemeClr val="bg1"/>
              </a:solidFill>
            </a:endParaRPr>
          </a:p>
        </p:txBody>
      </p:sp>
      <p:pic>
        <p:nvPicPr>
          <p:cNvPr id="4" name="Picture 3">
            <a:extLst>
              <a:ext uri="{FF2B5EF4-FFF2-40B4-BE49-F238E27FC236}">
                <a16:creationId xmlns:a16="http://schemas.microsoft.com/office/drawing/2014/main" id="{8A45BB1C-F28A-4BBD-AE07-498817CD2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9194" y="5517290"/>
            <a:ext cx="540075" cy="297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p:txBody>
          <a:bodyPr/>
          <a:lstStyle/>
          <a:p>
            <a:r>
              <a:rPr lang="en-GB" sz="3600" dirty="0">
                <a:solidFill>
                  <a:srgbClr val="0070C0"/>
                </a:solidFill>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a:xfrm>
            <a:off x="358777" y="1123963"/>
            <a:ext cx="8605838" cy="4743440"/>
          </a:xfrm>
        </p:spPr>
        <p:txBody>
          <a:bodyPr/>
          <a:lstStyle/>
          <a:p>
            <a:r>
              <a:rPr lang="en-GB" sz="2800" dirty="0"/>
              <a:t>We need to spend more energy helping them to appreciate feedback, make judgements, manage affect, taking action. (Carless and Boud, 2018) (Listened to both yesterday in Manchester).</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5332380" y="3038683"/>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Galileo: You can’t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teach a 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 can only help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30" y="3039943"/>
            <a:ext cx="5296250" cy="3782916"/>
          </a:xfrm>
          <a:prstGeom prst="rect">
            <a:avLst/>
          </a:prstGeom>
        </p:spPr>
      </p:pic>
      <p:sp>
        <p:nvSpPr>
          <p:cNvPr id="3" name="Rectangle 2">
            <a:extLst>
              <a:ext uri="{FF2B5EF4-FFF2-40B4-BE49-F238E27FC236}">
                <a16:creationId xmlns:a16="http://schemas.microsoft.com/office/drawing/2014/main" id="{7E39F380-D2A5-48A0-9E35-67FF09FA7191}"/>
              </a:ext>
            </a:extLst>
          </p:cNvPr>
          <p:cNvSpPr/>
          <p:nvPr/>
        </p:nvSpPr>
        <p:spPr>
          <a:xfrm>
            <a:off x="487386" y="1032482"/>
            <a:ext cx="8240666" cy="2062103"/>
          </a:xfrm>
          <a:prstGeom prst="rect">
            <a:avLst/>
          </a:prstGeom>
          <a:solidFill>
            <a:srgbClr val="CCFFFF"/>
          </a:solidFill>
        </p:spPr>
        <p:txBody>
          <a:bodyPr wrap="square">
            <a:spAutoFit/>
          </a:bodyPr>
          <a:lstStyle/>
          <a:p>
            <a:pPr marL="1344613" indent="-1344613"/>
            <a:r>
              <a:rPr lang="en-GB" sz="3200" b="1" dirty="0">
                <a:solidFill>
                  <a:srgbClr val="14171A"/>
                </a:solidFill>
                <a:latin typeface="+mn-lt"/>
              </a:rPr>
              <a:t>Kid 1: "I taught my dog to speak" </a:t>
            </a:r>
          </a:p>
          <a:p>
            <a:pPr marL="1344613" indent="-1344613"/>
            <a:r>
              <a:rPr lang="en-GB" sz="3200" b="1" dirty="0">
                <a:solidFill>
                  <a:srgbClr val="14171A"/>
                </a:solidFill>
                <a:latin typeface="+mn-lt"/>
              </a:rPr>
              <a:t>Kid 2: "Really, what can he say?" </a:t>
            </a:r>
          </a:p>
          <a:p>
            <a:pPr marL="1344613" indent="-1344613"/>
            <a:r>
              <a:rPr lang="en-GB" sz="3200" b="1" dirty="0">
                <a:solidFill>
                  <a:srgbClr val="14171A"/>
                </a:solidFill>
                <a:latin typeface="+mn-lt"/>
              </a:rPr>
              <a:t>Kid 1: "I said I taught him to speak, I didn't say he learnt it!" </a:t>
            </a:r>
            <a:endParaRPr lang="en-GB" sz="3200" b="1" dirty="0">
              <a:latin typeface="+mn-lt"/>
            </a:endParaRPr>
          </a:p>
        </p:txBody>
      </p:sp>
    </p:spTree>
    <p:extLst>
      <p:ext uri="{BB962C8B-B14F-4D97-AF65-F5344CB8AC3E}">
        <p14:creationId xmlns:p14="http://schemas.microsoft.com/office/powerpoint/2010/main" val="2471489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358775" y="1196975"/>
            <a:ext cx="8605838" cy="410428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693203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CC9C5-93D4-450D-9647-C7DC183A2A12}"/>
              </a:ext>
            </a:extLst>
          </p:cNvPr>
          <p:cNvSpPr/>
          <p:nvPr/>
        </p:nvSpPr>
        <p:spPr>
          <a:xfrm>
            <a:off x="713873" y="1560871"/>
            <a:ext cx="7716253"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F1AF7D0-07A1-4E32-9F1A-21CAAD5E1D9B}"/>
              </a:ext>
            </a:extLst>
          </p:cNvPr>
          <p:cNvCxnSpPr>
            <a:stCxn id="4" idx="0"/>
            <a:endCxn id="4" idx="2"/>
          </p:cNvCxnSpPr>
          <p:nvPr/>
        </p:nvCxnSpPr>
        <p:spPr>
          <a:xfrm>
            <a:off x="4572000" y="1560871"/>
            <a:ext cx="0" cy="4267200"/>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6C20F98-8B8F-4ADC-8DE9-0DBE26EFD34C}"/>
              </a:ext>
            </a:extLst>
          </p:cNvPr>
          <p:cNvCxnSpPr>
            <a:cxnSpLocks/>
            <a:stCxn id="4" idx="1"/>
            <a:endCxn id="4" idx="3"/>
          </p:cNvCxnSpPr>
          <p:nvPr/>
        </p:nvCxnSpPr>
        <p:spPr>
          <a:xfrm>
            <a:off x="713873" y="3694471"/>
            <a:ext cx="7716253" cy="0"/>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C7272A28-C1A6-4440-A386-C4C367804C0D}"/>
              </a:ext>
            </a:extLst>
          </p:cNvPr>
          <p:cNvSpPr/>
          <p:nvPr/>
        </p:nvSpPr>
        <p:spPr>
          <a:xfrm>
            <a:off x="1342137" y="1769807"/>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and important</a:t>
            </a:r>
          </a:p>
        </p:txBody>
      </p:sp>
      <p:sp>
        <p:nvSpPr>
          <p:cNvPr id="15" name="Rectangle 14">
            <a:extLst>
              <a:ext uri="{FF2B5EF4-FFF2-40B4-BE49-F238E27FC236}">
                <a16:creationId xmlns:a16="http://schemas.microsoft.com/office/drawing/2014/main" id="{B665D011-984B-423E-9325-03FD96FB7D3A}"/>
              </a:ext>
            </a:extLst>
          </p:cNvPr>
          <p:cNvSpPr/>
          <p:nvPr/>
        </p:nvSpPr>
        <p:spPr>
          <a:xfrm>
            <a:off x="5200264" y="17181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Important</a:t>
            </a:r>
          </a:p>
        </p:txBody>
      </p:sp>
      <p:sp>
        <p:nvSpPr>
          <p:cNvPr id="16" name="Rectangle 15">
            <a:extLst>
              <a:ext uri="{FF2B5EF4-FFF2-40B4-BE49-F238E27FC236}">
                <a16:creationId xmlns:a16="http://schemas.microsoft.com/office/drawing/2014/main" id="{42071504-9943-4188-8382-70F1CD721667}"/>
              </a:ext>
            </a:extLst>
          </p:cNvPr>
          <p:cNvSpPr/>
          <p:nvPr/>
        </p:nvSpPr>
        <p:spPr>
          <a:xfrm>
            <a:off x="5181105" y="38517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important</a:t>
            </a:r>
          </a:p>
        </p:txBody>
      </p:sp>
      <p:sp>
        <p:nvSpPr>
          <p:cNvPr id="17" name="Rectangle 16">
            <a:extLst>
              <a:ext uri="{FF2B5EF4-FFF2-40B4-BE49-F238E27FC236}">
                <a16:creationId xmlns:a16="http://schemas.microsoft.com/office/drawing/2014/main" id="{8CDA1202-1221-4FF7-A060-5C59E8C6619F}"/>
              </a:ext>
            </a:extLst>
          </p:cNvPr>
          <p:cNvSpPr/>
          <p:nvPr/>
        </p:nvSpPr>
        <p:spPr>
          <a:xfrm>
            <a:off x="1342137" y="389974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but important</a:t>
            </a:r>
          </a:p>
        </p:txBody>
      </p:sp>
      <p:sp>
        <p:nvSpPr>
          <p:cNvPr id="2" name="TextBox 1">
            <a:extLst>
              <a:ext uri="{FF2B5EF4-FFF2-40B4-BE49-F238E27FC236}">
                <a16:creationId xmlns:a16="http://schemas.microsoft.com/office/drawing/2014/main" id="{ED8091BB-22A1-4900-8540-AA77AA0013CC}"/>
              </a:ext>
            </a:extLst>
          </p:cNvPr>
          <p:cNvSpPr txBox="1"/>
          <p:nvPr/>
        </p:nvSpPr>
        <p:spPr>
          <a:xfrm>
            <a:off x="713873" y="625642"/>
            <a:ext cx="7716253" cy="646331"/>
          </a:xfrm>
          <a:prstGeom prst="rect">
            <a:avLst/>
          </a:prstGeom>
          <a:solidFill>
            <a:srgbClr val="FFFF00"/>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Setting your priorities?</a:t>
            </a:r>
          </a:p>
        </p:txBody>
      </p:sp>
      <p:sp>
        <p:nvSpPr>
          <p:cNvPr id="5" name="Oval 4">
            <a:extLst>
              <a:ext uri="{FF2B5EF4-FFF2-40B4-BE49-F238E27FC236}">
                <a16:creationId xmlns:a16="http://schemas.microsoft.com/office/drawing/2014/main" id="{33927145-0759-40FD-AF7D-122AB9D3CD8B}"/>
              </a:ext>
            </a:extLst>
          </p:cNvPr>
          <p:cNvSpPr/>
          <p:nvPr/>
        </p:nvSpPr>
        <p:spPr>
          <a:xfrm>
            <a:off x="1342137" y="3899741"/>
            <a:ext cx="2941816" cy="17615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150813C-E43F-4B6E-A373-C8D0FC7686A8}"/>
              </a:ext>
            </a:extLst>
          </p:cNvPr>
          <p:cNvSpPr/>
          <p:nvPr/>
        </p:nvSpPr>
        <p:spPr>
          <a:xfrm>
            <a:off x="5181105" y="3851798"/>
            <a:ext cx="2620744" cy="18094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10F4D53-1FDA-41D5-8293-0DEAED79BEB4}"/>
              </a:ext>
            </a:extLst>
          </p:cNvPr>
          <p:cNvSpPr/>
          <p:nvPr/>
        </p:nvSpPr>
        <p:spPr>
          <a:xfrm>
            <a:off x="4716019" y="3851797"/>
            <a:ext cx="3528487" cy="1734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1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5" grpId="0" animBg="1"/>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6300-07F1-4F41-840A-6523F5D8FDE6}"/>
              </a:ext>
            </a:extLst>
          </p:cNvPr>
          <p:cNvSpPr>
            <a:spLocks noGrp="1"/>
          </p:cNvSpPr>
          <p:nvPr>
            <p:ph type="title"/>
          </p:nvPr>
        </p:nvSpPr>
        <p:spPr>
          <a:xfrm>
            <a:off x="628650" y="1"/>
            <a:ext cx="7886700" cy="476672"/>
          </a:xfrm>
        </p:spPr>
        <p:txBody>
          <a:bodyPr>
            <a:normAutofit fontScale="90000"/>
          </a:bodyPr>
          <a:lstStyle/>
          <a:p>
            <a:pPr algn="ctr"/>
            <a:r>
              <a:rPr lang="en-GB" sz="3100" dirty="0">
                <a:latin typeface="+mn-lt"/>
              </a:rPr>
              <a:t>Feedback</a:t>
            </a:r>
            <a:endParaRPr lang="en-GB" dirty="0">
              <a:latin typeface="+mn-lt"/>
            </a:endParaRPr>
          </a:p>
        </p:txBody>
      </p:sp>
      <p:sp>
        <p:nvSpPr>
          <p:cNvPr id="5" name="Content Placeholder 4">
            <a:extLst>
              <a:ext uri="{FF2B5EF4-FFF2-40B4-BE49-F238E27FC236}">
                <a16:creationId xmlns:a16="http://schemas.microsoft.com/office/drawing/2014/main" id="{CA88E455-0978-49C2-A9B6-DFB81E57D18A}"/>
              </a:ext>
            </a:extLst>
          </p:cNvPr>
          <p:cNvSpPr>
            <a:spLocks noGrp="1"/>
          </p:cNvSpPr>
          <p:nvPr>
            <p:ph idx="1"/>
          </p:nvPr>
        </p:nvSpPr>
        <p:spPr>
          <a:xfrm>
            <a:off x="490787" y="264694"/>
            <a:ext cx="8162425" cy="6328611"/>
          </a:xfrm>
        </p:spPr>
        <p:txBody>
          <a:bodyPr>
            <a:noAutofit/>
          </a:bodyPr>
          <a:lstStyle/>
          <a:p>
            <a:pPr marL="176213" indent="-176213">
              <a:buNone/>
            </a:pPr>
            <a:r>
              <a:rPr lang="en-US" sz="2400" b="1" dirty="0"/>
              <a:t>F</a:t>
            </a:r>
            <a:r>
              <a:rPr lang="en-US" sz="2400" dirty="0"/>
              <a:t>ormative, helping to shape and improve future performances, that is Feed-forward;</a:t>
            </a:r>
            <a:endParaRPr lang="en-GB" sz="2400" dirty="0"/>
          </a:p>
          <a:p>
            <a:pPr marL="176213" indent="-176213">
              <a:buNone/>
            </a:pPr>
            <a:r>
              <a:rPr lang="en-US" sz="2400" b="1" dirty="0"/>
              <a:t>E</a:t>
            </a:r>
            <a:r>
              <a:rPr lang="en-US" sz="2400" dirty="0"/>
              <a:t>nergising: helping students to feel motivated and inclined to work towards Enhancement;</a:t>
            </a:r>
            <a:endParaRPr lang="en-GB" sz="2400" dirty="0"/>
          </a:p>
          <a:p>
            <a:pPr marL="176213" indent="-176213">
              <a:buNone/>
            </a:pPr>
            <a:r>
              <a:rPr lang="en-US" sz="2400" b="1" dirty="0"/>
              <a:t>E</a:t>
            </a:r>
            <a:r>
              <a:rPr lang="en-US" sz="2400" dirty="0"/>
              <a:t>fficient: enabling you to maximise your helpful commentary while minimising your Effort;</a:t>
            </a:r>
            <a:endParaRPr lang="en-GB" sz="2400" dirty="0"/>
          </a:p>
          <a:p>
            <a:pPr marL="176213" indent="-176213">
              <a:buNone/>
            </a:pPr>
            <a:r>
              <a:rPr lang="en-US" sz="2400" b="1" dirty="0"/>
              <a:t>D</a:t>
            </a:r>
            <a:r>
              <a:rPr lang="en-US" sz="2400" dirty="0"/>
              <a:t>ialogic, involving interaction with and between students, plus Developmental comments;</a:t>
            </a:r>
            <a:endParaRPr lang="en-GB" sz="2400" dirty="0"/>
          </a:p>
          <a:p>
            <a:pPr marL="176213" indent="-176213">
              <a:buNone/>
            </a:pPr>
            <a:r>
              <a:rPr lang="en-US" sz="2400" b="1" dirty="0"/>
              <a:t>B</a:t>
            </a:r>
            <a:r>
              <a:rPr lang="en-US" sz="2400" dirty="0"/>
              <a:t>enevolent: students should Believe you have their Best interests at heart;</a:t>
            </a:r>
            <a:endParaRPr lang="en-GB" sz="2400" dirty="0"/>
          </a:p>
          <a:p>
            <a:pPr marL="176213" indent="-176213">
              <a:buNone/>
            </a:pPr>
            <a:r>
              <a:rPr lang="en-US" sz="2400" b="1" dirty="0"/>
              <a:t>A</a:t>
            </a:r>
            <a:r>
              <a:rPr lang="en-US" sz="2400" dirty="0"/>
              <a:t>ction-orientated: that is leading students to Actually Advancing their Achievement;</a:t>
            </a:r>
            <a:endParaRPr lang="en-GB" sz="2400" dirty="0"/>
          </a:p>
          <a:p>
            <a:pPr marL="176213" indent="-176213">
              <a:buNone/>
            </a:pPr>
            <a:r>
              <a:rPr lang="en-US" sz="2400" b="1" dirty="0"/>
              <a:t>C</a:t>
            </a:r>
            <a:r>
              <a:rPr lang="en-US" sz="2400" dirty="0"/>
              <a:t>onstructive rather than destructive, taking note of the affective impact of our Comments;</a:t>
            </a:r>
            <a:endParaRPr lang="en-GB" sz="2400" dirty="0"/>
          </a:p>
          <a:p>
            <a:pPr marL="176213" indent="-176213">
              <a:buNone/>
            </a:pPr>
            <a:r>
              <a:rPr lang="en-US" sz="2400" b="1" dirty="0"/>
              <a:t>K</a:t>
            </a:r>
            <a:r>
              <a:rPr lang="en-US" sz="2400" dirty="0"/>
              <a:t>indly: when putting across tough messages, we need to remember the affective impact. 		(Sally Brown, 2019)</a:t>
            </a:r>
            <a:endParaRPr lang="en-GB" sz="2400" dirty="0"/>
          </a:p>
          <a:p>
            <a:pPr marL="0" indent="0">
              <a:buNone/>
            </a:pPr>
            <a:r>
              <a:rPr lang="en-US" sz="2400" dirty="0"/>
              <a:t> </a:t>
            </a:r>
            <a:endParaRPr lang="en-GB" sz="2400" dirty="0"/>
          </a:p>
          <a:p>
            <a:pPr marL="0" indent="0">
              <a:buNone/>
            </a:pPr>
            <a:endParaRPr lang="en-GB" sz="2400" dirty="0"/>
          </a:p>
        </p:txBody>
      </p:sp>
    </p:spTree>
    <p:extLst>
      <p:ext uri="{BB962C8B-B14F-4D97-AF65-F5344CB8AC3E}">
        <p14:creationId xmlns:p14="http://schemas.microsoft.com/office/powerpoint/2010/main" val="51679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C368-A47D-48D6-ACDF-5FAA7095CB8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Summary</a:t>
            </a:r>
          </a:p>
        </p:txBody>
      </p:sp>
      <p:sp>
        <p:nvSpPr>
          <p:cNvPr id="3" name="Content Placeholder 2">
            <a:extLst>
              <a:ext uri="{FF2B5EF4-FFF2-40B4-BE49-F238E27FC236}">
                <a16:creationId xmlns:a16="http://schemas.microsoft.com/office/drawing/2014/main" id="{B766E1C2-ABAD-417C-84C8-9ABE58F09F83}"/>
              </a:ext>
            </a:extLst>
          </p:cNvPr>
          <p:cNvSpPr>
            <a:spLocks noGrp="1"/>
          </p:cNvSpPr>
          <p:nvPr>
            <p:ph idx="1"/>
          </p:nvPr>
        </p:nvSpPr>
        <p:spPr/>
        <p:txBody>
          <a:bodyPr/>
          <a:lstStyle/>
          <a:p>
            <a:pPr marL="0" indent="0">
              <a:buNone/>
            </a:pPr>
            <a:r>
              <a:rPr lang="en-GB" sz="2800" dirty="0"/>
              <a:t>A provocative and interactive session, looking at what can go wrong with intended learning outcomes (for students and for staff) as presently used in curriculum design, and exploring creative enhancements we can make so they become much more fit for purpose, not least </a:t>
            </a:r>
            <a:r>
              <a:rPr lang="en-GB" sz="2800" dirty="0">
                <a:solidFill>
                  <a:srgbClr val="FF0000"/>
                </a:solidFill>
              </a:rPr>
              <a:t>VASCULAR</a:t>
            </a:r>
            <a:r>
              <a:rPr lang="en-GB" sz="2800" dirty="0"/>
              <a:t> learning outcomes!</a:t>
            </a:r>
          </a:p>
        </p:txBody>
      </p:sp>
      <p:pic>
        <p:nvPicPr>
          <p:cNvPr id="4" name="Picture 3">
            <a:extLst>
              <a:ext uri="{FF2B5EF4-FFF2-40B4-BE49-F238E27FC236}">
                <a16:creationId xmlns:a16="http://schemas.microsoft.com/office/drawing/2014/main" id="{EF15F2A1-B77E-428D-B3D8-1CFFD0A6EB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27730" y="3625073"/>
            <a:ext cx="4608640" cy="3232927"/>
          </a:xfrm>
          <a:prstGeom prst="rect">
            <a:avLst/>
          </a:prstGeom>
        </p:spPr>
      </p:pic>
    </p:spTree>
    <p:extLst>
      <p:ext uri="{BB962C8B-B14F-4D97-AF65-F5344CB8AC3E}">
        <p14:creationId xmlns:p14="http://schemas.microsoft.com/office/powerpoint/2010/main" val="31706816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BD4C-407F-4E12-911B-ED6DD4B1B8E2}"/>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What I said I’d do</a:t>
            </a:r>
          </a:p>
        </p:txBody>
      </p:sp>
      <p:sp>
        <p:nvSpPr>
          <p:cNvPr id="3" name="Content Placeholder 2">
            <a:extLst>
              <a:ext uri="{FF2B5EF4-FFF2-40B4-BE49-F238E27FC236}">
                <a16:creationId xmlns:a16="http://schemas.microsoft.com/office/drawing/2014/main" id="{B4695310-7088-47F2-BE21-D18C99100861}"/>
              </a:ext>
            </a:extLst>
          </p:cNvPr>
          <p:cNvSpPr>
            <a:spLocks noGrp="1"/>
          </p:cNvSpPr>
          <p:nvPr>
            <p:ph idx="1"/>
          </p:nvPr>
        </p:nvSpPr>
        <p:spPr/>
        <p:txBody>
          <a:bodyPr/>
          <a:lstStyle/>
          <a:p>
            <a:r>
              <a:rPr lang="en-GB" sz="2800" dirty="0"/>
              <a:t>Have ‘intended learning outcomes’ become too dominant in the overall picture of how we structure our teaching, and how we try to measure our students’ learning? </a:t>
            </a:r>
          </a:p>
          <a:p>
            <a:r>
              <a:rPr lang="en-GB" sz="2800" dirty="0"/>
              <a:t>This workshop aims to allow us to bring our collective experience to bear on working out how we can reconsider how, where, when – and indeed whether the intended learning outcomes we use to define student learning fit in, and what else we may need to do to harmonise our teaching and provision to students’ lived experience of learning.</a:t>
            </a:r>
          </a:p>
        </p:txBody>
      </p:sp>
    </p:spTree>
    <p:extLst>
      <p:ext uri="{BB962C8B-B14F-4D97-AF65-F5344CB8AC3E}">
        <p14:creationId xmlns:p14="http://schemas.microsoft.com/office/powerpoint/2010/main" val="2894409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laptops.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philatdeap19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a:t>
            </a:r>
            <a:endParaRPr lang="en-GB" sz="3600" dirty="0">
              <a:solidFill>
                <a:srgbClr val="002060"/>
              </a:solidFill>
            </a:endParaRPr>
          </a:p>
        </p:txBody>
      </p:sp>
    </p:spTree>
    <p:extLst>
      <p:ext uri="{BB962C8B-B14F-4D97-AF65-F5344CB8AC3E}">
        <p14:creationId xmlns:p14="http://schemas.microsoft.com/office/powerpoint/2010/main" val="5767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1328"/>
            <a:ext cx="7886700" cy="1538925"/>
          </a:xfrm>
          <a:solidFill>
            <a:srgbClr val="FFFF00"/>
          </a:solidFill>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87080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53D0-6E81-4732-BE5E-E2F9BCD3165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Slides and links</a:t>
            </a:r>
          </a:p>
        </p:txBody>
      </p:sp>
      <p:sp>
        <p:nvSpPr>
          <p:cNvPr id="3" name="Content Placeholder 2">
            <a:extLst>
              <a:ext uri="{FF2B5EF4-FFF2-40B4-BE49-F238E27FC236}">
                <a16:creationId xmlns:a16="http://schemas.microsoft.com/office/drawing/2014/main" id="{ED3C74A1-3F4D-427F-B9AF-84A7CF5F4D3A}"/>
              </a:ext>
            </a:extLst>
          </p:cNvPr>
          <p:cNvSpPr>
            <a:spLocks noGrp="1"/>
          </p:cNvSpPr>
          <p:nvPr>
            <p:ph idx="1"/>
          </p:nvPr>
        </p:nvSpPr>
        <p:spPr/>
        <p:txBody>
          <a:bodyPr/>
          <a:lstStyle/>
          <a:p>
            <a:r>
              <a:rPr lang="en-GB" dirty="0"/>
              <a:t>You’ll be able to download these slides from my website, after I get home to Newcastle, or possibly before, on </a:t>
            </a:r>
            <a:r>
              <a:rPr lang="en-GB" dirty="0">
                <a:hlinkClick r:id="rId2"/>
              </a:rPr>
              <a:t>http://phil-race.co.uk</a:t>
            </a:r>
            <a:r>
              <a:rPr lang="en-GB" dirty="0"/>
              <a:t> </a:t>
            </a:r>
          </a:p>
          <a:p>
            <a:r>
              <a:rPr lang="en-GB" dirty="0"/>
              <a:t>Usual rules apply: £1 immediately to the first spotter of each of the first three typos or spelling errors.</a:t>
            </a:r>
          </a:p>
        </p:txBody>
      </p:sp>
    </p:spTree>
    <p:extLst>
      <p:ext uri="{BB962C8B-B14F-4D97-AF65-F5344CB8AC3E}">
        <p14:creationId xmlns:p14="http://schemas.microsoft.com/office/powerpoint/2010/main" val="19651071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Intended learning outcomes?</a:t>
            </a:r>
          </a:p>
        </p:txBody>
      </p:sp>
      <p:sp>
        <p:nvSpPr>
          <p:cNvPr id="110595" name="Rectangle 3"/>
          <p:cNvSpPr>
            <a:spLocks noGrp="1" noChangeArrowheads="1"/>
          </p:cNvSpPr>
          <p:nvPr>
            <p:ph idx="1"/>
          </p:nvPr>
        </p:nvSpPr>
        <p:spPr>
          <a:xfrm>
            <a:off x="250825" y="729222"/>
            <a:ext cx="8552083" cy="5949351"/>
          </a:xfrm>
        </p:spPr>
        <p:txBody>
          <a:bodyPr/>
          <a:lstStyle/>
          <a:p>
            <a:pPr marL="0" indent="0">
              <a:buNone/>
            </a:pPr>
            <a:r>
              <a:rPr lang="en-GB" sz="2800" dirty="0"/>
              <a:t>By the end of this session, participants will be able to:</a:t>
            </a:r>
          </a:p>
          <a:p>
            <a:pPr lvl="0">
              <a:buFont typeface="+mj-lt"/>
              <a:buAutoNum type="arabicPeriod"/>
            </a:pPr>
            <a:r>
              <a:rPr lang="en-GB" sz="2800" dirty="0"/>
              <a:t>Remember, and address, three questions in every student’s mind, for most of the time.</a:t>
            </a:r>
          </a:p>
          <a:p>
            <a:pPr lvl="0">
              <a:buFont typeface="+mj-lt"/>
              <a:buAutoNum type="arabicPeriod"/>
            </a:pPr>
            <a:r>
              <a:rPr lang="en-GB" sz="2800" dirty="0"/>
              <a:t>Explore how intended learning outcomes can be extended (or sometimes replaced?) by collecting </a:t>
            </a:r>
            <a:r>
              <a:rPr lang="en-GB" sz="2800" dirty="0">
                <a:solidFill>
                  <a:srgbClr val="008000"/>
                </a:solidFill>
              </a:rPr>
              <a:t>learning </a:t>
            </a:r>
            <a:r>
              <a:rPr lang="en-GB" sz="2800" i="1" dirty="0">
                <a:solidFill>
                  <a:srgbClr val="008000"/>
                </a:solidFill>
              </a:rPr>
              <a:t>incomes</a:t>
            </a:r>
            <a:r>
              <a:rPr lang="en-GB" sz="2800" dirty="0">
                <a:solidFill>
                  <a:srgbClr val="008000"/>
                </a:solidFill>
              </a:rPr>
              <a:t> </a:t>
            </a:r>
            <a:r>
              <a:rPr lang="en-GB" sz="2800" dirty="0"/>
              <a:t>of students, collecting and evaluating students’ </a:t>
            </a:r>
            <a:r>
              <a:rPr lang="en-GB" sz="2800" i="1" dirty="0">
                <a:solidFill>
                  <a:srgbClr val="008000"/>
                </a:solidFill>
              </a:rPr>
              <a:t>emergent</a:t>
            </a:r>
            <a:r>
              <a:rPr lang="en-GB" sz="2800" dirty="0">
                <a:solidFill>
                  <a:srgbClr val="008000"/>
                </a:solidFill>
              </a:rPr>
              <a:t> learning outcomes</a:t>
            </a:r>
            <a:r>
              <a:rPr lang="en-GB" sz="2800" dirty="0"/>
              <a:t>, and formulating intended learning </a:t>
            </a:r>
            <a:r>
              <a:rPr lang="en-GB" sz="2800" i="1" dirty="0"/>
              <a:t>outgoings</a:t>
            </a:r>
            <a:r>
              <a:rPr lang="en-GB" sz="2800" dirty="0"/>
              <a:t> into the curriculum.</a:t>
            </a:r>
          </a:p>
          <a:p>
            <a:pPr lvl="0">
              <a:buFont typeface="+mj-lt"/>
              <a:buAutoNum type="arabicPeriod"/>
            </a:pPr>
            <a:r>
              <a:rPr lang="en-GB" sz="2800" dirty="0"/>
              <a:t>Breath life into the whole picture of outcomes, by </a:t>
            </a:r>
            <a:r>
              <a:rPr lang="en-GB" sz="2800" dirty="0">
                <a:solidFill>
                  <a:srgbClr val="FF0000"/>
                </a:solidFill>
              </a:rPr>
              <a:t>VASCULAR</a:t>
            </a:r>
            <a:r>
              <a:rPr lang="en-GB" sz="2800" dirty="0"/>
              <a:t> approaches (Sally Brown, 2019)</a:t>
            </a:r>
          </a:p>
          <a:p>
            <a:pPr marL="0" lvl="0" indent="0">
              <a:buNone/>
            </a:pPr>
            <a:r>
              <a:rPr lang="en-GB" sz="2800" dirty="0">
                <a:hlinkClick r:id="rId3"/>
              </a:rPr>
              <a:t>https://sally-brown.net/2019/03/08/invigorating-the-curriculum-with-vascular-learning-outcomes/</a:t>
            </a: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59" y="0"/>
            <a:ext cx="9324660" cy="6858000"/>
          </a:xfrm>
          <a:prstGeom prst="rect">
            <a:avLst/>
          </a:prstGeom>
        </p:spPr>
      </p:pic>
    </p:spTree>
    <p:extLst>
      <p:ext uri="{BB962C8B-B14F-4D97-AF65-F5344CB8AC3E}">
        <p14:creationId xmlns:p14="http://schemas.microsoft.com/office/powerpoint/2010/main" val="2025914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3619355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7AC-AA84-40A3-AB67-805F49BC44F2}"/>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Rationale</a:t>
            </a:r>
          </a:p>
        </p:txBody>
      </p:sp>
      <p:sp>
        <p:nvSpPr>
          <p:cNvPr id="3" name="Content Placeholder 2">
            <a:extLst>
              <a:ext uri="{FF2B5EF4-FFF2-40B4-BE49-F238E27FC236}">
                <a16:creationId xmlns:a16="http://schemas.microsoft.com/office/drawing/2014/main" id="{139A3ECD-655F-4367-8441-E20663695907}"/>
              </a:ext>
            </a:extLst>
          </p:cNvPr>
          <p:cNvSpPr>
            <a:spLocks noGrp="1"/>
          </p:cNvSpPr>
          <p:nvPr>
            <p:ph idx="1"/>
          </p:nvPr>
        </p:nvSpPr>
        <p:spPr/>
        <p:txBody>
          <a:bodyPr/>
          <a:lstStyle/>
          <a:p>
            <a:r>
              <a:rPr lang="en-GB" sz="2800" dirty="0"/>
              <a:t>This workshop will use the experiences (good and bad) of participants on the ways intended learning outcomes are presently used. </a:t>
            </a:r>
          </a:p>
          <a:p>
            <a:r>
              <a:rPr lang="en-GB" sz="2800" dirty="0"/>
              <a:t>Using learning outcomes may have been a significant step forward in curriculum design, replacing content-based lists of topics, but perhaps it is timely to re-visit such key questions such as: to what extent can further developing the ways we use intended learning outcomes improve the learning experience of students, and the teaching approaches of staff? </a:t>
            </a:r>
          </a:p>
        </p:txBody>
      </p:sp>
    </p:spTree>
    <p:extLst>
      <p:ext uri="{BB962C8B-B14F-4D97-AF65-F5344CB8AC3E}">
        <p14:creationId xmlns:p14="http://schemas.microsoft.com/office/powerpoint/2010/main" val="26336483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BAD20-0E72-461F-A689-540107E5E1D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Background</a:t>
            </a:r>
          </a:p>
        </p:txBody>
      </p:sp>
      <p:sp>
        <p:nvSpPr>
          <p:cNvPr id="5" name="Content Placeholder 4">
            <a:extLst>
              <a:ext uri="{FF2B5EF4-FFF2-40B4-BE49-F238E27FC236}">
                <a16:creationId xmlns:a16="http://schemas.microsoft.com/office/drawing/2014/main" id="{3DBD21D9-9A45-490D-9163-7EE1D4D11437}"/>
              </a:ext>
            </a:extLst>
          </p:cNvPr>
          <p:cNvSpPr>
            <a:spLocks noGrp="1"/>
          </p:cNvSpPr>
          <p:nvPr>
            <p:ph idx="1"/>
          </p:nvPr>
        </p:nvSpPr>
        <p:spPr/>
        <p:txBody>
          <a:bodyPr/>
          <a:lstStyle/>
          <a:p>
            <a:r>
              <a:rPr lang="en-GB" sz="2600" dirty="0"/>
              <a:t>With the widespread adoption of ‘constructive alignment’ approaches, that we’ve all been expected to swear allegiance to over the last couple of decades, I’ve become increasingly worried that ‘intended learning outcomes’ have become too dominant in the overall picture of how we structure our teaching, and how we try to measure students’ learning…..</a:t>
            </a:r>
          </a:p>
          <a:p>
            <a:r>
              <a:rPr lang="en-US" sz="2600" dirty="0"/>
              <a:t>This workshop aims to allow us to bring our collective experience to bear on working out how we can reconsider how, where, when – and indeed whether the intended learning outcomes we use to define student learning fit in, and what else we may need to do to harmonize our teaching and provision to students’ lived experience of learning.</a:t>
            </a:r>
            <a:endParaRPr lang="en-GB" sz="2600" dirty="0"/>
          </a:p>
          <a:p>
            <a:endParaRPr lang="en-GB" sz="2600" dirty="0"/>
          </a:p>
        </p:txBody>
      </p:sp>
    </p:spTree>
    <p:extLst>
      <p:ext uri="{BB962C8B-B14F-4D97-AF65-F5344CB8AC3E}">
        <p14:creationId xmlns:p14="http://schemas.microsoft.com/office/powerpoint/2010/main" val="6118281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7453-3396-4FAB-9A69-65EB04A0E248}"/>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SMART learning outcomes?</a:t>
            </a:r>
          </a:p>
        </p:txBody>
      </p:sp>
      <p:sp>
        <p:nvSpPr>
          <p:cNvPr id="3" name="Content Placeholder 2">
            <a:extLst>
              <a:ext uri="{FF2B5EF4-FFF2-40B4-BE49-F238E27FC236}">
                <a16:creationId xmlns:a16="http://schemas.microsoft.com/office/drawing/2014/main" id="{1508C163-5947-48A4-82CC-77D4D752FD08}"/>
              </a:ext>
            </a:extLst>
          </p:cNvPr>
          <p:cNvSpPr>
            <a:spLocks noGrp="1"/>
          </p:cNvSpPr>
          <p:nvPr>
            <p:ph idx="1"/>
          </p:nvPr>
        </p:nvSpPr>
        <p:spPr/>
        <p:txBody>
          <a:bodyPr/>
          <a:lstStyle/>
          <a:p>
            <a:r>
              <a:rPr lang="en-GB" sz="4400" dirty="0"/>
              <a:t>Specific,</a:t>
            </a:r>
          </a:p>
          <a:p>
            <a:r>
              <a:rPr lang="en-GB" sz="4400" dirty="0"/>
              <a:t>Measurable,</a:t>
            </a:r>
          </a:p>
          <a:p>
            <a:r>
              <a:rPr lang="en-GB" sz="4400" dirty="0"/>
              <a:t>Achievable, </a:t>
            </a:r>
          </a:p>
          <a:p>
            <a:r>
              <a:rPr lang="en-GB" sz="4400" dirty="0"/>
              <a:t>Realistic,</a:t>
            </a:r>
          </a:p>
          <a:p>
            <a:r>
              <a:rPr lang="en-GB" sz="4400" dirty="0"/>
              <a:t>Time-constrained.</a:t>
            </a:r>
          </a:p>
        </p:txBody>
      </p:sp>
      <p:sp>
        <p:nvSpPr>
          <p:cNvPr id="5" name="Rectangle 4">
            <a:extLst>
              <a:ext uri="{FF2B5EF4-FFF2-40B4-BE49-F238E27FC236}">
                <a16:creationId xmlns:a16="http://schemas.microsoft.com/office/drawing/2014/main" id="{7283C179-9E1E-412C-A243-154FDD50A7CB}"/>
              </a:ext>
            </a:extLst>
          </p:cNvPr>
          <p:cNvSpPr/>
          <p:nvPr/>
        </p:nvSpPr>
        <p:spPr bwMode="auto">
          <a:xfrm>
            <a:off x="971500" y="980660"/>
            <a:ext cx="360050" cy="4392610"/>
          </a:xfrm>
          <a:prstGeom prst="rect">
            <a:avLst/>
          </a:prstGeom>
          <a:solidFill>
            <a:srgbClr val="FFFF00">
              <a:alpha val="45882"/>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231272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5B63-3C1D-41CF-83CE-F60C96E77E9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Task 1</a:t>
            </a:r>
          </a:p>
        </p:txBody>
      </p:sp>
      <p:sp>
        <p:nvSpPr>
          <p:cNvPr id="3" name="Content Placeholder 2">
            <a:extLst>
              <a:ext uri="{FF2B5EF4-FFF2-40B4-BE49-F238E27FC236}">
                <a16:creationId xmlns:a16="http://schemas.microsoft.com/office/drawing/2014/main" id="{D0406AE5-F39B-4297-B784-78C4B265382E}"/>
              </a:ext>
            </a:extLst>
          </p:cNvPr>
          <p:cNvSpPr>
            <a:spLocks noGrp="1"/>
          </p:cNvSpPr>
          <p:nvPr>
            <p:ph idx="1"/>
          </p:nvPr>
        </p:nvSpPr>
        <p:spPr/>
        <p:txBody>
          <a:bodyPr/>
          <a:lstStyle/>
          <a:p>
            <a:r>
              <a:rPr lang="en-GB" sz="2800" dirty="0"/>
              <a:t>On a pink post-it, please jot down a few words about what you want from this session.</a:t>
            </a:r>
          </a:p>
          <a:p>
            <a:r>
              <a:rPr lang="en-GB" sz="2800" dirty="0"/>
              <a:t>On an orange post-it, please jot down a word or two about what you’re already bringing to this session?</a:t>
            </a:r>
          </a:p>
          <a:p>
            <a:r>
              <a:rPr lang="en-GB" sz="2800" dirty="0"/>
              <a:t>Now please swap post-its randomly.</a:t>
            </a:r>
          </a:p>
          <a:p>
            <a:r>
              <a:rPr lang="en-GB" sz="2800" dirty="0"/>
              <a:t>If chosen, please read out what’s on the post-its you now have, with </a:t>
            </a:r>
            <a:r>
              <a:rPr lang="en-GB" sz="2800" dirty="0">
                <a:solidFill>
                  <a:srgbClr val="FF0000"/>
                </a:solidFill>
              </a:rPr>
              <a:t>passion and drama</a:t>
            </a:r>
            <a:r>
              <a:rPr lang="en-GB" sz="2800" dirty="0"/>
              <a:t>.</a:t>
            </a:r>
          </a:p>
          <a:p>
            <a:r>
              <a:rPr lang="en-GB" sz="2800" dirty="0"/>
              <a:t>Please stick them up on a chart or wall.</a:t>
            </a:r>
          </a:p>
        </p:txBody>
      </p:sp>
      <p:sp>
        <p:nvSpPr>
          <p:cNvPr id="4" name="Rectangle 3">
            <a:extLst>
              <a:ext uri="{FF2B5EF4-FFF2-40B4-BE49-F238E27FC236}">
                <a16:creationId xmlns:a16="http://schemas.microsoft.com/office/drawing/2014/main" id="{733464A1-E275-45C9-BAD2-4A04437A454C}"/>
              </a:ext>
            </a:extLst>
          </p:cNvPr>
          <p:cNvSpPr/>
          <p:nvPr/>
        </p:nvSpPr>
        <p:spPr bwMode="auto">
          <a:xfrm>
            <a:off x="827480" y="273921"/>
            <a:ext cx="914400" cy="710067"/>
          </a:xfrm>
          <a:prstGeom prst="rect">
            <a:avLst/>
          </a:prstGeom>
          <a:solidFill>
            <a:srgbClr val="FF669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dirty="0">
              <a:ln>
                <a:noFill/>
              </a:ln>
              <a:solidFill>
                <a:srgbClr val="FF6699"/>
              </a:solidFill>
              <a:effectLst/>
              <a:latin typeface="Comic Sans MS" pitchFamily="66" charset="0"/>
            </a:endParaRPr>
          </a:p>
        </p:txBody>
      </p:sp>
      <p:sp>
        <p:nvSpPr>
          <p:cNvPr id="5" name="Rectangle 4">
            <a:extLst>
              <a:ext uri="{FF2B5EF4-FFF2-40B4-BE49-F238E27FC236}">
                <a16:creationId xmlns:a16="http://schemas.microsoft.com/office/drawing/2014/main" id="{B8FAA15B-45C3-4D4E-A1A2-432F5851E810}"/>
              </a:ext>
            </a:extLst>
          </p:cNvPr>
          <p:cNvSpPr/>
          <p:nvPr/>
        </p:nvSpPr>
        <p:spPr bwMode="auto">
          <a:xfrm>
            <a:off x="7596420" y="199455"/>
            <a:ext cx="914400" cy="914400"/>
          </a:xfrm>
          <a:prstGeom prst="rect">
            <a:avLst/>
          </a:prstGeom>
          <a:solidFill>
            <a:srgbClr val="FF993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33871871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534143"/>
            <a:ext cx="8352928" cy="2246769"/>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419378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23DB-7AEF-43BF-8AA0-4A1F6662229D}"/>
              </a:ext>
            </a:extLst>
          </p:cNvPr>
          <p:cNvSpPr>
            <a:spLocks noGrp="1"/>
          </p:cNvSpPr>
          <p:nvPr>
            <p:ph type="title"/>
          </p:nvPr>
        </p:nvSpPr>
        <p:spPr>
          <a:xfrm>
            <a:off x="0" y="620610"/>
            <a:ext cx="9143999" cy="1584220"/>
          </a:xfrm>
        </p:spPr>
        <p:txBody>
          <a:bodyPr/>
          <a:lstStyle/>
          <a:p>
            <a:r>
              <a:rPr lang="en-GB" sz="3200" b="1" dirty="0">
                <a:solidFill>
                  <a:srgbClr val="00B0F0"/>
                </a:solidFill>
              </a:rPr>
              <a:t>“Micro-management of learning is killing creativity”</a:t>
            </a:r>
            <a:br>
              <a:rPr lang="en-GB" sz="3200" b="1" dirty="0"/>
            </a:br>
            <a:br>
              <a:rPr lang="en-GB" sz="3200" b="1" dirty="0"/>
            </a:br>
            <a:r>
              <a:rPr lang="en-GB" sz="2800" b="1" dirty="0"/>
              <a:t>Learning outcomes are very well intentioned, but their use discourages students from thinking outside the tick box, says Robert Nelson</a:t>
            </a:r>
            <a:r>
              <a:rPr lang="en-GB" sz="3200" b="1" dirty="0"/>
              <a:t> (</a:t>
            </a:r>
            <a:r>
              <a:rPr lang="en-GB" sz="2800" b="1" dirty="0"/>
              <a:t>July 12, 2018 THE)</a:t>
            </a:r>
          </a:p>
        </p:txBody>
      </p:sp>
      <p:sp>
        <p:nvSpPr>
          <p:cNvPr id="3" name="Content Placeholder 2">
            <a:extLst>
              <a:ext uri="{FF2B5EF4-FFF2-40B4-BE49-F238E27FC236}">
                <a16:creationId xmlns:a16="http://schemas.microsoft.com/office/drawing/2014/main" id="{931A3C2F-35D6-43D8-93FF-5A02993ED186}"/>
              </a:ext>
            </a:extLst>
          </p:cNvPr>
          <p:cNvSpPr>
            <a:spLocks noGrp="1"/>
          </p:cNvSpPr>
          <p:nvPr>
            <p:ph idx="1"/>
          </p:nvPr>
        </p:nvSpPr>
        <p:spPr>
          <a:xfrm>
            <a:off x="358777" y="2636890"/>
            <a:ext cx="8605838" cy="3230512"/>
          </a:xfrm>
        </p:spPr>
        <p:txBody>
          <a:bodyPr/>
          <a:lstStyle/>
          <a:p>
            <a:pPr marL="0" indent="0">
              <a:buNone/>
            </a:pPr>
            <a:r>
              <a:rPr lang="en-GB" dirty="0"/>
              <a:t>“Internationally, education discourages imaginative growth. Institutions all say that they want creativity to be cultivated and it is often mentioned as a graduate attribute. But the grid of expectations around individual courses makes engaging the imagination uncompetitive for all but an exceptionally talented elite”.</a:t>
            </a:r>
          </a:p>
        </p:txBody>
      </p:sp>
    </p:spTree>
    <p:extLst>
      <p:ext uri="{BB962C8B-B14F-4D97-AF65-F5344CB8AC3E}">
        <p14:creationId xmlns:p14="http://schemas.microsoft.com/office/powerpoint/2010/main" val="13499108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7596-FFF8-44A7-89FB-EA970396F3B2}"/>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These concerns are  not new!</a:t>
            </a:r>
          </a:p>
        </p:txBody>
      </p:sp>
      <p:sp>
        <p:nvSpPr>
          <p:cNvPr id="3" name="Content Placeholder 2">
            <a:extLst>
              <a:ext uri="{FF2B5EF4-FFF2-40B4-BE49-F238E27FC236}">
                <a16:creationId xmlns:a16="http://schemas.microsoft.com/office/drawing/2014/main" id="{129C4593-2279-4C85-A3B2-DDFC337D5EF1}"/>
              </a:ext>
            </a:extLst>
          </p:cNvPr>
          <p:cNvSpPr>
            <a:spLocks noGrp="1"/>
          </p:cNvSpPr>
          <p:nvPr>
            <p:ph idx="1"/>
          </p:nvPr>
        </p:nvSpPr>
        <p:spPr/>
        <p:txBody>
          <a:bodyPr/>
          <a:lstStyle/>
          <a:p>
            <a:pPr marL="0" indent="0">
              <a:buNone/>
            </a:pPr>
            <a:r>
              <a:rPr lang="en-GB" dirty="0" err="1"/>
              <a:t>Westera</a:t>
            </a:r>
            <a:r>
              <a:rPr lang="en-GB" dirty="0"/>
              <a:t> (2001):</a:t>
            </a:r>
          </a:p>
          <a:p>
            <a:pPr marL="0" indent="0">
              <a:buNone/>
            </a:pPr>
            <a:r>
              <a:rPr lang="en-GB" dirty="0"/>
              <a:t>…The competence concept is quite troublesome, and it is argued that the term has </a:t>
            </a:r>
            <a:r>
              <a:rPr lang="en-GB"/>
              <a:t>no significance </a:t>
            </a:r>
            <a:r>
              <a:rPr lang="en-GB" dirty="0"/>
              <a:t>beyond that which is associated with the term ‘skills’. </a:t>
            </a:r>
          </a:p>
        </p:txBody>
      </p:sp>
    </p:spTree>
    <p:extLst>
      <p:ext uri="{BB962C8B-B14F-4D97-AF65-F5344CB8AC3E}">
        <p14:creationId xmlns:p14="http://schemas.microsoft.com/office/powerpoint/2010/main" val="127921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220-4758-494B-8C8F-B53559CF687A}"/>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“We don’t need those learning outcomes” : Paul Kleiman reports…</a:t>
            </a:r>
          </a:p>
        </p:txBody>
      </p:sp>
      <p:sp>
        <p:nvSpPr>
          <p:cNvPr id="3" name="Content Placeholder 2">
            <a:extLst>
              <a:ext uri="{FF2B5EF4-FFF2-40B4-BE49-F238E27FC236}">
                <a16:creationId xmlns:a16="http://schemas.microsoft.com/office/drawing/2014/main" id="{A6D956D8-38C4-4AB7-86BA-7E9DE7DAC1CE}"/>
              </a:ext>
            </a:extLst>
          </p:cNvPr>
          <p:cNvSpPr>
            <a:spLocks noGrp="1"/>
          </p:cNvSpPr>
          <p:nvPr>
            <p:ph idx="1"/>
          </p:nvPr>
        </p:nvSpPr>
        <p:spPr/>
        <p:txBody>
          <a:bodyPr/>
          <a:lstStyle/>
          <a:p>
            <a:r>
              <a:rPr lang="en-GB" sz="2800" dirty="0"/>
              <a:t>“Through the introduction of the new assessment model we have seen a significant improvement in assessment participation and achievement. In a single academic year modular failure has reduced from 18.70% to 0.37%, non-submissions from 10.43% to 0% and extenuating circumstances from 17.39% to 6.59%. The model has made space for teaching staff to spend more time with students.”</a:t>
            </a:r>
          </a:p>
          <a:p>
            <a:pPr marL="0" indent="0">
              <a:buNone/>
            </a:pPr>
            <a:r>
              <a:rPr lang="en-GB" sz="2800" dirty="0"/>
              <a:t>Via Twitter, on Kleiman, 2018</a:t>
            </a:r>
          </a:p>
        </p:txBody>
      </p:sp>
    </p:spTree>
    <p:extLst>
      <p:ext uri="{BB962C8B-B14F-4D97-AF65-F5344CB8AC3E}">
        <p14:creationId xmlns:p14="http://schemas.microsoft.com/office/powerpoint/2010/main" val="22489208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395300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936D-8CE5-41EF-B8DC-994DA7B1EFDF}"/>
              </a:ext>
            </a:extLst>
          </p:cNvPr>
          <p:cNvSpPr>
            <a:spLocks noGrp="1"/>
          </p:cNvSpPr>
          <p:nvPr>
            <p:ph type="title"/>
          </p:nvPr>
        </p:nvSpPr>
        <p:spPr>
          <a:xfrm>
            <a:off x="250825" y="188925"/>
            <a:ext cx="8713788" cy="359675"/>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Matters arising?</a:t>
            </a:r>
          </a:p>
        </p:txBody>
      </p:sp>
      <p:sp>
        <p:nvSpPr>
          <p:cNvPr id="3" name="Content Placeholder 2">
            <a:extLst>
              <a:ext uri="{FF2B5EF4-FFF2-40B4-BE49-F238E27FC236}">
                <a16:creationId xmlns:a16="http://schemas.microsoft.com/office/drawing/2014/main" id="{EA58D823-7293-4DDA-9B22-03BEEE10D89B}"/>
              </a:ext>
            </a:extLst>
          </p:cNvPr>
          <p:cNvSpPr>
            <a:spLocks noGrp="1"/>
          </p:cNvSpPr>
          <p:nvPr>
            <p:ph idx="1"/>
          </p:nvPr>
        </p:nvSpPr>
        <p:spPr>
          <a:xfrm>
            <a:off x="107380" y="548601"/>
            <a:ext cx="9036620" cy="5318802"/>
          </a:xfrm>
        </p:spPr>
        <p:txBody>
          <a:bodyPr numCol="1"/>
          <a:lstStyle/>
          <a:p>
            <a:pPr marL="0" indent="0">
              <a:buNone/>
            </a:pPr>
            <a:r>
              <a:rPr lang="en-GB" sz="2600" dirty="0"/>
              <a:t>I hope to ask you to share your experience regarding:</a:t>
            </a:r>
          </a:p>
          <a:p>
            <a:pPr lvl="0">
              <a:buFont typeface="+mj-lt"/>
              <a:buAutoNum type="arabicPeriod"/>
            </a:pPr>
            <a:r>
              <a:rPr lang="en-GB" sz="2600" dirty="0"/>
              <a:t>Why and how learning outcomes may have become ‘a tyranny’? </a:t>
            </a:r>
          </a:p>
          <a:p>
            <a:pPr lvl="0">
              <a:buFont typeface="+mj-lt"/>
              <a:buAutoNum type="arabicPeriod"/>
            </a:pPr>
            <a:r>
              <a:rPr lang="en-GB" sz="2600" dirty="0"/>
              <a:t>What else, </a:t>
            </a:r>
            <a:r>
              <a:rPr lang="en-GB" sz="2600" dirty="0">
                <a:solidFill>
                  <a:srgbClr val="008000"/>
                </a:solidFill>
              </a:rPr>
              <a:t>with hindsight</a:t>
            </a:r>
            <a:r>
              <a:rPr lang="en-GB" sz="2600" dirty="0"/>
              <a:t>, might be now be included in the ways we use intended outcomes, and what</a:t>
            </a:r>
            <a:r>
              <a:rPr lang="en-GB" sz="2600" dirty="0">
                <a:solidFill>
                  <a:srgbClr val="008000"/>
                </a:solidFill>
              </a:rPr>
              <a:t>, with foresight</a:t>
            </a:r>
            <a:r>
              <a:rPr lang="en-GB" sz="2600" dirty="0"/>
              <a:t>, could be added to our approaches?</a:t>
            </a:r>
          </a:p>
          <a:p>
            <a:pPr>
              <a:buFont typeface="+mj-lt"/>
              <a:buAutoNum type="arabicPeriod"/>
            </a:pPr>
            <a:r>
              <a:rPr lang="en-GB" sz="2600" dirty="0"/>
              <a:t>How might we make better use of students </a:t>
            </a:r>
            <a:r>
              <a:rPr lang="en-GB" sz="2600" dirty="0">
                <a:solidFill>
                  <a:srgbClr val="008000"/>
                </a:solidFill>
              </a:rPr>
              <a:t>‘learning </a:t>
            </a:r>
            <a:r>
              <a:rPr lang="en-GB" sz="2600" i="1" dirty="0">
                <a:solidFill>
                  <a:srgbClr val="008000"/>
                </a:solidFill>
              </a:rPr>
              <a:t>incomes’</a:t>
            </a:r>
            <a:r>
              <a:rPr lang="en-GB" sz="2600" dirty="0">
                <a:solidFill>
                  <a:srgbClr val="008000"/>
                </a:solidFill>
              </a:rPr>
              <a:t>?</a:t>
            </a:r>
          </a:p>
          <a:p>
            <a:pPr>
              <a:buFont typeface="+mj-lt"/>
              <a:buAutoNum type="arabicPeriod"/>
            </a:pPr>
            <a:r>
              <a:rPr lang="en-GB" sz="2600" dirty="0"/>
              <a:t>Can we improve things by finding out about </a:t>
            </a:r>
            <a:r>
              <a:rPr lang="en-GB" sz="2600" i="1" dirty="0">
                <a:solidFill>
                  <a:srgbClr val="008000"/>
                </a:solidFill>
              </a:rPr>
              <a:t>emergent</a:t>
            </a:r>
            <a:r>
              <a:rPr lang="en-GB" sz="2600" dirty="0">
                <a:solidFill>
                  <a:srgbClr val="008000"/>
                </a:solidFill>
              </a:rPr>
              <a:t> learning outcomes</a:t>
            </a:r>
            <a:r>
              <a:rPr lang="en-GB" sz="2600" dirty="0"/>
              <a:t> which occur? (Are these often more important than the intended ones?).</a:t>
            </a:r>
          </a:p>
          <a:p>
            <a:pPr>
              <a:buFont typeface="+mj-lt"/>
              <a:buAutoNum type="arabicPeriod"/>
            </a:pPr>
            <a:r>
              <a:rPr lang="en-GB" sz="2600" dirty="0"/>
              <a:t>How best can we address </a:t>
            </a:r>
            <a:r>
              <a:rPr lang="en-GB" sz="2600" dirty="0">
                <a:solidFill>
                  <a:srgbClr val="008000"/>
                </a:solidFill>
              </a:rPr>
              <a:t>learning </a:t>
            </a:r>
            <a:r>
              <a:rPr lang="en-GB" sz="2600" i="1" dirty="0">
                <a:solidFill>
                  <a:srgbClr val="008000"/>
                </a:solidFill>
              </a:rPr>
              <a:t>outgoings</a:t>
            </a:r>
            <a:r>
              <a:rPr lang="en-GB" sz="2600" dirty="0">
                <a:solidFill>
                  <a:srgbClr val="008000"/>
                </a:solidFill>
              </a:rPr>
              <a:t> </a:t>
            </a:r>
            <a:r>
              <a:rPr lang="en-GB" sz="2600" dirty="0"/>
              <a:t>– important aspects of learning that can’t be assessed, but will be really valuable five years later in career?</a:t>
            </a:r>
          </a:p>
          <a:p>
            <a:pPr>
              <a:buFont typeface="+mj-lt"/>
              <a:buAutoNum type="arabicPeriod"/>
            </a:pPr>
            <a:r>
              <a:rPr lang="en-GB" sz="2600" dirty="0"/>
              <a:t>How can Sally’s </a:t>
            </a:r>
            <a:r>
              <a:rPr lang="en-GB" sz="2600" dirty="0">
                <a:solidFill>
                  <a:srgbClr val="FF0000"/>
                </a:solidFill>
              </a:rPr>
              <a:t>VASCULAR </a:t>
            </a:r>
            <a:r>
              <a:rPr lang="en-GB" sz="2600" dirty="0"/>
              <a:t>approach remedy the problems?</a:t>
            </a:r>
          </a:p>
          <a:p>
            <a:pPr>
              <a:buFont typeface="+mj-lt"/>
              <a:buAutoNum type="arabicPeriod"/>
            </a:pPr>
            <a:endParaRPr lang="en-GB" sz="2600" dirty="0"/>
          </a:p>
        </p:txBody>
      </p:sp>
    </p:spTree>
    <p:extLst>
      <p:ext uri="{BB962C8B-B14F-4D97-AF65-F5344CB8AC3E}">
        <p14:creationId xmlns:p14="http://schemas.microsoft.com/office/powerpoint/2010/main" val="352394189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611450" y="3140960"/>
            <a:ext cx="6120850" cy="3477875"/>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http://phil-race.co.uk/2016/04/updated-powerpoint-ripples-model/</a:t>
            </a: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(Chapter 1 from ‘The Lecturer’s Toolkit 2015)</a:t>
            </a:r>
            <a:endPar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1767422"/>
      </p:ext>
    </p:extLst>
  </p:cSld>
  <p:clrMapOvr>
    <a:overrideClrMapping bg1="dk1" tx1="lt1" bg2="dk2" tx2="lt2" accent1="accent1" accent2="accent2" accent3="accent3" accent4="accent4" accent5="accent5" accent6="accent6" hlink="hlink" folHlink="folHlink"/>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3600" dirty="0">
                <a:solidFill>
                  <a:srgbClr val="0070C0"/>
                </a:solidFill>
                <a:highlight>
                  <a:srgbClr val="FF66FF"/>
                </a:highlight>
                <a:latin typeface="Times New Roman" panose="02020603050405020304" pitchFamily="18" charset="0"/>
                <a:cs typeface="Times New Roman" panose="02020603050405020304" pitchFamily="18" charset="0"/>
              </a:rPr>
              <a:t>WIIFM</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a:solidFill>
                  <a:srgbClr val="0070C0"/>
                </a:solidFill>
              </a:rPr>
              <a:t>What’s in it for me?</a:t>
            </a:r>
            <a:endParaRPr lang="en-GB" sz="3600" b="1" dirty="0">
              <a:solidFill>
                <a:srgbClr val="0070C0"/>
              </a:solidFill>
              <a:latin typeface="+mn-lt"/>
            </a:endParaRPr>
          </a:p>
        </p:txBody>
      </p:sp>
      <p:sp>
        <p:nvSpPr>
          <p:cNvPr id="259075" name="Rectangle 3"/>
          <p:cNvSpPr>
            <a:spLocks noGrp="1" noChangeArrowheads="1"/>
          </p:cNvSpPr>
          <p:nvPr>
            <p:ph idx="1"/>
          </p:nvPr>
        </p:nvSpPr>
        <p:spPr>
          <a:xfrm>
            <a:off x="358777" y="1123963"/>
            <a:ext cx="8605838" cy="4743440"/>
          </a:xfrm>
        </p:spPr>
        <p:txBody>
          <a:bodyPr/>
          <a:lstStyle/>
          <a:p>
            <a:pPr>
              <a:defRPr/>
            </a:pPr>
            <a:r>
              <a:rPr lang="en-GB" dirty="0"/>
              <a:t>Consciously address the </a:t>
            </a:r>
            <a:r>
              <a:rPr lang="en-GB" dirty="0">
                <a:solidFill>
                  <a:srgbClr val="FF0000"/>
                </a:solidFill>
              </a:rPr>
              <a:t>‘so what’ </a:t>
            </a:r>
            <a:r>
              <a:rPr lang="en-GB" dirty="0"/>
              <a:t>in students’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Address their questions:</a:t>
            </a:r>
          </a:p>
          <a:p>
            <a:pPr marL="0" indent="0" eaLnBrk="0" hangingPunct="0">
              <a:buNone/>
            </a:pPr>
            <a:r>
              <a:rPr lang="en-GB" dirty="0">
                <a:solidFill>
                  <a:srgbClr val="000000"/>
                </a:solidFill>
                <a:highlight>
                  <a:srgbClr val="FFFF00"/>
                </a:highlight>
              </a:rPr>
              <a:t>What will I be expected to show for this?</a:t>
            </a:r>
          </a:p>
          <a:p>
            <a:pPr marL="0" indent="0" eaLnBrk="0" hangingPunct="0">
              <a:buNone/>
            </a:pPr>
            <a:r>
              <a:rPr lang="en-GB" dirty="0">
                <a:solidFill>
                  <a:srgbClr val="000000"/>
                </a:solidFill>
                <a:highlight>
                  <a:srgbClr val="FFFF00"/>
                </a:highlight>
              </a:rPr>
              <a:t>What does a good one look like and a bad one?</a:t>
            </a:r>
          </a:p>
          <a:p>
            <a:pPr marL="0" indent="0" eaLnBrk="0" hangingPunct="0">
              <a:buNone/>
            </a:pPr>
            <a:r>
              <a:rPr lang="en-GB" dirty="0">
                <a:solidFill>
                  <a:srgbClr val="000000"/>
                </a:solidFill>
                <a:highlight>
                  <a:srgbClr val="FFFF00"/>
                </a:highlight>
              </a:rPr>
              <a:t>Where does this fit into the big picture?</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29374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6000" dirty="0">
                <a:solidFill>
                  <a:srgbClr val="FF3300"/>
                </a:solidFill>
                <a:latin typeface="AR CARTER" panose="02000000000000000000" pitchFamily="2" charset="0"/>
              </a:rPr>
              <a:t>enthusiasm</a:t>
            </a:r>
            <a:endParaRPr lang="en-GB" sz="4000" dirty="0">
              <a:solidFill>
                <a:srgbClr val="FF3300"/>
              </a:solidFill>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teaching,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spTree>
    <p:extLst>
      <p:ext uri="{BB962C8B-B14F-4D97-AF65-F5344CB8AC3E}">
        <p14:creationId xmlns:p14="http://schemas.microsoft.com/office/powerpoint/2010/main" val="10195397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1"/>
            <a:ext cx="9165607" cy="6858000"/>
          </a:xfrm>
          <a:prstGeom prst="rect">
            <a:avLst/>
          </a:prstGeom>
        </p:spPr>
      </p:pic>
    </p:spTree>
    <p:extLst>
      <p:ext uri="{BB962C8B-B14F-4D97-AF65-F5344CB8AC3E}">
        <p14:creationId xmlns:p14="http://schemas.microsoft.com/office/powerpoint/2010/main" val="3878670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So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18191486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3764380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2469820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21282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curtain, indoor&#10;&#10;Description automatically generated">
            <a:extLst>
              <a:ext uri="{FF2B5EF4-FFF2-40B4-BE49-F238E27FC236}">
                <a16:creationId xmlns:a16="http://schemas.microsoft.com/office/drawing/2014/main" id="{44282FAA-888A-42B3-A094-6494571A4FC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
            <a:ext cx="9144000" cy="6978316"/>
          </a:xfrm>
          <a:prstGeom prst="rect">
            <a:avLst/>
          </a:prstGeom>
        </p:spPr>
      </p:pic>
      <p:sp>
        <p:nvSpPr>
          <p:cNvPr id="4" name="TextBox 3">
            <a:extLst>
              <a:ext uri="{FF2B5EF4-FFF2-40B4-BE49-F238E27FC236}">
                <a16:creationId xmlns:a16="http://schemas.microsoft.com/office/drawing/2014/main" id="{C577281B-ED27-4706-A97A-E6ECF9DDA116}"/>
              </a:ext>
            </a:extLst>
          </p:cNvPr>
          <p:cNvSpPr txBox="1"/>
          <p:nvPr/>
        </p:nvSpPr>
        <p:spPr>
          <a:xfrm>
            <a:off x="745067" y="5588000"/>
            <a:ext cx="79756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Safety Curtain</a:t>
            </a:r>
          </a:p>
        </p:txBody>
      </p:sp>
    </p:spTree>
    <p:extLst>
      <p:ext uri="{BB962C8B-B14F-4D97-AF65-F5344CB8AC3E}">
        <p14:creationId xmlns:p14="http://schemas.microsoft.com/office/powerpoint/2010/main" val="2685005847"/>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flower garden&#10;&#10;Description automatically generated">
            <a:extLst>
              <a:ext uri="{FF2B5EF4-FFF2-40B4-BE49-F238E27FC236}">
                <a16:creationId xmlns:a16="http://schemas.microsoft.com/office/drawing/2014/main" id="{9F0E4F35-C91F-4033-8B2D-5DF74B5606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8662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68ED-105D-499E-AD69-597FEAC6178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Learning </a:t>
            </a:r>
            <a:r>
              <a:rPr lang="en-GB" sz="3600" b="1" i="1" dirty="0">
                <a:solidFill>
                  <a:srgbClr val="00B0F0"/>
                </a:solidFill>
              </a:rPr>
              <a:t>incomes</a:t>
            </a:r>
          </a:p>
        </p:txBody>
      </p:sp>
      <p:sp>
        <p:nvSpPr>
          <p:cNvPr id="3" name="Content Placeholder 2">
            <a:extLst>
              <a:ext uri="{FF2B5EF4-FFF2-40B4-BE49-F238E27FC236}">
                <a16:creationId xmlns:a16="http://schemas.microsoft.com/office/drawing/2014/main" id="{09755A63-3791-4D5C-BC58-54E6DD72E916}"/>
              </a:ext>
            </a:extLst>
          </p:cNvPr>
          <p:cNvSpPr>
            <a:spLocks noGrp="1"/>
          </p:cNvSpPr>
          <p:nvPr>
            <p:ph idx="1"/>
          </p:nvPr>
        </p:nvSpPr>
        <p:spPr/>
        <p:txBody>
          <a:bodyPr/>
          <a:lstStyle/>
          <a:p>
            <a:pPr marL="0" indent="0">
              <a:buNone/>
            </a:pPr>
            <a:r>
              <a:rPr lang="en-GB" sz="2800" dirty="0"/>
              <a:t>These may be different for each different learner. By learning </a:t>
            </a:r>
            <a:r>
              <a:rPr lang="en-GB" sz="2800" i="1" dirty="0"/>
              <a:t>incomes</a:t>
            </a:r>
            <a:r>
              <a:rPr lang="en-GB" sz="2800" dirty="0"/>
              <a:t>, I mean all the things learners are bringing to the learning situation. These include:</a:t>
            </a:r>
          </a:p>
          <a:p>
            <a:pPr lvl="0"/>
            <a:r>
              <a:rPr lang="en-GB" sz="2800" dirty="0"/>
              <a:t>what they already know about the subject</a:t>
            </a:r>
          </a:p>
          <a:p>
            <a:pPr lvl="0"/>
            <a:r>
              <a:rPr lang="en-GB" sz="2800" dirty="0"/>
              <a:t>what they can already do, related to the subject</a:t>
            </a:r>
          </a:p>
          <a:p>
            <a:pPr lvl="0"/>
            <a:r>
              <a:rPr lang="en-GB" sz="2800" dirty="0"/>
              <a:t>other things in their experience which they can link to the new subject.</a:t>
            </a:r>
          </a:p>
          <a:p>
            <a:pPr marL="0" lvl="0" indent="0">
              <a:buNone/>
            </a:pPr>
            <a:r>
              <a:rPr lang="en-GB" sz="2800" dirty="0"/>
              <a:t>(Race, 2014)</a:t>
            </a:r>
          </a:p>
          <a:p>
            <a:endParaRPr lang="en-GB" sz="2800" dirty="0"/>
          </a:p>
        </p:txBody>
      </p:sp>
    </p:spTree>
    <p:extLst>
      <p:ext uri="{BB962C8B-B14F-4D97-AF65-F5344CB8AC3E}">
        <p14:creationId xmlns:p14="http://schemas.microsoft.com/office/powerpoint/2010/main" val="3069028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37CA-23F3-4C9A-8FFD-5FC3CA0AA0A2}"/>
              </a:ext>
            </a:extLst>
          </p:cNvPr>
          <p:cNvSpPr>
            <a:spLocks noGrp="1"/>
          </p:cNvSpPr>
          <p:nvPr>
            <p:ph type="title"/>
          </p:nvPr>
        </p:nvSpPr>
        <p:spPr>
          <a:xfrm>
            <a:off x="0" y="188925"/>
            <a:ext cx="8964613" cy="431685"/>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Benefits of learning </a:t>
            </a:r>
            <a:r>
              <a:rPr lang="en-GB" sz="3600" b="1" i="1" dirty="0">
                <a:solidFill>
                  <a:srgbClr val="00B0F0"/>
                </a:solidFill>
              </a:rPr>
              <a:t>incomes</a:t>
            </a:r>
            <a:r>
              <a:rPr lang="en-GB" sz="3600" b="1" dirty="0">
                <a:solidFill>
                  <a:srgbClr val="00B0F0"/>
                </a:solidFill>
              </a:rPr>
              <a:t>: </a:t>
            </a:r>
            <a:r>
              <a:rPr lang="en-GB" sz="3200" b="1" dirty="0">
                <a:solidFill>
                  <a:srgbClr val="00B0F0"/>
                </a:solidFill>
              </a:rPr>
              <a:t>they</a:t>
            </a:r>
            <a:r>
              <a:rPr lang="en-GB" sz="3600" b="1" dirty="0">
                <a:solidFill>
                  <a:srgbClr val="00B0F0"/>
                </a:solidFill>
              </a:rPr>
              <a:t> help us to:</a:t>
            </a:r>
          </a:p>
        </p:txBody>
      </p:sp>
      <p:sp>
        <p:nvSpPr>
          <p:cNvPr id="6" name="Content Placeholder 5">
            <a:extLst>
              <a:ext uri="{FF2B5EF4-FFF2-40B4-BE49-F238E27FC236}">
                <a16:creationId xmlns:a16="http://schemas.microsoft.com/office/drawing/2014/main" id="{76B92B51-5C48-4B2D-82E3-BCE56C3230A6}"/>
              </a:ext>
            </a:extLst>
          </p:cNvPr>
          <p:cNvSpPr>
            <a:spLocks noGrp="1"/>
          </p:cNvSpPr>
          <p:nvPr>
            <p:ph idx="1"/>
          </p:nvPr>
        </p:nvSpPr>
        <p:spPr>
          <a:xfrm>
            <a:off x="0" y="764631"/>
            <a:ext cx="8964615" cy="5102772"/>
          </a:xfrm>
        </p:spPr>
        <p:txBody>
          <a:bodyPr/>
          <a:lstStyle/>
          <a:p>
            <a:r>
              <a:rPr lang="en-GB" sz="2400" dirty="0"/>
              <a:t>avoid spending too much time telling the class all sorts of things they already know. We still may need to cover some of these things for the sake of the learners who don’t yet know them, but we can minimize the tedium for those who already do know them.</a:t>
            </a:r>
          </a:p>
          <a:p>
            <a:r>
              <a:rPr lang="en-GB" sz="2400" dirty="0"/>
              <a:t>give learners the chance to explain things they already know to each other – the explainers learn a great deal and we avoid boring them with our own explanations.</a:t>
            </a:r>
          </a:p>
          <a:p>
            <a:r>
              <a:rPr lang="en-GB" sz="2400" dirty="0"/>
              <a:t>spot misconceptions that some of our learners may have about things we’re going to build on. We can then put them right on these as we introduce topics.</a:t>
            </a:r>
          </a:p>
          <a:p>
            <a:r>
              <a:rPr lang="en-GB" sz="2400" dirty="0"/>
              <a:t>build on what members of the class </a:t>
            </a:r>
            <a:r>
              <a:rPr lang="en-GB" sz="2400" i="1" dirty="0"/>
              <a:t>want</a:t>
            </a:r>
            <a:r>
              <a:rPr lang="en-GB" sz="2400" dirty="0"/>
              <a:t> to find out. This helps learners to feel an increased degree of ownership of what we tell them – in effect, we’re structuring the curriculum around </a:t>
            </a:r>
            <a:r>
              <a:rPr lang="en-GB" sz="2400" i="1" dirty="0"/>
              <a:t>their</a:t>
            </a:r>
            <a:r>
              <a:rPr lang="en-GB" sz="2400" dirty="0"/>
              <a:t> questions.</a:t>
            </a:r>
          </a:p>
          <a:p>
            <a:pPr marL="0" indent="0">
              <a:buNone/>
            </a:pPr>
            <a:r>
              <a:rPr lang="en-GB" sz="2400" dirty="0"/>
              <a:t>(Race, 2014)</a:t>
            </a:r>
          </a:p>
          <a:p>
            <a:endParaRPr lang="en-GB" sz="2400" dirty="0"/>
          </a:p>
        </p:txBody>
      </p:sp>
    </p:spTree>
    <p:extLst>
      <p:ext uri="{BB962C8B-B14F-4D97-AF65-F5344CB8AC3E}">
        <p14:creationId xmlns:p14="http://schemas.microsoft.com/office/powerpoint/2010/main" val="192937268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7543800" cy="498371"/>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600" dirty="0">
                <a:solidFill>
                  <a:srgbClr val="FF0000"/>
                </a:solidFill>
              </a:rPr>
              <a:t>VASCULAR</a:t>
            </a:r>
            <a:r>
              <a:rPr lang="en-GB" sz="3600" dirty="0">
                <a:solidFill>
                  <a:srgbClr val="00B0F0"/>
                </a:solidFill>
              </a:rPr>
              <a:t> learning outcomes</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620610"/>
            <a:ext cx="8784976" cy="5311084"/>
          </a:xfrm>
        </p:spPr>
        <p:txBody>
          <a:bodyPr/>
          <a:lstStyle/>
          <a:p>
            <a:pPr marL="176213" indent="-176213">
              <a:buNone/>
            </a:pPr>
            <a:r>
              <a:rPr lang="en-GB" sz="2200" dirty="0">
                <a:solidFill>
                  <a:srgbClr val="7030A0"/>
                </a:solidFill>
              </a:rPr>
              <a:t>Verifiable:</a:t>
            </a:r>
            <a:r>
              <a:rPr lang="en-GB" sz="2200" dirty="0"/>
              <a:t> Can we tell when they’ve been achieved? And can students?</a:t>
            </a:r>
          </a:p>
          <a:p>
            <a:pPr marL="176213" indent="-176213">
              <a:buNone/>
            </a:pPr>
            <a:r>
              <a:rPr lang="en-GB" sz="2200" dirty="0">
                <a:solidFill>
                  <a:srgbClr val="7030A0"/>
                </a:solidFill>
              </a:rPr>
              <a:t>Action orientated</a:t>
            </a:r>
            <a:r>
              <a:rPr lang="en-GB" sz="2200" dirty="0"/>
              <a:t>: Do they lead to real and useful activity?</a:t>
            </a:r>
          </a:p>
          <a:p>
            <a:pPr marL="176213" indent="-176213">
              <a:buNone/>
            </a:pPr>
            <a:r>
              <a:rPr lang="en-GB" sz="2200" dirty="0">
                <a:solidFill>
                  <a:srgbClr val="7030A0"/>
                </a:solidFill>
              </a:rPr>
              <a:t>Singular</a:t>
            </a:r>
            <a:r>
              <a:rPr lang="en-GB" sz="2200" dirty="0"/>
              <a:t>: i.e. not portmanteau outcomes combining two or more into one, making it difficult to assess if differently achieved, but readily </a:t>
            </a:r>
            <a:r>
              <a:rPr lang="en-GB" sz="2200" dirty="0" err="1"/>
              <a:t>matchable</a:t>
            </a:r>
            <a:r>
              <a:rPr lang="en-GB" sz="2200" dirty="0"/>
              <a:t> to student work produced?</a:t>
            </a:r>
          </a:p>
          <a:p>
            <a:pPr marL="176213" indent="-176213">
              <a:buNone/>
            </a:pPr>
            <a:r>
              <a:rPr lang="en-GB" sz="2200" dirty="0">
                <a:solidFill>
                  <a:srgbClr val="7030A0"/>
                </a:solidFill>
              </a:rPr>
              <a:t>Constructively aligned</a:t>
            </a:r>
            <a:r>
              <a:rPr lang="en-GB" sz="2200" dirty="0"/>
              <a:t>? (Biggs and Tang, 2011) so that there is clear alignment between aims (What do students need to be able to know and do?, What is taught / learned, how these are assessed and evaluated);</a:t>
            </a:r>
          </a:p>
          <a:p>
            <a:pPr marL="176213" indent="-176213">
              <a:buNone/>
            </a:pPr>
            <a:r>
              <a:rPr lang="en-GB" sz="2200" dirty="0">
                <a:solidFill>
                  <a:srgbClr val="7030A0"/>
                </a:solidFill>
              </a:rPr>
              <a:t>Understandable</a:t>
            </a:r>
            <a:r>
              <a:rPr lang="en-GB" sz="2200" dirty="0"/>
              <a:t> i.e. using language codes that are meaningful to all stakeholders?</a:t>
            </a:r>
          </a:p>
          <a:p>
            <a:pPr marL="176213" indent="-176213">
              <a:buNone/>
            </a:pPr>
            <a:r>
              <a:rPr lang="en-GB" sz="2200" dirty="0">
                <a:solidFill>
                  <a:srgbClr val="7030A0"/>
                </a:solidFill>
              </a:rPr>
              <a:t>Level-appropriate</a:t>
            </a:r>
            <a:r>
              <a:rPr lang="en-GB" sz="2200" dirty="0"/>
              <a:t>? Suitable and differentiable between1</a:t>
            </a:r>
            <a:r>
              <a:rPr lang="en-GB" sz="2200" baseline="30000" dirty="0"/>
              <a:t>st</a:t>
            </a:r>
            <a:r>
              <a:rPr lang="en-GB" sz="2200" dirty="0"/>
              <a:t> year, 2</a:t>
            </a:r>
            <a:r>
              <a:rPr lang="en-GB" sz="2200" baseline="30000" dirty="0"/>
              <a:t>nd</a:t>
            </a:r>
            <a:r>
              <a:rPr lang="en-GB" sz="2200" dirty="0"/>
              <a:t> year, 3</a:t>
            </a:r>
            <a:r>
              <a:rPr lang="en-GB" sz="2200" baseline="30000" dirty="0"/>
              <a:t>rd</a:t>
            </a:r>
            <a:r>
              <a:rPr lang="en-GB" sz="2200" dirty="0"/>
              <a:t> year, Masters, other PG, NTFs? </a:t>
            </a:r>
          </a:p>
          <a:p>
            <a:pPr marL="176213" indent="-176213">
              <a:buNone/>
            </a:pPr>
            <a:r>
              <a:rPr lang="en-GB" sz="2200" dirty="0">
                <a:solidFill>
                  <a:srgbClr val="7030A0"/>
                </a:solidFill>
              </a:rPr>
              <a:t>Affective-inclusive</a:t>
            </a:r>
            <a:r>
              <a:rPr lang="en-GB" sz="2200" dirty="0"/>
              <a:t> i.e. not just covering actions but capabilities in the affective domain?</a:t>
            </a:r>
          </a:p>
          <a:p>
            <a:pPr marL="176213" indent="-176213">
              <a:buNone/>
            </a:pPr>
            <a:r>
              <a:rPr lang="en-GB" sz="2200" dirty="0">
                <a:solidFill>
                  <a:srgbClr val="7030A0"/>
                </a:solidFill>
              </a:rPr>
              <a:t>Regularly reviewed? </a:t>
            </a:r>
            <a:r>
              <a:rPr lang="en-GB" sz="2200" dirty="0"/>
              <a:t>Not just stuck in history and always fit-for-purpose</a:t>
            </a:r>
            <a:r>
              <a:rPr lang="en-GB" sz="2200" dirty="0">
                <a:solidFill>
                  <a:srgbClr val="7030A0"/>
                </a:solidFill>
              </a:rPr>
              <a:t>.</a:t>
            </a:r>
          </a:p>
          <a:p>
            <a:endParaRPr lang="en-GB" sz="2200" dirty="0"/>
          </a:p>
        </p:txBody>
      </p:sp>
      <p:sp>
        <p:nvSpPr>
          <p:cNvPr id="4" name="Rectangle 3">
            <a:extLst>
              <a:ext uri="{FF2B5EF4-FFF2-40B4-BE49-F238E27FC236}">
                <a16:creationId xmlns:a16="http://schemas.microsoft.com/office/drawing/2014/main" id="{833B58C7-C194-4076-92F1-963C8D0628B1}"/>
              </a:ext>
            </a:extLst>
          </p:cNvPr>
          <p:cNvSpPr/>
          <p:nvPr/>
        </p:nvSpPr>
        <p:spPr>
          <a:xfrm>
            <a:off x="179512" y="620611"/>
            <a:ext cx="277688" cy="6115150"/>
          </a:xfrm>
          <a:prstGeom prst="rect">
            <a:avLst/>
          </a:prstGeom>
          <a:solidFill>
            <a:srgbClr val="FF330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40486E7-8C4D-49D1-82E7-0D59E58E4B4F}"/>
              </a:ext>
            </a:extLst>
          </p:cNvPr>
          <p:cNvSpPr/>
          <p:nvPr/>
        </p:nvSpPr>
        <p:spPr>
          <a:xfrm>
            <a:off x="0" y="0"/>
            <a:ext cx="8001000" cy="6206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hlinkClick r:id="rId2"/>
              </a:rPr>
              <a:t>https://sally-brown.net/2019/03/08/invigorating-the-curriculum-with-vascular-learning-outcomes/</a:t>
            </a:r>
            <a:endParaRPr lang="en-GB" sz="2400"/>
          </a:p>
        </p:txBody>
      </p:sp>
    </p:spTree>
    <p:extLst>
      <p:ext uri="{BB962C8B-B14F-4D97-AF65-F5344CB8AC3E}">
        <p14:creationId xmlns:p14="http://schemas.microsoft.com/office/powerpoint/2010/main" val="25491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151A-2ADE-48F6-B918-757F864601B0}"/>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rPr>
              <a:t>What are your emergent learning outcomes from the last 40 mins?</a:t>
            </a:r>
          </a:p>
        </p:txBody>
      </p:sp>
      <p:sp>
        <p:nvSpPr>
          <p:cNvPr id="3" name="Content Placeholder 2">
            <a:extLst>
              <a:ext uri="{FF2B5EF4-FFF2-40B4-BE49-F238E27FC236}">
                <a16:creationId xmlns:a16="http://schemas.microsoft.com/office/drawing/2014/main" id="{D404FC08-3BDB-438D-9BB0-C8AB1438D68B}"/>
              </a:ext>
            </a:extLst>
          </p:cNvPr>
          <p:cNvSpPr>
            <a:spLocks noGrp="1"/>
          </p:cNvSpPr>
          <p:nvPr>
            <p:ph idx="1"/>
          </p:nvPr>
        </p:nvSpPr>
        <p:spPr/>
        <p:txBody>
          <a:bodyPr/>
          <a:lstStyle/>
          <a:p>
            <a:r>
              <a:rPr lang="en-GB" dirty="0"/>
              <a:t>Volunteers?</a:t>
            </a:r>
          </a:p>
        </p:txBody>
      </p:sp>
    </p:spTree>
    <p:extLst>
      <p:ext uri="{BB962C8B-B14F-4D97-AF65-F5344CB8AC3E}">
        <p14:creationId xmlns:p14="http://schemas.microsoft.com/office/powerpoint/2010/main" val="329410379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Back to our intended learning outcomes?</a:t>
            </a:r>
          </a:p>
        </p:txBody>
      </p:sp>
      <p:sp>
        <p:nvSpPr>
          <p:cNvPr id="110595" name="Rectangle 3"/>
          <p:cNvSpPr>
            <a:spLocks noGrp="1" noChangeArrowheads="1"/>
          </p:cNvSpPr>
          <p:nvPr>
            <p:ph idx="1"/>
          </p:nvPr>
        </p:nvSpPr>
        <p:spPr>
          <a:xfrm>
            <a:off x="250825" y="729222"/>
            <a:ext cx="8552083" cy="5949351"/>
          </a:xfrm>
        </p:spPr>
        <p:txBody>
          <a:bodyPr/>
          <a:lstStyle/>
          <a:p>
            <a:pPr marL="0" indent="0">
              <a:buNone/>
            </a:pPr>
            <a:r>
              <a:rPr lang="en-GB" sz="2600" dirty="0"/>
              <a:t>Are you now better able to?</a:t>
            </a:r>
          </a:p>
          <a:p>
            <a:pPr marL="0" indent="0">
              <a:buNone/>
            </a:pPr>
            <a:r>
              <a:rPr lang="en-GB" sz="2600" dirty="0"/>
              <a:t>	</a:t>
            </a:r>
            <a:r>
              <a:rPr lang="en-GB" sz="2600" dirty="0">
                <a:solidFill>
                  <a:srgbClr val="00B050"/>
                </a:solidFill>
              </a:rPr>
              <a:t>one hand = much better</a:t>
            </a:r>
          </a:p>
          <a:p>
            <a:pPr marL="0" indent="0">
              <a:buNone/>
            </a:pPr>
            <a:r>
              <a:rPr lang="en-GB" sz="2600" dirty="0"/>
              <a:t>	</a:t>
            </a:r>
            <a:r>
              <a:rPr lang="en-GB" sz="2600" dirty="0">
                <a:solidFill>
                  <a:srgbClr val="FFC000"/>
                </a:solidFill>
              </a:rPr>
              <a:t>two hands = somewhat better</a:t>
            </a:r>
          </a:p>
          <a:p>
            <a:pPr marL="0" indent="0">
              <a:buNone/>
            </a:pPr>
            <a:r>
              <a:rPr lang="en-GB" sz="2600" dirty="0"/>
              <a:t>	</a:t>
            </a:r>
            <a:r>
              <a:rPr lang="en-GB" sz="2600" dirty="0">
                <a:solidFill>
                  <a:srgbClr val="FF0000"/>
                </a:solidFill>
              </a:rPr>
              <a:t>touch left ear = no better</a:t>
            </a:r>
          </a:p>
          <a:p>
            <a:pPr lvl="0">
              <a:buFont typeface="+mj-lt"/>
              <a:buAutoNum type="arabicPeriod"/>
            </a:pPr>
            <a:r>
              <a:rPr lang="en-GB" sz="2600" dirty="0"/>
              <a:t>Remember, and address, three questions in every student’s mind, for most of the time?</a:t>
            </a:r>
          </a:p>
          <a:p>
            <a:pPr lvl="0">
              <a:buFont typeface="+mj-lt"/>
              <a:buAutoNum type="arabicPeriod"/>
            </a:pPr>
            <a:r>
              <a:rPr lang="en-GB" sz="2600" dirty="0"/>
              <a:t>Explore how intended learning outcomes can be extended (or sometimes replaced?) by collecting </a:t>
            </a:r>
            <a:r>
              <a:rPr lang="en-GB" sz="2600" dirty="0">
                <a:solidFill>
                  <a:srgbClr val="008000"/>
                </a:solidFill>
              </a:rPr>
              <a:t>learning </a:t>
            </a:r>
            <a:r>
              <a:rPr lang="en-GB" sz="2600" i="1" dirty="0">
                <a:solidFill>
                  <a:srgbClr val="008000"/>
                </a:solidFill>
              </a:rPr>
              <a:t>incomes</a:t>
            </a:r>
            <a:r>
              <a:rPr lang="en-GB" sz="2600" dirty="0">
                <a:solidFill>
                  <a:srgbClr val="008000"/>
                </a:solidFill>
              </a:rPr>
              <a:t> </a:t>
            </a:r>
            <a:r>
              <a:rPr lang="en-GB" sz="2600" dirty="0"/>
              <a:t>of students, collecting and evaluating students’ </a:t>
            </a:r>
            <a:r>
              <a:rPr lang="en-GB" sz="2600" i="1" dirty="0">
                <a:solidFill>
                  <a:srgbClr val="008000"/>
                </a:solidFill>
              </a:rPr>
              <a:t>emergent</a:t>
            </a:r>
            <a:r>
              <a:rPr lang="en-GB" sz="2600" dirty="0">
                <a:solidFill>
                  <a:srgbClr val="008000"/>
                </a:solidFill>
              </a:rPr>
              <a:t> learning outcomes</a:t>
            </a:r>
            <a:r>
              <a:rPr lang="en-GB" sz="2600" dirty="0"/>
              <a:t>, and formulating intended learning </a:t>
            </a:r>
            <a:r>
              <a:rPr lang="en-GB" sz="2600" i="1" dirty="0"/>
              <a:t>outgoings</a:t>
            </a:r>
            <a:r>
              <a:rPr lang="en-GB" sz="2600" dirty="0"/>
              <a:t> into the curriculum?</a:t>
            </a:r>
          </a:p>
          <a:p>
            <a:pPr lvl="0">
              <a:buFont typeface="+mj-lt"/>
              <a:buAutoNum type="arabicPeriod"/>
            </a:pPr>
            <a:r>
              <a:rPr lang="en-GB" sz="2600" dirty="0"/>
              <a:t>Breath life into the whole picture of outcomes, by </a:t>
            </a:r>
            <a:r>
              <a:rPr lang="en-GB" sz="2600" dirty="0">
                <a:solidFill>
                  <a:srgbClr val="FF0000"/>
                </a:solidFill>
              </a:rPr>
              <a:t>VASCULAR</a:t>
            </a:r>
            <a:r>
              <a:rPr lang="en-GB" sz="2600" dirty="0"/>
              <a:t> approaches (Sally Brown, 2019)?</a:t>
            </a:r>
          </a:p>
        </p:txBody>
      </p:sp>
    </p:spTree>
    <p:extLst>
      <p:ext uri="{BB962C8B-B14F-4D97-AF65-F5344CB8AC3E}">
        <p14:creationId xmlns:p14="http://schemas.microsoft.com/office/powerpoint/2010/main" val="3273835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F84C-CB62-4A40-AA9E-E8E878368FF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References</a:t>
            </a:r>
          </a:p>
        </p:txBody>
      </p:sp>
      <p:sp>
        <p:nvSpPr>
          <p:cNvPr id="3" name="Content Placeholder 2">
            <a:extLst>
              <a:ext uri="{FF2B5EF4-FFF2-40B4-BE49-F238E27FC236}">
                <a16:creationId xmlns:a16="http://schemas.microsoft.com/office/drawing/2014/main" id="{C620ADA9-D98C-41CD-8606-3A318049F3D2}"/>
              </a:ext>
            </a:extLst>
          </p:cNvPr>
          <p:cNvSpPr>
            <a:spLocks noGrp="1"/>
          </p:cNvSpPr>
          <p:nvPr>
            <p:ph idx="1"/>
          </p:nvPr>
        </p:nvSpPr>
        <p:spPr/>
        <p:txBody>
          <a:bodyPr/>
          <a:lstStyle/>
          <a:p>
            <a:pPr marL="625475" indent="-625475">
              <a:buNone/>
            </a:pPr>
            <a:r>
              <a:rPr lang="en-GB" sz="2400" dirty="0"/>
              <a:t>Kleiman, P. (2017) ‘Case Study 2 “We Don’t Need Those Learning Outcomes”: assessing creativity and creative assessment’ in Evans, C. and Elkington, S., Transforming Assessment In Higher Education. York: </a:t>
            </a:r>
            <a:r>
              <a:rPr lang="en-GB" sz="2400" dirty="0" err="1"/>
              <a:t>HEAcademy</a:t>
            </a:r>
            <a:r>
              <a:rPr lang="en-GB" sz="2400" dirty="0"/>
              <a:t> </a:t>
            </a:r>
          </a:p>
          <a:p>
            <a:pPr marL="625475" indent="-625475">
              <a:buNone/>
            </a:pPr>
            <a:r>
              <a:rPr lang="en-GB" sz="2400" dirty="0"/>
              <a:t>Nelson, R. (2018) </a:t>
            </a:r>
            <a:r>
              <a:rPr lang="en-GB" sz="2400" i="1" dirty="0"/>
              <a:t>Creativity Crisis: Toward a Post-constructivist Educational Future</a:t>
            </a:r>
            <a:r>
              <a:rPr lang="en-GB" sz="2400" dirty="0"/>
              <a:t>: Monash University Press; </a:t>
            </a:r>
          </a:p>
          <a:p>
            <a:pPr marL="625475" indent="-625475">
              <a:buNone/>
            </a:pPr>
            <a:r>
              <a:rPr lang="en-GB" sz="2400" i="1" dirty="0"/>
              <a:t>	‘Micro-management of learning is killing creativity Learning outcomes are very well intentioned, but their use discourages students from thinking outside the tick box’ </a:t>
            </a:r>
            <a:r>
              <a:rPr lang="en-GB" sz="2400" dirty="0"/>
              <a:t>THE, July 12</a:t>
            </a:r>
          </a:p>
          <a:p>
            <a:pPr marL="625475" indent="-625475">
              <a:buNone/>
            </a:pPr>
            <a:r>
              <a:rPr lang="en-GB" sz="2400" dirty="0"/>
              <a:t>Race, P. (2014) </a:t>
            </a:r>
            <a:r>
              <a:rPr lang="en-GB" sz="2400" i="1" dirty="0"/>
              <a:t>Making learning happen: 3</a:t>
            </a:r>
            <a:r>
              <a:rPr lang="en-GB" sz="2400" i="1" baseline="30000" dirty="0"/>
              <a:t>rd</a:t>
            </a:r>
            <a:r>
              <a:rPr lang="en-GB" sz="2400" i="1" dirty="0"/>
              <a:t> edition, </a:t>
            </a:r>
            <a:r>
              <a:rPr lang="en-GB" sz="2400" dirty="0"/>
              <a:t>London: Sage. </a:t>
            </a:r>
          </a:p>
          <a:p>
            <a:pPr marL="625475" indent="-625475">
              <a:buNone/>
            </a:pPr>
            <a:r>
              <a:rPr lang="en-GB" sz="2400" dirty="0" err="1"/>
              <a:t>Westera</a:t>
            </a:r>
            <a:r>
              <a:rPr lang="en-GB" sz="2400" dirty="0"/>
              <a:t>, W. (2001) Competences in education: a confusion of tongues,</a:t>
            </a:r>
            <a:r>
              <a:rPr lang="en-GB" sz="2400" i="1" dirty="0"/>
              <a:t> </a:t>
            </a:r>
            <a:r>
              <a:rPr lang="nl-NL" sz="2400" i="1" dirty="0"/>
              <a:t>j. curriculum studies, </a:t>
            </a:r>
            <a:r>
              <a:rPr lang="nl-NL" sz="2400" dirty="0"/>
              <a:t>2001, vol. 33, no. 1, 75–88.</a:t>
            </a:r>
          </a:p>
          <a:p>
            <a:pPr marL="625475" indent="-625475">
              <a:buNone/>
            </a:pPr>
            <a:r>
              <a:rPr lang="nl-NL" sz="2400" dirty="0"/>
              <a:t>Race, P (2019) Beyond the tyranny of learning outcomes, </a:t>
            </a:r>
            <a:r>
              <a:rPr lang="nl-NL" sz="2400" i="1" dirty="0"/>
              <a:t>The Lecturer’s Toolkit, 5th editon, now in press.</a:t>
            </a:r>
            <a:endParaRPr lang="nl-NL" sz="2400" dirty="0"/>
          </a:p>
          <a:p>
            <a:pPr marL="0" indent="0">
              <a:buNone/>
            </a:pPr>
            <a:endParaRPr lang="en-GB" sz="2400" dirty="0"/>
          </a:p>
        </p:txBody>
      </p:sp>
      <p:pic>
        <p:nvPicPr>
          <p:cNvPr id="5" name="Picture 4">
            <a:extLst>
              <a:ext uri="{FF2B5EF4-FFF2-40B4-BE49-F238E27FC236}">
                <a16:creationId xmlns:a16="http://schemas.microsoft.com/office/drawing/2014/main" id="{1DC9C712-B3E9-4079-855D-F212775926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657" y="1984161"/>
            <a:ext cx="2024343" cy="3096055"/>
          </a:xfrm>
          <a:prstGeom prst="rect">
            <a:avLst/>
          </a:prstGeom>
        </p:spPr>
      </p:pic>
    </p:spTree>
    <p:extLst>
      <p:ext uri="{BB962C8B-B14F-4D97-AF65-F5344CB8AC3E}">
        <p14:creationId xmlns:p14="http://schemas.microsoft.com/office/powerpoint/2010/main" val="2465821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1060" y="4005080"/>
            <a:ext cx="785411" cy="432060"/>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108-EAB9-4FBC-A8C2-95526E7C74EB}"/>
              </a:ext>
            </a:extLst>
          </p:cNvPr>
          <p:cNvSpPr>
            <a:spLocks noGrp="1"/>
          </p:cNvSpPr>
          <p:nvPr>
            <p:ph type="title"/>
          </p:nvPr>
        </p:nvSpPr>
        <p:spPr/>
        <p:txBody>
          <a:bodyPr/>
          <a:lstStyle/>
          <a:p>
            <a:endParaRPr lang="en-GB"/>
          </a:p>
        </p:txBody>
      </p:sp>
      <p:pic>
        <p:nvPicPr>
          <p:cNvPr id="5" name="Content Placeholder 4" descr="A view of a city at night&#10;&#10;Description automatically generated">
            <a:extLst>
              <a:ext uri="{FF2B5EF4-FFF2-40B4-BE49-F238E27FC236}">
                <a16:creationId xmlns:a16="http://schemas.microsoft.com/office/drawing/2014/main" id="{0BCBE520-49B8-4027-8A09-E104C786BEF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28" y="-10821"/>
            <a:ext cx="9158428" cy="6868821"/>
          </a:xfrm>
        </p:spPr>
      </p:pic>
      <p:sp>
        <p:nvSpPr>
          <p:cNvPr id="3" name="TextBox 2">
            <a:extLst>
              <a:ext uri="{FF2B5EF4-FFF2-40B4-BE49-F238E27FC236}">
                <a16:creationId xmlns:a16="http://schemas.microsoft.com/office/drawing/2014/main" id="{511714C8-BAAF-4781-8EBB-D9793188DB81}"/>
              </a:ext>
            </a:extLst>
          </p:cNvPr>
          <p:cNvSpPr txBox="1"/>
          <p:nvPr/>
        </p:nvSpPr>
        <p:spPr>
          <a:xfrm>
            <a:off x="251400" y="5301260"/>
            <a:ext cx="4104570" cy="830997"/>
          </a:xfrm>
          <a:prstGeom prst="rect">
            <a:avLst/>
          </a:prstGeom>
          <a:noFill/>
        </p:spPr>
        <p:txBody>
          <a:bodyPr wrap="square" rtlCol="0">
            <a:spAutoFit/>
          </a:bodyPr>
          <a:lstStyle/>
          <a:p>
            <a:r>
              <a:rPr lang="en-GB" sz="2400" b="1" dirty="0">
                <a:solidFill>
                  <a:srgbClr val="FFC000"/>
                </a:solidFill>
                <a:latin typeface="Calibri" panose="020F0502020204030204" pitchFamily="34" charset="0"/>
                <a:cs typeface="Calibri" panose="020F0502020204030204" pitchFamily="34" charset="0"/>
              </a:rPr>
              <a:t>Looking across the Tyne from outside the Sage Gateshead</a:t>
            </a:r>
          </a:p>
        </p:txBody>
      </p:sp>
    </p:spTree>
    <p:extLst>
      <p:ext uri="{BB962C8B-B14F-4D97-AF65-F5344CB8AC3E}">
        <p14:creationId xmlns:p14="http://schemas.microsoft.com/office/powerpoint/2010/main" val="426505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794035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building, outdoor, green&#10;&#10;Description automatically generated">
            <a:extLst>
              <a:ext uri="{FF2B5EF4-FFF2-40B4-BE49-F238E27FC236}">
                <a16:creationId xmlns:a16="http://schemas.microsoft.com/office/drawing/2014/main" id="{7D76FE47-6DAE-42CE-8244-CACD9D9322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15520" y="35971"/>
            <a:ext cx="7082853" cy="6858000"/>
          </a:xfrm>
          <a:prstGeom prst="rect">
            <a:avLst/>
          </a:prstGeom>
        </p:spPr>
      </p:pic>
    </p:spTree>
    <p:extLst>
      <p:ext uri="{BB962C8B-B14F-4D97-AF65-F5344CB8AC3E}">
        <p14:creationId xmlns:p14="http://schemas.microsoft.com/office/powerpoint/2010/main" val="3361872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0CD13ED-FF3D-41B6-9D76-C0490D8A1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390" y="71956"/>
            <a:ext cx="5176434" cy="6714087"/>
          </a:xfrm>
          <a:prstGeom prst="rect">
            <a:avLst/>
          </a:prstGeom>
          <a:ln w="28575">
            <a:solidFill>
              <a:srgbClr val="0070C0"/>
            </a:solidFill>
          </a:ln>
        </p:spPr>
      </p:pic>
      <p:sp>
        <p:nvSpPr>
          <p:cNvPr id="7" name="TextBox 6">
            <a:extLst>
              <a:ext uri="{FF2B5EF4-FFF2-40B4-BE49-F238E27FC236}">
                <a16:creationId xmlns:a16="http://schemas.microsoft.com/office/drawing/2014/main" id="{9E22591A-CE72-4FBC-81FB-642FB5712730}"/>
              </a:ext>
            </a:extLst>
          </p:cNvPr>
          <p:cNvSpPr txBox="1"/>
          <p:nvPr/>
        </p:nvSpPr>
        <p:spPr>
          <a:xfrm>
            <a:off x="5796366" y="790414"/>
            <a:ext cx="2898183" cy="4401205"/>
          </a:xfrm>
          <a:prstGeom prst="rect">
            <a:avLst/>
          </a:prstGeom>
          <a:solidFill>
            <a:srgbClr val="FFFF00"/>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5</a:t>
            </a:r>
            <a:r>
              <a:rPr kumimoji="0" lang="en-GB" sz="4000" b="1" i="0" u="none" strike="noStrike" kern="1200" cap="none" spc="0" normalizeH="0" baseline="3000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th</a:t>
            </a: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 Edition in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Expected to come out in December 2019</a:t>
            </a:r>
          </a:p>
        </p:txBody>
      </p:sp>
    </p:spTree>
    <p:extLst>
      <p:ext uri="{BB962C8B-B14F-4D97-AF65-F5344CB8AC3E}">
        <p14:creationId xmlns:p14="http://schemas.microsoft.com/office/powerpoint/2010/main" val="347152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p:spPr>
        <p:txBody>
          <a:bodyPr>
            <a:normAutofit fontScale="90000"/>
          </a:bodyPr>
          <a:lstStyle/>
          <a:p>
            <a:pPr algn="ctr"/>
            <a:r>
              <a:rPr lang="en-GB" sz="4000" b="1" dirty="0">
                <a:solidFill>
                  <a:srgbClr val="0070C0"/>
                </a:solidFill>
                <a:latin typeface="+mn-lt"/>
              </a:rPr>
              <a:t>Addressing the 2020s:</a:t>
            </a:r>
            <a:br>
              <a:rPr lang="en-GB" sz="4000" b="1" dirty="0">
                <a:solidFill>
                  <a:srgbClr val="0070C0"/>
                </a:solidFill>
                <a:latin typeface="+mn-lt"/>
              </a:rPr>
            </a:br>
            <a:r>
              <a:rPr lang="en-GB" sz="36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908650"/>
            <a:ext cx="8893277" cy="5949350"/>
          </a:xfrm>
        </p:spPr>
        <p:txBody>
          <a:bodyPr>
            <a:noAutofit/>
          </a:bodyPr>
          <a:lstStyle/>
          <a:p>
            <a:pPr marL="449263" indent="-449263">
              <a:buClr>
                <a:schemeClr val="tx2"/>
              </a:buClr>
              <a:buFont typeface="+mj-lt"/>
              <a:buAutoNum type="arabicPeriod"/>
            </a:pPr>
            <a:r>
              <a:rPr lang="en-US" sz="2400" b="1" dirty="0"/>
              <a:t>Online information and the internet now just </a:t>
            </a:r>
            <a:r>
              <a:rPr lang="en-US" sz="2400" b="1" dirty="0">
                <a:solidFill>
                  <a:srgbClr val="7030A0"/>
                </a:solidFill>
              </a:rPr>
              <a:t>normal</a:t>
            </a:r>
            <a:r>
              <a:rPr lang="en-US" sz="2400" b="1" dirty="0"/>
              <a:t>, ‘digital’ has now ‘grown up’, and is no longer something different.</a:t>
            </a:r>
          </a:p>
          <a:p>
            <a:pPr marL="449263" indent="-449263">
              <a:buClr>
                <a:schemeClr val="tx2"/>
              </a:buClr>
              <a:buFont typeface="+mj-lt"/>
              <a:buAutoNum type="arabicPeriod"/>
            </a:pPr>
            <a:r>
              <a:rPr lang="en-US" sz="2400" b="1" dirty="0"/>
              <a:t>More attention to </a:t>
            </a:r>
            <a:r>
              <a:rPr lang="en-US" sz="2400" b="1" dirty="0">
                <a:solidFill>
                  <a:srgbClr val="7030A0"/>
                </a:solidFill>
              </a:rPr>
              <a:t>learning</a:t>
            </a:r>
            <a:r>
              <a:rPr lang="en-US" sz="2400" b="1" dirty="0"/>
              <a:t>, rather than teaching.</a:t>
            </a:r>
          </a:p>
          <a:p>
            <a:pPr marL="449263" indent="-449263">
              <a:buClr>
                <a:schemeClr val="tx2"/>
              </a:buClr>
              <a:buFont typeface="+mj-lt"/>
              <a:buAutoNum type="arabicPeriod"/>
            </a:pPr>
            <a:r>
              <a:rPr lang="en-US" sz="2400" b="1" dirty="0"/>
              <a:t>Less focus on classes as ‘</a:t>
            </a:r>
            <a:r>
              <a:rPr lang="en-US" sz="2400" b="1" dirty="0">
                <a:solidFill>
                  <a:srgbClr val="7030A0"/>
                </a:solidFill>
              </a:rPr>
              <a:t>transmission</a:t>
            </a:r>
            <a:r>
              <a:rPr lang="en-US" sz="2400" b="1" dirty="0"/>
              <a:t>’ occasions.</a:t>
            </a:r>
          </a:p>
          <a:p>
            <a:pPr marL="449263" indent="-449263">
              <a:buClr>
                <a:schemeClr val="tx2"/>
              </a:buClr>
              <a:buFont typeface="+mj-lt"/>
              <a:buAutoNum type="arabicPeriod"/>
            </a:pPr>
            <a:r>
              <a:rPr lang="en-US" sz="2400" b="1" dirty="0"/>
              <a:t>Learning-centred approach to </a:t>
            </a:r>
            <a:r>
              <a:rPr lang="en-US" sz="2400" b="1" dirty="0">
                <a:solidFill>
                  <a:srgbClr val="7030A0"/>
                </a:solidFill>
              </a:rPr>
              <a:t>assessment of student outcomes.</a:t>
            </a:r>
          </a:p>
          <a:p>
            <a:pPr marL="449263" indent="-449263">
              <a:buClr>
                <a:schemeClr val="tx2"/>
              </a:buClr>
              <a:buFont typeface="+mj-lt"/>
              <a:buAutoNum type="arabicPeriod"/>
            </a:pPr>
            <a:r>
              <a:rPr lang="en-US" sz="2400" b="1" dirty="0"/>
              <a:t>Greater focus on feedback </a:t>
            </a:r>
            <a:r>
              <a:rPr lang="en-US" sz="2400" b="1" i="1" dirty="0">
                <a:solidFill>
                  <a:srgbClr val="7030A0"/>
                </a:solidFill>
              </a:rPr>
              <a:t>dialogues</a:t>
            </a:r>
            <a:r>
              <a:rPr lang="en-US" sz="2400" b="1" i="1" dirty="0"/>
              <a:t>, </a:t>
            </a:r>
            <a:r>
              <a:rPr lang="en-US" sz="2400" b="1" dirty="0"/>
              <a:t>and development of feedback </a:t>
            </a:r>
            <a:r>
              <a:rPr lang="en-US" sz="2400" b="1" i="1" dirty="0">
                <a:solidFill>
                  <a:srgbClr val="7030A0"/>
                </a:solidFill>
              </a:rPr>
              <a:t>literacy</a:t>
            </a:r>
            <a:r>
              <a:rPr lang="en-US" sz="2400" b="1" dirty="0"/>
              <a:t> by students.</a:t>
            </a:r>
          </a:p>
          <a:p>
            <a:pPr marL="449263" indent="-449263">
              <a:buClr>
                <a:schemeClr val="tx2"/>
              </a:buClr>
              <a:buFont typeface="+mj-lt"/>
              <a:buAutoNum type="arabicPeriod"/>
            </a:pPr>
            <a:r>
              <a:rPr lang="en-US" sz="2400" b="1" dirty="0"/>
              <a:t>Increased recognition of the skills, attitudes and behaviours graduates need to be </a:t>
            </a:r>
            <a:r>
              <a:rPr lang="en-US" sz="2400" b="1" dirty="0">
                <a:solidFill>
                  <a:srgbClr val="7030A0"/>
                </a:solidFill>
              </a:rPr>
              <a:t>work-ready.</a:t>
            </a:r>
          </a:p>
          <a:p>
            <a:pPr marL="449263" indent="-449263">
              <a:buClr>
                <a:schemeClr val="tx2"/>
              </a:buClr>
              <a:buFont typeface="+mj-lt"/>
              <a:buAutoNum type="arabicPeriod"/>
            </a:pPr>
            <a:r>
              <a:rPr lang="en-US" sz="2400" b="1" dirty="0"/>
              <a:t>Responsibility of institutions to prepare students through knowledge, orientation and behaviours for </a:t>
            </a:r>
            <a:r>
              <a:rPr lang="en-US" sz="2400" b="1" dirty="0">
                <a:solidFill>
                  <a:srgbClr val="7030A0"/>
                </a:solidFill>
              </a:rPr>
              <a:t>active citizenship </a:t>
            </a:r>
            <a:r>
              <a:rPr lang="en-US" sz="2400" b="1" dirty="0"/>
              <a:t>in their own communities, nations and globally. </a:t>
            </a:r>
            <a:endParaRPr lang="en-GB" sz="2400" b="1" dirty="0"/>
          </a:p>
          <a:p>
            <a:pPr marL="449263" indent="-449263">
              <a:buClr>
                <a:schemeClr val="tx2"/>
              </a:buClr>
              <a:buFont typeface="+mj-lt"/>
              <a:buAutoNum type="arabicPeriod"/>
            </a:pPr>
            <a:r>
              <a:rPr lang="en-US" sz="2400" b="1" dirty="0"/>
              <a:t>Increased recognition of the need for teaching staff to be </a:t>
            </a:r>
            <a:r>
              <a:rPr lang="en-US" sz="2400" b="1" dirty="0">
                <a:solidFill>
                  <a:srgbClr val="7030A0"/>
                </a:solidFill>
              </a:rPr>
              <a:t>trained, qualified and accredited as teachers.</a:t>
            </a:r>
            <a:endParaRPr lang="en-GB" sz="2400" b="1" dirty="0">
              <a:solidFill>
                <a:srgbClr val="7030A0"/>
              </a:solidFill>
            </a:endParaRPr>
          </a:p>
        </p:txBody>
      </p:sp>
    </p:spTree>
    <p:extLst>
      <p:ext uri="{BB962C8B-B14F-4D97-AF65-F5344CB8AC3E}">
        <p14:creationId xmlns:p14="http://schemas.microsoft.com/office/powerpoint/2010/main" val="253265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2361</Words>
  <Application>Microsoft Office PowerPoint</Application>
  <PresentationFormat>On-screen Show (4:3)</PresentationFormat>
  <Paragraphs>255</Paragraphs>
  <Slides>46</Slides>
  <Notes>10</Notes>
  <HiddenSlides>0</HiddenSlides>
  <MMClips>0</MMClips>
  <ScaleCrop>false</ScaleCrop>
  <HeadingPairs>
    <vt:vector size="6" baseType="variant">
      <vt:variant>
        <vt:lpstr>Fonts Used</vt:lpstr>
      </vt:variant>
      <vt:variant>
        <vt:i4>12</vt:i4>
      </vt:variant>
      <vt:variant>
        <vt:lpstr>Theme</vt:lpstr>
      </vt:variant>
      <vt:variant>
        <vt:i4>22</vt:i4>
      </vt:variant>
      <vt:variant>
        <vt:lpstr>Slide Titles</vt:lpstr>
      </vt:variant>
      <vt:variant>
        <vt:i4>46</vt:i4>
      </vt:variant>
    </vt:vector>
  </HeadingPairs>
  <TitlesOfParts>
    <vt:vector size="80" baseType="lpstr">
      <vt:lpstr>AR CARTER</vt:lpstr>
      <vt:lpstr>Arial</vt:lpstr>
      <vt:lpstr>Arial Rounded MT Bold</vt:lpstr>
      <vt:lpstr>Calibri</vt:lpstr>
      <vt:lpstr>Calibri Light</vt:lpstr>
      <vt:lpstr>Comic Sans MS</vt:lpstr>
      <vt:lpstr>Curlz MT</vt:lpstr>
      <vt:lpstr>Monotype Sorts</vt:lpstr>
      <vt:lpstr>Tahoma</vt:lpstr>
      <vt:lpstr>Times New Roman</vt:lpstr>
      <vt:lpstr>Trebuchet MS</vt:lpstr>
      <vt:lpstr>Wingdings</vt:lpstr>
      <vt:lpstr>83_Custom Design</vt:lpstr>
      <vt:lpstr>79_Custom Design</vt:lpstr>
      <vt:lpstr>9_Custom Design</vt:lpstr>
      <vt:lpstr>44_Custom Design</vt:lpstr>
      <vt:lpstr>2_LeedsMet template</vt:lpstr>
      <vt:lpstr>4_Professional</vt:lpstr>
      <vt:lpstr>81_Custom Design</vt:lpstr>
      <vt:lpstr>11_Custom Design</vt:lpstr>
      <vt:lpstr>105_Custom Design</vt:lpstr>
      <vt:lpstr>63_Custom Design</vt:lpstr>
      <vt:lpstr>70_Custom Design</vt:lpstr>
      <vt:lpstr>5_Office Theme</vt:lpstr>
      <vt:lpstr>LeedsMet template</vt:lpstr>
      <vt:lpstr>Clouds</vt:lpstr>
      <vt:lpstr>3_Office Theme</vt:lpstr>
      <vt:lpstr>106_Custom Design</vt:lpstr>
      <vt:lpstr>4_Office Theme</vt:lpstr>
      <vt:lpstr>1_Office Theme</vt:lpstr>
      <vt:lpstr>5_LeedsMet template</vt:lpstr>
      <vt:lpstr>2_Office Theme</vt:lpstr>
      <vt:lpstr>Office Theme</vt:lpstr>
      <vt:lpstr>84_Custom Design</vt:lpstr>
      <vt:lpstr>‘Beyond the Tyranny of learning outcomes?’</vt:lpstr>
      <vt:lpstr>PowerPoint Presentation</vt:lpstr>
      <vt:lpstr> About Phil…</vt:lpstr>
      <vt:lpstr>PowerPoint Presentation</vt:lpstr>
      <vt:lpstr>PowerPoint Presentation</vt:lpstr>
      <vt:lpstr>Thought for the day: Einstein</vt:lpstr>
      <vt:lpstr>PowerPoint Presentation</vt:lpstr>
      <vt:lpstr>PowerPoint Presentation</vt:lpstr>
      <vt:lpstr>Addressing the 2020s: Eight concurrent, related paradigm shifts</vt:lpstr>
      <vt:lpstr>Do we spend too much of our time trying to teach our students?</vt:lpstr>
      <vt:lpstr>The three questions always in each student’s mind…</vt:lpstr>
      <vt:lpstr>PowerPoint Presentation</vt:lpstr>
      <vt:lpstr>Feedback</vt:lpstr>
      <vt:lpstr>Summary</vt:lpstr>
      <vt:lpstr>What I said I’d do</vt:lpstr>
      <vt:lpstr>Mobile phones and laptops...</vt:lpstr>
      <vt:lpstr>#LTHEchat is held on Wednesdays, term-time  8-9 pm: one hour, one or two convenors,  6 questions, c.200 international participants.</vt:lpstr>
      <vt:lpstr>Slides and links</vt:lpstr>
      <vt:lpstr>Intended learning outcomes?</vt:lpstr>
      <vt:lpstr>PowerPoint Presentation</vt:lpstr>
      <vt:lpstr>Rationale</vt:lpstr>
      <vt:lpstr>Background</vt:lpstr>
      <vt:lpstr>SMART learning outcomes?</vt:lpstr>
      <vt:lpstr>Task 1</vt:lpstr>
      <vt:lpstr>PowerPoint Presentation</vt:lpstr>
      <vt:lpstr>“Micro-management of learning is killing creativity”  Learning outcomes are very well intentioned, but their use discourages students from thinking outside the tick box, says Robert Nelson (July 12, 2018 THE)</vt:lpstr>
      <vt:lpstr>These concerns are  not new!</vt:lpstr>
      <vt:lpstr>“We don’t need those learning outcomes” : Paul Kleiman reports…</vt:lpstr>
      <vt:lpstr>PowerPoint Presentation</vt:lpstr>
      <vt:lpstr>Matters arising?</vt:lpstr>
      <vt:lpstr> How students really learn </vt:lpstr>
      <vt:lpstr>WIIFM What’s in it for me?</vt:lpstr>
      <vt:lpstr>Teaching, learning and enthusiasm</vt:lpstr>
      <vt:lpstr>PowerPoint Presentation</vt:lpstr>
      <vt:lpstr>So what about learning styles?</vt:lpstr>
      <vt:lpstr>PowerPoint Presentation</vt:lpstr>
      <vt:lpstr>PowerPoint Presentation</vt:lpstr>
      <vt:lpstr>PowerPoint Presentation</vt:lpstr>
      <vt:lpstr>PowerPoint Presentation</vt:lpstr>
      <vt:lpstr>Learning incomes</vt:lpstr>
      <vt:lpstr>Benefits of learning incomes: they help us to:</vt:lpstr>
      <vt:lpstr>VASCULAR learning outcomes</vt:lpstr>
      <vt:lpstr>What are your emergent learning outcomes from the last 40 mins?</vt:lpstr>
      <vt:lpstr>Back to our intended learning outcomes?</vt:lpstr>
      <vt:lpstr>References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2019-06-28T06:42:06Z</dcterms:modified>
</cp:coreProperties>
</file>