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slideLayouts/slideLayout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slideLayouts/slideLayout6.xml" ContentType="application/vnd.openxmlformats-officedocument.presentationml.slideLayout+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slideLayouts/slideLayout7.xml" ContentType="application/vnd.openxmlformats-officedocument.presentationml.slideLayout+xml"/>
  <Override PartName="/ppt/theme/theme11.xml" ContentType="application/vnd.openxmlformats-officedocument.theme+xml"/>
  <Override PartName="/ppt/slideLayouts/slideLayout8.xml" ContentType="application/vnd.openxmlformats-officedocument.presentationml.slideLayout+xml"/>
  <Override PartName="/ppt/theme/theme12.xml" ContentType="application/vnd.openxmlformats-officedocument.theme+xml"/>
  <Override PartName="/ppt/slideLayouts/slideLayout9.xml" ContentType="application/vnd.openxmlformats-officedocument.presentationml.slideLayout+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theme/theme1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4695" r:id="rId1"/>
    <p:sldMasterId id="2147484703" r:id="rId2"/>
    <p:sldMasterId id="2147484723" r:id="rId3"/>
    <p:sldMasterId id="2147484746" r:id="rId4"/>
    <p:sldMasterId id="2147484758" r:id="rId5"/>
    <p:sldMasterId id="2147484762" r:id="rId6"/>
    <p:sldMasterId id="2147484766" r:id="rId7"/>
    <p:sldMasterId id="2147484949" r:id="rId8"/>
    <p:sldMasterId id="2147485002" r:id="rId9"/>
    <p:sldMasterId id="2147485044" r:id="rId10"/>
    <p:sldMasterId id="2147485155" r:id="rId11"/>
    <p:sldMasterId id="2147485231" r:id="rId12"/>
    <p:sldMasterId id="2147485233" r:id="rId13"/>
    <p:sldMasterId id="2147485237" r:id="rId14"/>
    <p:sldMasterId id="2147485255" r:id="rId15"/>
  </p:sldMasterIdLst>
  <p:notesMasterIdLst>
    <p:notesMasterId r:id="rId37"/>
  </p:notesMasterIdLst>
  <p:sldIdLst>
    <p:sldId id="1706" r:id="rId16"/>
    <p:sldId id="428" r:id="rId17"/>
    <p:sldId id="1708" r:id="rId18"/>
    <p:sldId id="1468" r:id="rId19"/>
    <p:sldId id="459" r:id="rId20"/>
    <p:sldId id="1249" r:id="rId21"/>
    <p:sldId id="1469" r:id="rId22"/>
    <p:sldId id="1470" r:id="rId23"/>
    <p:sldId id="1252" r:id="rId24"/>
    <p:sldId id="1253" r:id="rId25"/>
    <p:sldId id="1258" r:id="rId26"/>
    <p:sldId id="1261" r:id="rId27"/>
    <p:sldId id="1263" r:id="rId28"/>
    <p:sldId id="1250" r:id="rId29"/>
    <p:sldId id="1259" r:id="rId30"/>
    <p:sldId id="1260" r:id="rId31"/>
    <p:sldId id="834" r:id="rId32"/>
    <p:sldId id="1264" r:id="rId33"/>
    <p:sldId id="1718" r:id="rId34"/>
    <p:sldId id="1257" r:id="rId35"/>
    <p:sldId id="1115" r:id="rId36"/>
  </p:sldIdLst>
  <p:sldSz cx="9144000" cy="6858000" type="screen4x3"/>
  <p:notesSz cx="6858000" cy="9144000"/>
  <p:defaultTextStyle>
    <a:defPPr>
      <a:defRPr lang="en-GB"/>
    </a:defPPr>
    <a:lvl1pPr algn="l" rtl="0" fontAlgn="base">
      <a:spcBef>
        <a:spcPct val="0"/>
      </a:spcBef>
      <a:spcAft>
        <a:spcPct val="0"/>
      </a:spcAft>
      <a:defRPr sz="4000" kern="1200">
        <a:solidFill>
          <a:schemeClr val="tx1"/>
        </a:solidFill>
        <a:latin typeface="Comic Sans MS" pitchFamily="66" charset="0"/>
        <a:ea typeface="+mn-ea"/>
        <a:cs typeface="+mn-cs"/>
      </a:defRPr>
    </a:lvl1pPr>
    <a:lvl2pPr marL="457200" algn="l" rtl="0" fontAlgn="base">
      <a:spcBef>
        <a:spcPct val="0"/>
      </a:spcBef>
      <a:spcAft>
        <a:spcPct val="0"/>
      </a:spcAft>
      <a:defRPr sz="4000" kern="1200">
        <a:solidFill>
          <a:schemeClr val="tx1"/>
        </a:solidFill>
        <a:latin typeface="Comic Sans MS" pitchFamily="66" charset="0"/>
        <a:ea typeface="+mn-ea"/>
        <a:cs typeface="+mn-cs"/>
      </a:defRPr>
    </a:lvl2pPr>
    <a:lvl3pPr marL="914400" algn="l" rtl="0" fontAlgn="base">
      <a:spcBef>
        <a:spcPct val="0"/>
      </a:spcBef>
      <a:spcAft>
        <a:spcPct val="0"/>
      </a:spcAft>
      <a:defRPr sz="4000" kern="1200">
        <a:solidFill>
          <a:schemeClr val="tx1"/>
        </a:solidFill>
        <a:latin typeface="Comic Sans MS" pitchFamily="66" charset="0"/>
        <a:ea typeface="+mn-ea"/>
        <a:cs typeface="+mn-cs"/>
      </a:defRPr>
    </a:lvl3pPr>
    <a:lvl4pPr marL="1371600" algn="l" rtl="0" fontAlgn="base">
      <a:spcBef>
        <a:spcPct val="0"/>
      </a:spcBef>
      <a:spcAft>
        <a:spcPct val="0"/>
      </a:spcAft>
      <a:defRPr sz="4000" kern="1200">
        <a:solidFill>
          <a:schemeClr val="tx1"/>
        </a:solidFill>
        <a:latin typeface="Comic Sans MS" pitchFamily="66" charset="0"/>
        <a:ea typeface="+mn-ea"/>
        <a:cs typeface="+mn-cs"/>
      </a:defRPr>
    </a:lvl4pPr>
    <a:lvl5pPr marL="1828800" algn="l" rtl="0" fontAlgn="base">
      <a:spcBef>
        <a:spcPct val="0"/>
      </a:spcBef>
      <a:spcAft>
        <a:spcPct val="0"/>
      </a:spcAft>
      <a:defRPr sz="4000" kern="1200">
        <a:solidFill>
          <a:schemeClr val="tx1"/>
        </a:solidFill>
        <a:latin typeface="Comic Sans MS" pitchFamily="66" charset="0"/>
        <a:ea typeface="+mn-ea"/>
        <a:cs typeface="+mn-cs"/>
      </a:defRPr>
    </a:lvl5pPr>
    <a:lvl6pPr marL="2286000" algn="l" defTabSz="914400" rtl="0" eaLnBrk="1" latinLnBrk="0" hangingPunct="1">
      <a:defRPr sz="4000" kern="1200">
        <a:solidFill>
          <a:schemeClr val="tx1"/>
        </a:solidFill>
        <a:latin typeface="Comic Sans MS" pitchFamily="66" charset="0"/>
        <a:ea typeface="+mn-ea"/>
        <a:cs typeface="+mn-cs"/>
      </a:defRPr>
    </a:lvl6pPr>
    <a:lvl7pPr marL="2743200" algn="l" defTabSz="914400" rtl="0" eaLnBrk="1" latinLnBrk="0" hangingPunct="1">
      <a:defRPr sz="4000" kern="1200">
        <a:solidFill>
          <a:schemeClr val="tx1"/>
        </a:solidFill>
        <a:latin typeface="Comic Sans MS" pitchFamily="66" charset="0"/>
        <a:ea typeface="+mn-ea"/>
        <a:cs typeface="+mn-cs"/>
      </a:defRPr>
    </a:lvl7pPr>
    <a:lvl8pPr marL="3200400" algn="l" defTabSz="914400" rtl="0" eaLnBrk="1" latinLnBrk="0" hangingPunct="1">
      <a:defRPr sz="4000" kern="1200">
        <a:solidFill>
          <a:schemeClr val="tx1"/>
        </a:solidFill>
        <a:latin typeface="Comic Sans MS" pitchFamily="66" charset="0"/>
        <a:ea typeface="+mn-ea"/>
        <a:cs typeface="+mn-cs"/>
      </a:defRPr>
    </a:lvl8pPr>
    <a:lvl9pPr marL="3657600" algn="l" defTabSz="914400" rtl="0" eaLnBrk="1" latinLnBrk="0" hangingPunct="1">
      <a:defRPr sz="4000" kern="1200">
        <a:solidFill>
          <a:schemeClr val="tx1"/>
        </a:solidFill>
        <a:latin typeface="Comic Sans MS" pitchFamily="66"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a:srgbClr val="FF6600"/>
    <a:srgbClr val="FF6699"/>
    <a:srgbClr val="CCFFFF"/>
    <a:srgbClr val="CC00CC"/>
    <a:srgbClr val="FFFF00"/>
    <a:srgbClr val="FF3300"/>
    <a:srgbClr val="00B0F0"/>
    <a:srgbClr val="9966FF"/>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118" autoAdjust="0"/>
    <p:restoredTop sz="93763" autoAdjust="0"/>
  </p:normalViewPr>
  <p:slideViewPr>
    <p:cSldViewPr>
      <p:cViewPr varScale="1">
        <p:scale>
          <a:sx n="69" d="100"/>
          <a:sy n="69" d="100"/>
        </p:scale>
        <p:origin x="1392" y="7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1038"/>
    </p:cViewPr>
  </p:sorterViewPr>
  <p:gridSpacing cx="72010" cy="7201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Master" Target="slideMasters/slideMaster13.xml"/><Relationship Id="rId18" Type="http://schemas.openxmlformats.org/officeDocument/2006/relationships/slide" Target="slides/slide3.xml"/><Relationship Id="rId26" Type="http://schemas.openxmlformats.org/officeDocument/2006/relationships/slide" Target="slides/slide11.xml"/><Relationship Id="rId39"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6.xml"/><Relationship Id="rId34" Type="http://schemas.openxmlformats.org/officeDocument/2006/relationships/slide" Target="slides/slide19.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 Target="slides/slide2.xml"/><Relationship Id="rId25" Type="http://schemas.openxmlformats.org/officeDocument/2006/relationships/slide" Target="slides/slide10.xml"/><Relationship Id="rId33" Type="http://schemas.openxmlformats.org/officeDocument/2006/relationships/slide" Target="slides/slide18.xml"/><Relationship Id="rId38"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xml"/><Relationship Id="rId20" Type="http://schemas.openxmlformats.org/officeDocument/2006/relationships/slide" Target="slides/slide5.xml"/><Relationship Id="rId29" Type="http://schemas.openxmlformats.org/officeDocument/2006/relationships/slide" Target="slides/slide14.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9.xml"/><Relationship Id="rId32" Type="http://schemas.openxmlformats.org/officeDocument/2006/relationships/slide" Target="slides/slide17.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Master" Target="slideMasters/slideMaster15.xml"/><Relationship Id="rId23" Type="http://schemas.openxmlformats.org/officeDocument/2006/relationships/slide" Target="slides/slide8.xml"/><Relationship Id="rId28" Type="http://schemas.openxmlformats.org/officeDocument/2006/relationships/slide" Target="slides/slide13.xml"/><Relationship Id="rId36" Type="http://schemas.openxmlformats.org/officeDocument/2006/relationships/slide" Target="slides/slide21.xml"/><Relationship Id="rId10" Type="http://schemas.openxmlformats.org/officeDocument/2006/relationships/slideMaster" Target="slideMasters/slideMaster10.xml"/><Relationship Id="rId19" Type="http://schemas.openxmlformats.org/officeDocument/2006/relationships/slide" Target="slides/slide4.xml"/><Relationship Id="rId31" Type="http://schemas.openxmlformats.org/officeDocument/2006/relationships/slide" Target="slides/slide16.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 Target="slides/slide7.xml"/><Relationship Id="rId27" Type="http://schemas.openxmlformats.org/officeDocument/2006/relationships/slide" Target="slides/slide12.xml"/><Relationship Id="rId30" Type="http://schemas.openxmlformats.org/officeDocument/2006/relationships/slide" Target="slides/slide15.xml"/><Relationship Id="rId35" Type="http://schemas.openxmlformats.org/officeDocument/2006/relationships/slide" Target="slides/slide2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40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2560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C59C6ADD-A24A-48B6-8863-0B0401F9CA6E}"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a:ln/>
        </p:spPr>
        <p:txBody>
          <a:bodyPr/>
          <a:lstStyle/>
          <a:p>
            <a:endParaRPr lang="en-US">
              <a:latin typeface="Arial" pitchFamily="34" charset="0"/>
            </a:endParaRPr>
          </a:p>
        </p:txBody>
      </p:sp>
      <p:sp>
        <p:nvSpPr>
          <p:cNvPr id="29700" name="Slide Number Placeholder 3"/>
          <p:cNvSpPr>
            <a:spLocks noGrp="1"/>
          </p:cNvSpPr>
          <p:nvPr>
            <p:ph type="sldNum" sz="quarter" idx="5"/>
          </p:nvPr>
        </p:nvSpPr>
        <p:spPr>
          <a:noFill/>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FFD13D7-9FFE-4DA0-AA92-8F59F8B9D294}" type="slidenum">
              <a:rPr kumimoji="0" lang="en-GB" sz="12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srgbClr val="000000"/>
              </a:solidFill>
              <a:effectLst/>
              <a:uLnTx/>
              <a:uFillTx/>
              <a:latin typeface="Arial" pitchFamily="34" charset="0"/>
              <a:ea typeface="+mn-ea"/>
              <a:cs typeface="+mn-cs"/>
            </a:endParaRPr>
          </a:p>
        </p:txBody>
      </p:sp>
    </p:spTree>
    <p:extLst>
      <p:ext uri="{BB962C8B-B14F-4D97-AF65-F5344CB8AC3E}">
        <p14:creationId xmlns:p14="http://schemas.microsoft.com/office/powerpoint/2010/main" val="34121767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40358A32-C884-4DD0-97E7-301B1D069677}" type="slidenum">
              <a:rPr lang="en-GB" smtClean="0">
                <a:solidFill>
                  <a:srgbClr val="000000"/>
                </a:solidFill>
                <a:latin typeface="Arial" pitchFamily="34" charset="0"/>
              </a:rPr>
              <a:pPr/>
              <a:t>2</a:t>
            </a:fld>
            <a:endParaRPr lang="en-GB">
              <a:solidFill>
                <a:srgbClr val="000000"/>
              </a:solidFill>
              <a:latin typeface="Arial" pitchFamily="34" charset="0"/>
            </a:endParaRPr>
          </a:p>
        </p:txBody>
      </p:sp>
      <p:sp>
        <p:nvSpPr>
          <p:cNvPr id="26627" name="Rectangle 2"/>
          <p:cNvSpPr>
            <a:spLocks noGrp="1" noRot="1" noChangeAspect="1" noChangeArrowheads="1" noTextEdit="1"/>
          </p:cNvSpPr>
          <p:nvPr>
            <p:ph type="sldImg"/>
          </p:nvPr>
        </p:nvSpPr>
        <p:spPr>
          <a:xfrm>
            <a:off x="1150938" y="692150"/>
            <a:ext cx="4556125" cy="3416300"/>
          </a:xfrm>
          <a:ln/>
        </p:spPr>
      </p:sp>
      <p:sp>
        <p:nvSpPr>
          <p:cNvPr id="26628" name="Rectangle 3"/>
          <p:cNvSpPr>
            <a:spLocks noGrp="1" noChangeArrowheads="1"/>
          </p:cNvSpPr>
          <p:nvPr>
            <p:ph type="body" idx="1"/>
          </p:nvPr>
        </p:nvSpPr>
        <p:spPr>
          <a:noFill/>
          <a:ln/>
        </p:spPr>
        <p:txBody>
          <a:bodyPr/>
          <a:lstStyle/>
          <a:p>
            <a:pPr eaLnBrk="1" hangingPunct="1"/>
            <a:endParaRPr lang="en-US">
              <a:latin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p>
            <a:fld id="{450C95F2-0D8D-4B98-8C69-7F85BD686F2C}" type="slidenum">
              <a:rPr lang="en-GB" smtClean="0">
                <a:solidFill>
                  <a:srgbClr val="000000"/>
                </a:solidFill>
                <a:latin typeface="Arial" pitchFamily="34" charset="0"/>
              </a:rPr>
              <a:pPr/>
              <a:t>5</a:t>
            </a:fld>
            <a:endParaRPr lang="en-GB" dirty="0">
              <a:solidFill>
                <a:srgbClr val="000000"/>
              </a:solidFill>
              <a:latin typeface="Arial" pitchFamily="34" charset="0"/>
            </a:endParaRPr>
          </a:p>
        </p:txBody>
      </p:sp>
      <p:sp>
        <p:nvSpPr>
          <p:cNvPr id="77827" name="Rectangle 2"/>
          <p:cNvSpPr>
            <a:spLocks noGrp="1" noRot="1" noChangeAspect="1" noChangeArrowheads="1" noTextEdit="1"/>
          </p:cNvSpPr>
          <p:nvPr>
            <p:ph type="sldImg"/>
          </p:nvPr>
        </p:nvSpPr>
        <p:spPr>
          <a:xfrm>
            <a:off x="1150938" y="692150"/>
            <a:ext cx="4556125" cy="3416300"/>
          </a:xfrm>
          <a:ln/>
        </p:spPr>
      </p:sp>
      <p:sp>
        <p:nvSpPr>
          <p:cNvPr id="77828" name="Rectangle 3"/>
          <p:cNvSpPr>
            <a:spLocks noGrp="1" noChangeArrowheads="1"/>
          </p:cNvSpPr>
          <p:nvPr>
            <p:ph type="body" idx="1"/>
          </p:nvPr>
        </p:nvSpPr>
        <p:spPr>
          <a:noFill/>
          <a:ln/>
        </p:spPr>
        <p:txBody>
          <a:bodyPr/>
          <a:lstStyle/>
          <a:p>
            <a:pPr eaLnBrk="1" hangingPunct="1"/>
            <a:endParaRPr lang="en-US" dirty="0">
              <a:latin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450C95F2-0D8D-4B98-8C69-7F85BD686F2C}" type="slidenum">
              <a:rPr kumimoji="0" lang="en-GB" sz="12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19</a:t>
            </a:fld>
            <a:endParaRPr kumimoji="0" lang="en-GB" sz="1200" b="0" i="0" u="none" strike="noStrike" kern="1200" cap="none" spc="0" normalizeH="0" baseline="0" noProof="0" dirty="0">
              <a:ln>
                <a:noFill/>
              </a:ln>
              <a:solidFill>
                <a:srgbClr val="000000"/>
              </a:solidFill>
              <a:effectLst/>
              <a:uLnTx/>
              <a:uFillTx/>
              <a:latin typeface="Arial" pitchFamily="34" charset="0"/>
              <a:ea typeface="+mn-ea"/>
              <a:cs typeface="+mn-cs"/>
            </a:endParaRPr>
          </a:p>
        </p:txBody>
      </p:sp>
      <p:sp>
        <p:nvSpPr>
          <p:cNvPr id="77827" name="Rectangle 2"/>
          <p:cNvSpPr>
            <a:spLocks noGrp="1" noRot="1" noChangeAspect="1" noChangeArrowheads="1" noTextEdit="1"/>
          </p:cNvSpPr>
          <p:nvPr>
            <p:ph type="sldImg"/>
          </p:nvPr>
        </p:nvSpPr>
        <p:spPr>
          <a:xfrm>
            <a:off x="1150938" y="692150"/>
            <a:ext cx="4556125" cy="3416300"/>
          </a:xfrm>
          <a:ln/>
        </p:spPr>
      </p:sp>
      <p:sp>
        <p:nvSpPr>
          <p:cNvPr id="77828" name="Rectangle 3"/>
          <p:cNvSpPr>
            <a:spLocks noGrp="1" noChangeArrowheads="1"/>
          </p:cNvSpPr>
          <p:nvPr>
            <p:ph type="body" idx="1"/>
          </p:nvPr>
        </p:nvSpPr>
        <p:spPr>
          <a:noFill/>
          <a:ln/>
        </p:spPr>
        <p:txBody>
          <a:bodyPr/>
          <a:lstStyle/>
          <a:p>
            <a:pPr eaLnBrk="1" hangingPunct="1"/>
            <a:endParaRPr lang="en-US" dirty="0">
              <a:latin typeface="Arial" pitchFamily="34" charset="0"/>
            </a:endParaRPr>
          </a:p>
        </p:txBody>
      </p:sp>
    </p:spTree>
    <p:extLst>
      <p:ext uri="{BB962C8B-B14F-4D97-AF65-F5344CB8AC3E}">
        <p14:creationId xmlns:p14="http://schemas.microsoft.com/office/powerpoint/2010/main" val="29753895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9A23D98E-C04C-4AA4-A211-4ABB68A5FCF3}" type="slidenum">
              <a:rPr kumimoji="0" lang="en-GB"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21</a:t>
            </a:fld>
            <a:endParaRPr kumimoji="0" lang="en-GB" sz="1200" b="0" i="0" u="none" strike="noStrike" kern="1200" cap="none" spc="0" normalizeH="0" baseline="0" noProof="0">
              <a:ln>
                <a:noFill/>
              </a:ln>
              <a:solidFill>
                <a:srgbClr val="000000"/>
              </a:solidFill>
              <a:effectLst/>
              <a:uLnTx/>
              <a:uFillTx/>
              <a:latin typeface="Arial" charset="0"/>
              <a:ea typeface="+mn-ea"/>
              <a:cs typeface="+mn-cs"/>
            </a:endParaRPr>
          </a:p>
        </p:txBody>
      </p:sp>
      <p:sp>
        <p:nvSpPr>
          <p:cNvPr id="7171" name="Rectangle 2"/>
          <p:cNvSpPr>
            <a:spLocks noGrp="1" noRot="1" noChangeAspect="1" noChangeArrowheads="1" noTextEdit="1"/>
          </p:cNvSpPr>
          <p:nvPr>
            <p:ph type="sldImg"/>
          </p:nvPr>
        </p:nvSpPr>
        <p:spPr>
          <a:xfrm>
            <a:off x="1150938" y="692150"/>
            <a:ext cx="4556125" cy="3416300"/>
          </a:xfrm>
          <a:ln/>
        </p:spPr>
      </p:sp>
      <p:sp>
        <p:nvSpPr>
          <p:cNvPr id="7172"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1128599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9.xml.rels><?xml version="1.0" encoding="UTF-8" standalone="yes"?>
<Relationships xmlns="http://schemas.openxmlformats.org/package/2006/relationships"><Relationship Id="rId3" Type="http://schemas.openxmlformats.org/officeDocument/2006/relationships/hyperlink" Target="enlivening%20menu.ppt" TargetMode="External"/><Relationship Id="rId2" Type="http://schemas.openxmlformats.org/officeDocument/2006/relationships/hyperlink" Target="Choices&#8230;.ppt" TargetMode="External"/><Relationship Id="rId1" Type="http://schemas.openxmlformats.org/officeDocument/2006/relationships/slideMaster" Target="../slideMasters/slideMaster13.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400">
                <a:solidFill>
                  <a:srgbClr val="FF0000"/>
                </a:solidFill>
              </a:defRPr>
            </a:lvl1p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17"/>
          <p:cNvSpPr>
            <a:spLocks noGrp="1" noChangeArrowheads="1"/>
          </p:cNvSpPr>
          <p:nvPr>
            <p:ph type="dt" sz="half" idx="10"/>
          </p:nvPr>
        </p:nvSpPr>
        <p:spPr>
          <a:xfrm>
            <a:off x="381000" y="6323013"/>
            <a:ext cx="1905000" cy="457200"/>
          </a:xfrm>
          <a:prstGeom prst="rect">
            <a:avLst/>
          </a:prstGeom>
          <a:ln/>
        </p:spPr>
        <p:txBody>
          <a:bodyPr/>
          <a:lstStyle>
            <a:lvl1pPr>
              <a:defRPr/>
            </a:lvl1pPr>
          </a:lstStyle>
          <a:p>
            <a:pPr algn="ctr" eaLnBrk="0" hangingPunct="0">
              <a:defRPr/>
            </a:pPr>
            <a:fld id="{15D6DB75-0499-49DE-A5F6-2F76A0DD07EC}" type="datetime2">
              <a:rPr lang="en-GB" sz="2400">
                <a:solidFill>
                  <a:srgbClr val="FFFFFF"/>
                </a:solidFill>
                <a:latin typeface="Tahoma" pitchFamily="34" charset="0"/>
              </a:rPr>
              <a:pPr algn="ctr" eaLnBrk="0" hangingPunct="0">
                <a:defRPr/>
              </a:pPr>
              <a:t>Tuesday, 09 July 2019</a:t>
            </a:fld>
            <a:endParaRPr lang="en-GB" sz="2400">
              <a:solidFill>
                <a:srgbClr val="FFFFFF"/>
              </a:solidFill>
              <a:latin typeface="Tahoma" pitchFamily="34" charset="0"/>
            </a:endParaRPr>
          </a:p>
        </p:txBody>
      </p:sp>
      <p:sp>
        <p:nvSpPr>
          <p:cNvPr id="3" name="Rectangle 18"/>
          <p:cNvSpPr>
            <a:spLocks noGrp="1" noChangeArrowheads="1"/>
          </p:cNvSpPr>
          <p:nvPr>
            <p:ph type="ftr" sz="quarter" idx="11"/>
          </p:nvPr>
        </p:nvSpPr>
        <p:spPr>
          <a:xfrm>
            <a:off x="3511552" y="6330962"/>
            <a:ext cx="2882900" cy="442913"/>
          </a:xfrm>
          <a:prstGeom prst="rect">
            <a:avLst/>
          </a:prstGeom>
          <a:ln/>
        </p:spPr>
        <p:txBody>
          <a:bodyPr/>
          <a:lstStyle>
            <a:lvl1pPr>
              <a:defRPr/>
            </a:lvl1pPr>
          </a:lstStyle>
          <a:p>
            <a:pPr algn="ctr" eaLnBrk="0" hangingPunct="0">
              <a:defRPr/>
            </a:pPr>
            <a:r>
              <a:rPr lang="en-GB" sz="2400">
                <a:solidFill>
                  <a:srgbClr val="FFFFFF"/>
                </a:solidFill>
                <a:latin typeface="Tahoma" pitchFamily="34" charset="0"/>
              </a:rPr>
              <a:t> (Phil Race)</a:t>
            </a:r>
          </a:p>
        </p:txBody>
      </p:sp>
      <p:sp>
        <p:nvSpPr>
          <p:cNvPr id="4" name="Rectangle 19"/>
          <p:cNvSpPr>
            <a:spLocks noGrp="1" noChangeArrowheads="1"/>
          </p:cNvSpPr>
          <p:nvPr>
            <p:ph type="sldNum" sz="quarter" idx="12"/>
          </p:nvPr>
        </p:nvSpPr>
        <p:spPr>
          <a:xfrm>
            <a:off x="6858000" y="6323013"/>
            <a:ext cx="1905000" cy="457200"/>
          </a:xfrm>
          <a:prstGeom prst="rect">
            <a:avLst/>
          </a:prstGeom>
          <a:ln/>
        </p:spPr>
        <p:txBody>
          <a:bodyPr/>
          <a:lstStyle>
            <a:lvl1pPr>
              <a:defRPr/>
            </a:lvl1pPr>
          </a:lstStyle>
          <a:p>
            <a:pPr algn="ctr" eaLnBrk="0" hangingPunct="0">
              <a:defRPr/>
            </a:pPr>
            <a:fld id="{5AD808E0-68C8-4DE2-8472-D3274C1776DA}" type="slidenum">
              <a:rPr lang="en-GB" sz="2400">
                <a:solidFill>
                  <a:srgbClr val="FFFFFF"/>
                </a:solidFill>
                <a:latin typeface="Tahoma" pitchFamily="34" charset="0"/>
              </a:rPr>
              <a:pPr algn="ctr" eaLnBrk="0" hangingPunct="0">
                <a:defRPr/>
              </a:pPr>
              <a:t>‹#›</a:t>
            </a:fld>
            <a:endParaRPr lang="en-GB" sz="2400">
              <a:solidFill>
                <a:srgbClr val="FFFFFF"/>
              </a:solidFill>
              <a:latin typeface="Tahoma"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eaLnBrk="1" hangingPunct="1">
              <a:defRPr/>
            </a:pPr>
            <a:endParaRPr lang="en-GB" sz="4000" b="0" dirty="0">
              <a:solidFill>
                <a:srgbClr val="000000"/>
              </a:solidFill>
            </a:endParaRPr>
          </a:p>
        </p:txBody>
      </p:sp>
      <p:grpSp>
        <p:nvGrpSpPr>
          <p:cNvPr id="2" name="Group 8"/>
          <p:cNvGrpSpPr>
            <a:grpSpLocks/>
          </p:cNvGrpSpPr>
          <p:nvPr/>
        </p:nvGrpSpPr>
        <p:grpSpPr bwMode="auto">
          <a:xfrm>
            <a:off x="7493006"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eaLnBrk="1" hangingPunct="1">
                <a:defRPr/>
              </a:pPr>
              <a:endParaRPr lang="en-GB" sz="4000" b="0" dirty="0">
                <a:solidFill>
                  <a:srgbClr val="000000"/>
                </a:solidFill>
              </a:endParaRPr>
            </a:p>
          </p:txBody>
        </p:sp>
      </p:grpSp>
      <p:sp>
        <p:nvSpPr>
          <p:cNvPr id="37" name="Line 40"/>
          <p:cNvSpPr>
            <a:spLocks noChangeShapeType="1"/>
          </p:cNvSpPr>
          <p:nvPr/>
        </p:nvSpPr>
        <p:spPr bwMode="auto">
          <a:xfrm>
            <a:off x="323528" y="3429000"/>
            <a:ext cx="8229600" cy="0"/>
          </a:xfrm>
          <a:prstGeom prst="line">
            <a:avLst/>
          </a:prstGeom>
          <a:noFill/>
          <a:ln w="6350">
            <a:solidFill>
              <a:schemeClr val="tx1"/>
            </a:solidFill>
            <a:round/>
            <a:headEnd/>
            <a:tailEnd/>
          </a:ln>
          <a:effectLst/>
        </p:spPr>
        <p:txBody>
          <a:bodyPr/>
          <a:lstStyle/>
          <a:p>
            <a:pPr eaLnBrk="1" hangingPunct="1">
              <a:defRPr/>
            </a:pPr>
            <a:endParaRPr lang="en-GB" sz="4000" b="0" dirty="0">
              <a:solidFill>
                <a:srgbClr val="000000"/>
              </a:solidFill>
            </a:endParaRPr>
          </a:p>
        </p:txBody>
      </p:sp>
      <p:sp>
        <p:nvSpPr>
          <p:cNvPr id="38" name="Oval 4"/>
          <p:cNvSpPr>
            <a:spLocks noChangeArrowheads="1"/>
          </p:cNvSpPr>
          <p:nvPr/>
        </p:nvSpPr>
        <p:spPr bwMode="auto">
          <a:xfrm>
            <a:off x="7686681" y="1041412"/>
            <a:ext cx="1071563" cy="1071563"/>
          </a:xfrm>
          <a:prstGeom prst="ellipse">
            <a:avLst/>
          </a:prstGeom>
          <a:solidFill>
            <a:srgbClr val="33CC33"/>
          </a:solidFill>
          <a:ln w="12700">
            <a:noFill/>
            <a:round/>
            <a:headEnd type="none" w="sm" len="sm"/>
            <a:tailEnd type="none" w="sm" len="sm"/>
          </a:ln>
        </p:spPr>
        <p:txBody>
          <a:bodyPr wrap="none" anchor="ctr"/>
          <a:lstStyle/>
          <a:p>
            <a:pPr algn="ctr">
              <a:defRPr/>
            </a:pPr>
            <a:endParaRPr lang="en-US" sz="4000" b="0" dirty="0">
              <a:solidFill>
                <a:srgbClr val="000000"/>
              </a:solidFill>
            </a:endParaRPr>
          </a:p>
        </p:txBody>
      </p:sp>
      <p:sp>
        <p:nvSpPr>
          <p:cNvPr id="39" name="Oval 5"/>
          <p:cNvSpPr>
            <a:spLocks noChangeArrowheads="1"/>
          </p:cNvSpPr>
          <p:nvPr/>
        </p:nvSpPr>
        <p:spPr bwMode="auto">
          <a:xfrm>
            <a:off x="7770813" y="1128713"/>
            <a:ext cx="895350" cy="901700"/>
          </a:xfrm>
          <a:prstGeom prst="ellipse">
            <a:avLst/>
          </a:prstGeom>
          <a:solidFill>
            <a:schemeClr val="accent2"/>
          </a:solidFill>
          <a:ln w="12700">
            <a:noFill/>
            <a:round/>
            <a:headEnd type="none" w="sm" len="sm"/>
            <a:tailEnd type="none" w="sm" len="sm"/>
          </a:ln>
        </p:spPr>
        <p:txBody>
          <a:bodyPr wrap="none" anchor="ctr"/>
          <a:lstStyle/>
          <a:p>
            <a:pPr algn="ctr">
              <a:defRPr/>
            </a:pPr>
            <a:endParaRPr lang="en-US" sz="4000" dirty="0">
              <a:solidFill>
                <a:srgbClr val="000000"/>
              </a:solidFill>
            </a:endParaRPr>
          </a:p>
        </p:txBody>
      </p:sp>
      <p:sp>
        <p:nvSpPr>
          <p:cNvPr id="40" name="Oval 6">
            <a:hlinkClick r:id="" action="ppaction://hlinkshowjump?jump=previousslide"/>
          </p:cNvPr>
          <p:cNvSpPr>
            <a:spLocks noChangeArrowheads="1"/>
          </p:cNvSpPr>
          <p:nvPr/>
        </p:nvSpPr>
        <p:spPr bwMode="auto">
          <a:xfrm>
            <a:off x="7858131" y="1214450"/>
            <a:ext cx="728663" cy="731837"/>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a:defRPr/>
            </a:pPr>
            <a:endParaRPr lang="en-US" sz="4000" b="0" dirty="0">
              <a:solidFill>
                <a:srgbClr val="000000"/>
              </a:solidFill>
            </a:endParaRPr>
          </a:p>
        </p:txBody>
      </p:sp>
      <p:sp>
        <p:nvSpPr>
          <p:cNvPr id="41" name="Oval 7"/>
          <p:cNvSpPr>
            <a:spLocks noChangeArrowheads="1"/>
          </p:cNvSpPr>
          <p:nvPr/>
        </p:nvSpPr>
        <p:spPr bwMode="auto">
          <a:xfrm>
            <a:off x="7947031" y="1306513"/>
            <a:ext cx="568325" cy="577850"/>
          </a:xfrm>
          <a:prstGeom prst="ellipse">
            <a:avLst/>
          </a:prstGeom>
          <a:solidFill>
            <a:srgbClr val="FF99FF"/>
          </a:solidFill>
          <a:ln w="50800">
            <a:noFill/>
            <a:round/>
            <a:headEnd/>
            <a:tailEnd/>
          </a:ln>
        </p:spPr>
        <p:txBody>
          <a:bodyPr wrap="none" anchor="ctr"/>
          <a:lstStyle/>
          <a:p>
            <a:pPr algn="ctr">
              <a:defRPr/>
            </a:pPr>
            <a:endParaRPr lang="en-US" sz="4000" b="0" dirty="0">
              <a:solidFill>
                <a:srgbClr val="000000"/>
              </a:solidFill>
            </a:endParaRPr>
          </a:p>
        </p:txBody>
      </p:sp>
      <p:sp>
        <p:nvSpPr>
          <p:cNvPr id="42" name="Oval 8"/>
          <p:cNvSpPr>
            <a:spLocks noChangeArrowheads="1"/>
          </p:cNvSpPr>
          <p:nvPr/>
        </p:nvSpPr>
        <p:spPr bwMode="auto">
          <a:xfrm>
            <a:off x="8035931" y="1393825"/>
            <a:ext cx="403225" cy="412750"/>
          </a:xfrm>
          <a:prstGeom prst="ellipse">
            <a:avLst/>
          </a:prstGeom>
          <a:solidFill>
            <a:srgbClr val="FF3300"/>
          </a:solidFill>
          <a:ln w="50800">
            <a:noFill/>
            <a:round/>
            <a:headEnd/>
            <a:tailEnd/>
          </a:ln>
        </p:spPr>
        <p:txBody>
          <a:bodyPr wrap="none" anchor="ctr"/>
          <a:lstStyle/>
          <a:p>
            <a:pPr algn="ctr">
              <a:defRPr/>
            </a:pPr>
            <a:endParaRPr lang="en-US" sz="4000" b="0" dirty="0">
              <a:solidFill>
                <a:srgbClr val="000000"/>
              </a:solidFill>
            </a:endParaRPr>
          </a:p>
        </p:txBody>
      </p:sp>
      <p:sp>
        <p:nvSpPr>
          <p:cNvPr id="43" name="Oval 9"/>
          <p:cNvSpPr>
            <a:spLocks noChangeArrowheads="1"/>
          </p:cNvSpPr>
          <p:nvPr/>
        </p:nvSpPr>
        <p:spPr bwMode="auto">
          <a:xfrm>
            <a:off x="8121651" y="1476387"/>
            <a:ext cx="230188" cy="231775"/>
          </a:xfrm>
          <a:prstGeom prst="ellipse">
            <a:avLst/>
          </a:prstGeom>
          <a:solidFill>
            <a:srgbClr val="FFFF66"/>
          </a:solidFill>
          <a:ln w="50800">
            <a:noFill/>
            <a:round/>
            <a:headEnd/>
            <a:tailEnd/>
          </a:ln>
        </p:spPr>
        <p:txBody>
          <a:bodyPr wrap="none" lIns="92075" tIns="46038" rIns="92075" bIns="46038" anchor="ctr"/>
          <a:lstStyle/>
          <a:p>
            <a:pPr algn="ctr">
              <a:defRPr/>
            </a:pPr>
            <a:endParaRPr lang="en-US" dirty="0">
              <a:solidFill>
                <a:srgbClr val="000000"/>
              </a:solidFill>
            </a:endParaRPr>
          </a:p>
        </p:txBody>
      </p:sp>
      <p:sp>
        <p:nvSpPr>
          <p:cNvPr id="44" name="TextBox 43"/>
          <p:cNvSpPr txBox="1"/>
          <p:nvPr/>
        </p:nvSpPr>
        <p:spPr>
          <a:xfrm>
            <a:off x="3500444" y="6550025"/>
            <a:ext cx="2643187" cy="553998"/>
          </a:xfrm>
          <a:prstGeom prst="rect">
            <a:avLst/>
          </a:prstGeom>
          <a:noFill/>
        </p:spPr>
        <p:txBody>
          <a:bodyPr>
            <a:spAutoFit/>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GB" sz="1600" dirty="0">
                <a:solidFill>
                  <a:srgbClr val="FF0000"/>
                </a:solidFill>
                <a:latin typeface="Calibri" pitchFamily="34" charset="0"/>
              </a:rPr>
              <a:t>http://phil-race.co.uk</a:t>
            </a:r>
            <a:r>
              <a:rPr lang="en-GB" sz="1400" dirty="0">
                <a:solidFill>
                  <a:srgbClr val="FF0000"/>
                </a:solidFill>
                <a:latin typeface="Calibri" pitchFamily="34" charset="0"/>
              </a:rPr>
              <a:t>/</a:t>
            </a:r>
          </a:p>
          <a:p>
            <a:pPr eaLnBrk="1" hangingPunct="1">
              <a:defRPr/>
            </a:pPr>
            <a:endParaRPr lang="en-GB" sz="1400" dirty="0">
              <a:solidFill>
                <a:srgbClr val="FF0000"/>
              </a:solidFill>
              <a:latin typeface="Arial Rounded MT Bold"/>
            </a:endParaRPr>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US" altLang="en-US"/>
              <a:t>Click to edit Master title style</a:t>
            </a:r>
            <a:endParaRPr lang="en-GB" altLang="en-US"/>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a:t>Click to edit Master subtitle style</a:t>
            </a:r>
            <a:endParaRPr lang="en-GB" altLang="en-US"/>
          </a:p>
        </p:txBody>
      </p:sp>
      <p:pic>
        <p:nvPicPr>
          <p:cNvPr id="45" name="Picture 7" descr="Leeds Met 06" hidden="1"/>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0" y="0"/>
            <a:ext cx="9144000" cy="6877050"/>
          </a:xfrm>
          <a:prstGeom prst="rect">
            <a:avLst/>
          </a:prstGeom>
          <a:noFill/>
          <a:ln w="9525">
            <a:noFill/>
            <a:miter lim="800000"/>
            <a:headEnd/>
            <a:tailEnd/>
          </a:ln>
        </p:spPr>
      </p:pic>
      <p:pic>
        <p:nvPicPr>
          <p:cNvPr id="46" name="Picture 7" descr="Leeds Met 06" hidden="1"/>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0" y="0"/>
            <a:ext cx="9144000" cy="6877050"/>
          </a:xfrm>
          <a:prstGeom prst="rect">
            <a:avLst/>
          </a:prstGeom>
          <a:noFill/>
          <a:ln w="9525">
            <a:noFill/>
            <a:miter lim="800000"/>
            <a:headEnd/>
            <a:tailEnd/>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400">
                <a:solidFill>
                  <a:srgbClr val="FF0000"/>
                </a:solidFill>
              </a:defRPr>
            </a:lvl1p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30242470"/>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D8BD707-D9CF-40AE-B4C6-C98DA3205C09}"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7/9/2019</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6F15528-21DE-4FAA-801E-634DDDAF4B2B}"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8727396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fld id="{D419B9B9-35AD-4C4A-A16A-05A32AC7D501}" type="datetime1">
              <a:rPr kumimoji="0" lang="en-GB" sz="10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09/07/2019</a:t>
            </a:fld>
            <a:endParaRPr kumimoji="0" lang="en-GB" altLang="en-US" sz="10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15546527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4" name="AutoShape 7">
            <a:hlinkClick r:id="rId2" action="ppaction://hlinkpres?slideindex=1&amp;slidetitle=" highlightClick="1"/>
          </p:cNvPr>
          <p:cNvSpPr>
            <a:spLocks noChangeArrowheads="1"/>
          </p:cNvSpPr>
          <p:nvPr/>
        </p:nvSpPr>
        <p:spPr bwMode="auto">
          <a:xfrm>
            <a:off x="8101013" y="5949950"/>
            <a:ext cx="1042987" cy="1042988"/>
          </a:xfrm>
          <a:prstGeom prst="actionButtonBlank">
            <a:avLst/>
          </a:prstGeom>
          <a:noFill/>
          <a:ln w="9525">
            <a:noFill/>
            <a:miter lim="800000"/>
            <a:headEnd/>
            <a:tailEnd/>
          </a:ln>
          <a:effectLst/>
        </p:spPr>
        <p:txBody>
          <a:bodyPr wrap="none" anchor="ct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4000" b="0" i="0" u="none" strike="noStrike" kern="1200" cap="none" spc="0" normalizeH="0" baseline="0" noProof="0">
              <a:ln>
                <a:noFill/>
              </a:ln>
              <a:solidFill>
                <a:srgbClr val="FFFFFF"/>
              </a:solidFill>
              <a:effectLst/>
              <a:uLnTx/>
              <a:uFillTx/>
              <a:latin typeface="Comic Sans MS" pitchFamily="66" charset="0"/>
              <a:ea typeface="+mn-ea"/>
              <a:cs typeface="+mn-cs"/>
            </a:endParaRPr>
          </a:p>
        </p:txBody>
      </p:sp>
      <p:sp>
        <p:nvSpPr>
          <p:cNvPr id="5" name="AutoShape 8">
            <a:hlinkClick r:id="rId3" action="ppaction://hlinkpres?slideindex=1&amp;slidetitle=" highlightClick="1"/>
          </p:cNvPr>
          <p:cNvSpPr>
            <a:spLocks noChangeArrowheads="1"/>
          </p:cNvSpPr>
          <p:nvPr/>
        </p:nvSpPr>
        <p:spPr bwMode="auto">
          <a:xfrm>
            <a:off x="179388" y="5876925"/>
            <a:ext cx="1042987" cy="1042988"/>
          </a:xfrm>
          <a:prstGeom prst="actionButtonBlank">
            <a:avLst/>
          </a:prstGeom>
          <a:noFill/>
          <a:ln w="9525">
            <a:noFill/>
            <a:miter lim="800000"/>
            <a:headEnd/>
            <a:tailEnd/>
          </a:ln>
          <a:effectLst/>
        </p:spPr>
        <p:txBody>
          <a:bodyPr wrap="none" anchor="ct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4000" b="0" i="0" u="none" strike="noStrike" kern="1200" cap="none" spc="0" normalizeH="0" baseline="0" noProof="0">
              <a:ln>
                <a:noFill/>
              </a:ln>
              <a:solidFill>
                <a:srgbClr val="FFFFFF"/>
              </a:solidFill>
              <a:effectLst/>
              <a:uLnTx/>
              <a:uFillTx/>
              <a:latin typeface="Comic Sans MS" pitchFamily="66" charset="0"/>
              <a:ea typeface="+mn-ea"/>
              <a:cs typeface="+mn-cs"/>
            </a:endParaRPr>
          </a:p>
        </p:txBody>
      </p:sp>
      <p:sp>
        <p:nvSpPr>
          <p:cNvPr id="532482" name="Rectangle 2"/>
          <p:cNvSpPr>
            <a:spLocks noGrp="1" noRot="1" noChangeArrowheads="1"/>
          </p:cNvSpPr>
          <p:nvPr>
            <p:ph type="ctrTitle"/>
          </p:nvPr>
        </p:nvSpPr>
        <p:spPr>
          <a:xfrm>
            <a:off x="685800" y="1981200"/>
            <a:ext cx="7772400" cy="1600200"/>
          </a:xfrm>
        </p:spPr>
        <p:txBody>
          <a:bodyPr/>
          <a:lstStyle>
            <a:lvl1pPr>
              <a:defRPr/>
            </a:lvl1pPr>
          </a:lstStyle>
          <a:p>
            <a:r>
              <a:rPr lang="en-GB"/>
              <a:t>Click to edit Master title style</a:t>
            </a:r>
          </a:p>
        </p:txBody>
      </p:sp>
      <p:sp>
        <p:nvSpPr>
          <p:cNvPr id="532483" name="Rectangle 3"/>
          <p:cNvSpPr>
            <a:spLocks noGrp="1" noRot="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GB"/>
              <a:t>Click to edit Master subtitle style</a:t>
            </a:r>
          </a:p>
        </p:txBody>
      </p:sp>
      <p:sp>
        <p:nvSpPr>
          <p:cNvPr id="6" name="Rectangle 4"/>
          <p:cNvSpPr>
            <a:spLocks noGrp="1" noChangeArrowheads="1"/>
          </p:cNvSpPr>
          <p:nvPr>
            <p:ph type="dt" sz="quarter"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0331BF11-0ABC-48CF-BD6E-D8CF90580047}" type="datetime1">
              <a:rPr kumimoji="0" lang="en-GB" sz="1400" b="0" i="0" u="none" strike="noStrike" kern="1200" cap="none" spc="0" normalizeH="0" baseline="0" noProof="0">
                <a:ln>
                  <a:noFill/>
                </a:ln>
                <a:solidFill>
                  <a:srgbClr val="FFFFFF"/>
                </a:solidFill>
                <a:effectLst>
                  <a:outerShdw blurRad="38100" dist="38100" dir="2700000" algn="tl">
                    <a:srgbClr val="000000"/>
                  </a:outerShdw>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09/07/2019</a:t>
            </a:fld>
            <a:endParaRPr kumimoji="0" lang="en-GB" sz="1400" b="0" i="0" u="none" strike="noStrike" kern="1200" cap="none" spc="0" normalizeH="0" baseline="0" noProof="0">
              <a:ln>
                <a:noFill/>
              </a:ln>
              <a:solidFill>
                <a:srgbClr val="FFFFFF"/>
              </a:solidFill>
              <a:effectLst>
                <a:outerShdw blurRad="38100" dist="38100" dir="2700000" algn="tl">
                  <a:srgbClr val="000000"/>
                </a:outerShdw>
              </a:effectLst>
              <a:uLnTx/>
              <a:uFillTx/>
              <a:latin typeface="Arial"/>
              <a:ea typeface="+mn-ea"/>
              <a:cs typeface="+mn-cs"/>
            </a:endParaRPr>
          </a:p>
        </p:txBody>
      </p:sp>
      <p:sp>
        <p:nvSpPr>
          <p:cNvPr id="7" name="Rectangle 5"/>
          <p:cNvSpPr>
            <a:spLocks noGrp="1" noChangeArrowheads="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a:ln>
                <a:noFill/>
              </a:ln>
              <a:solidFill>
                <a:srgbClr val="FFFFFF"/>
              </a:solidFill>
              <a:effectLst>
                <a:outerShdw blurRad="38100" dist="38100" dir="2700000" algn="tl">
                  <a:srgbClr val="000000"/>
                </a:outerShdw>
              </a:effectLst>
              <a:uLnTx/>
              <a:uFillTx/>
              <a:latin typeface="Arial"/>
              <a:ea typeface="+mn-ea"/>
              <a:cs typeface="+mn-cs"/>
            </a:endParaRPr>
          </a:p>
        </p:txBody>
      </p:sp>
      <p:sp>
        <p:nvSpPr>
          <p:cNvPr id="8" name="Rectangle 6"/>
          <p:cNvSpPr>
            <a:spLocks noGrp="1" noChangeArrowheads="1"/>
          </p:cNvSpPr>
          <p:nvPr>
            <p:ph type="sldNum" sz="quarter"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32EA27DE-0117-43D9-9ECE-0AD88704633A}" type="slidenum">
              <a:rPr kumimoji="0" lang="en-GB" sz="1400" b="0" i="0" u="none" strike="noStrike" kern="1200" cap="none" spc="0" normalizeH="0" baseline="0" noProof="0">
                <a:ln>
                  <a:noFill/>
                </a:ln>
                <a:solidFill>
                  <a:srgbClr val="FFFFFF"/>
                </a:solidFill>
                <a:effectLst>
                  <a:outerShdw blurRad="38100" dist="38100" dir="2700000" algn="tl">
                    <a:srgbClr val="000000"/>
                  </a:outerShdw>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1400" b="0" i="0" u="none" strike="noStrike" kern="1200" cap="none" spc="0" normalizeH="0" baseline="0" noProof="0">
              <a:ln>
                <a:noFill/>
              </a:ln>
              <a:solidFill>
                <a:srgbClr val="FFFFFF"/>
              </a:solidFill>
              <a:effectLst>
                <a:outerShdw blurRad="38100" dist="38100" dir="2700000" algn="tl">
                  <a:srgbClr val="000000"/>
                </a:outerShdw>
              </a:effectLst>
              <a:uLnTx/>
              <a:uFillTx/>
              <a:latin typeface="Arial"/>
              <a:ea typeface="+mn-ea"/>
              <a:cs typeface="+mn-cs"/>
            </a:endParaRPr>
          </a:p>
        </p:txBody>
      </p:sp>
    </p:spTree>
    <p:extLst>
      <p:ext uri="{BB962C8B-B14F-4D97-AF65-F5344CB8AC3E}">
        <p14:creationId xmlns:p14="http://schemas.microsoft.com/office/powerpoint/2010/main" val="206105556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hyperlink" Target="../Organising%20your%20studies/organising%20choices.ppt" TargetMode="External"/><Relationship Id="rId5" Type="http://schemas.openxmlformats.org/officeDocument/2006/relationships/hyperlink" Target="Choices&#8230;.ppt" TargetMode="External"/><Relationship Id="rId4" Type="http://schemas.openxmlformats.org/officeDocument/2006/relationships/hyperlink" Target="coffee.ppt" TargetMode="External"/></Relationships>
</file>

<file path=ppt/slideMasters/_rels/slideMaster10.xml.rels><?xml version="1.0" encoding="UTF-8" standalone="yes"?>
<Relationships xmlns="http://schemas.openxmlformats.org/package/2006/relationships"><Relationship Id="rId2" Type="http://schemas.openxmlformats.org/officeDocument/2006/relationships/hyperlink" Target="00%20main%20menu.ppt" TargetMode="External"/><Relationship Id="rId1" Type="http://schemas.openxmlformats.org/officeDocument/2006/relationships/theme" Target="../theme/theme10.xml"/></Relationships>
</file>

<file path=ppt/slideMasters/_rels/slideMaster11.xml.rels><?xml version="1.0" encoding="UTF-8" standalone="yes"?>
<Relationships xmlns="http://schemas.openxmlformats.org/package/2006/relationships"><Relationship Id="rId2" Type="http://schemas.openxmlformats.org/officeDocument/2006/relationships/theme" Target="../theme/theme11.xml"/><Relationship Id="rId1" Type="http://schemas.openxmlformats.org/officeDocument/2006/relationships/slideLayout" Target="../slideLayouts/slideLayout7.xml"/></Relationships>
</file>

<file path=ppt/slideMasters/_rels/slideMaster12.xml.rels><?xml version="1.0" encoding="UTF-8" standalone="yes"?>
<Relationships xmlns="http://schemas.openxmlformats.org/package/2006/relationships"><Relationship Id="rId2" Type="http://schemas.openxmlformats.org/officeDocument/2006/relationships/theme" Target="../theme/theme12.xml"/><Relationship Id="rId1" Type="http://schemas.openxmlformats.org/officeDocument/2006/relationships/slideLayout" Target="../slideLayouts/slideLayout8.xml"/></Relationships>
</file>

<file path=ppt/slideMasters/_rels/slideMaster13.xml.rels><?xml version="1.0" encoding="UTF-8" standalone="yes"?>
<Relationships xmlns="http://schemas.openxmlformats.org/package/2006/relationships"><Relationship Id="rId3" Type="http://schemas.openxmlformats.org/officeDocument/2006/relationships/hyperlink" Target="enlivening%20menu.ppt" TargetMode="External"/><Relationship Id="rId2" Type="http://schemas.openxmlformats.org/officeDocument/2006/relationships/theme" Target="../theme/theme13.xml"/><Relationship Id="rId1" Type="http://schemas.openxmlformats.org/officeDocument/2006/relationships/slideLayout" Target="../slideLayouts/slideLayout9.xml"/><Relationship Id="rId4" Type="http://schemas.openxmlformats.org/officeDocument/2006/relationships/hyperlink" Target="Choices&#8230;.ppt" TargetMode="External"/></Relationships>
</file>

<file path=ppt/slideMasters/_rels/slideMaster14.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14.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15.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15.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2.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3.xml"/><Relationship Id="rId1" Type="http://schemas.openxmlformats.org/officeDocument/2006/relationships/slideLayout" Target="../slideLayouts/slideLayout3.xml"/><Relationship Id="rId6" Type="http://schemas.openxmlformats.org/officeDocument/2006/relationships/hyperlink" Target="../Organising%20your%20studies/organising%20choices.ppt" TargetMode="External"/><Relationship Id="rId5" Type="http://schemas.openxmlformats.org/officeDocument/2006/relationships/hyperlink" Target="Choices&#8230;.ppt" TargetMode="External"/><Relationship Id="rId4" Type="http://schemas.openxmlformats.org/officeDocument/2006/relationships/hyperlink" Target="coffee.ppt" TargetMode="External"/></Relationships>
</file>

<file path=ppt/slideMasters/_rels/slideMaster4.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4.xml"/><Relationship Id="rId1" Type="http://schemas.openxmlformats.org/officeDocument/2006/relationships/slideLayout" Target="../slideLayouts/slideLayout4.xml"/><Relationship Id="rId6" Type="http://schemas.openxmlformats.org/officeDocument/2006/relationships/hyperlink" Target="../Organising%20your%20studies/organising%20choices.ppt" TargetMode="External"/><Relationship Id="rId5" Type="http://schemas.openxmlformats.org/officeDocument/2006/relationships/hyperlink" Target="Choices&#8230;.ppt" TargetMode="External"/><Relationship Id="rId4" Type="http://schemas.openxmlformats.org/officeDocument/2006/relationships/hyperlink" Target="coffee.ppt" TargetMode="Externa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5.xml"/><Relationship Id="rId1" Type="http://schemas.openxmlformats.org/officeDocument/2006/relationships/slideLayout" Target="../slideLayouts/slideLayout5.xml"/></Relationships>
</file>

<file path=ppt/slideMasters/_rels/slideMaster6.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6.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7.xml.rels><?xml version="1.0" encoding="UTF-8" standalone="yes"?>
<Relationships xmlns="http://schemas.openxmlformats.org/package/2006/relationships"><Relationship Id="rId2" Type="http://schemas.openxmlformats.org/officeDocument/2006/relationships/hyperlink" Target="00%20main%20menu.ppt" TargetMode="External"/><Relationship Id="rId1" Type="http://schemas.openxmlformats.org/officeDocument/2006/relationships/theme" Target="../theme/theme7.xml"/></Relationships>
</file>

<file path=ppt/slideMasters/_rels/slideMaster8.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8.xml"/><Relationship Id="rId1" Type="http://schemas.openxmlformats.org/officeDocument/2006/relationships/slideLayout" Target="../slideLayouts/slideLayout6.xml"/><Relationship Id="rId6" Type="http://schemas.openxmlformats.org/officeDocument/2006/relationships/hyperlink" Target="../Organising%20your%20studies/organising%20choices.ppt" TargetMode="External"/><Relationship Id="rId5" Type="http://schemas.openxmlformats.org/officeDocument/2006/relationships/hyperlink" Target="Choices&#8230;.ppt" TargetMode="External"/><Relationship Id="rId4" Type="http://schemas.openxmlformats.org/officeDocument/2006/relationships/hyperlink" Target="coffee.ppt" TargetMode="External"/></Relationships>
</file>

<file path=ppt/slideMasters/_rels/slideMaster9.xml.rels><?xml version="1.0" encoding="UTF-8" standalone="yes"?>
<Relationships xmlns="http://schemas.openxmlformats.org/package/2006/relationships"><Relationship Id="rId2" Type="http://schemas.openxmlformats.org/officeDocument/2006/relationships/hyperlink" Target="00%20main%20menu.ppt" TargetMode="External"/><Relationship Id="rId1" Type="http://schemas.openxmlformats.org/officeDocument/2006/relationships/theme" Target="../theme/theme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3"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endParaRPr>
          </a:p>
        </p:txBody>
      </p:sp>
      <p:sp>
        <p:nvSpPr>
          <p:cNvPr id="12" name="TextBox 11"/>
          <p:cNvSpPr txBox="1"/>
          <p:nvPr/>
        </p:nvSpPr>
        <p:spPr>
          <a:xfrm>
            <a:off x="3500444" y="6550037"/>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http://phil-race.co.uk</a:t>
            </a:r>
          </a:p>
        </p:txBody>
      </p:sp>
      <p:sp>
        <p:nvSpPr>
          <p:cNvPr id="13" name="AutoShape 38">
            <a:hlinkClick r:id="rId4" action="ppaction://hlinkpres?slideindex=1&amp;slidetitle=" highlightClick="1"/>
          </p:cNvPr>
          <p:cNvSpPr>
            <a:spLocks noChangeArrowheads="1"/>
          </p:cNvSpPr>
          <p:nvPr/>
        </p:nvSpPr>
        <p:spPr bwMode="auto">
          <a:xfrm>
            <a:off x="685801"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5" action="ppaction://hlinkpres?slideindex=1&amp;slidetitle=" highlightClick="1"/>
          </p:cNvPr>
          <p:cNvSpPr>
            <a:spLocks noChangeArrowheads="1"/>
          </p:cNvSpPr>
          <p:nvPr/>
        </p:nvSpPr>
        <p:spPr bwMode="auto">
          <a:xfrm>
            <a:off x="8001001"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6" action="ppaction://hlinkpres?slideindex=1&amp;slidetitle=" highlightClick="1"/>
          </p:cNvPr>
          <p:cNvSpPr>
            <a:spLocks noChangeArrowheads="1"/>
          </p:cNvSpPr>
          <p:nvPr/>
        </p:nvSpPr>
        <p:spPr bwMode="auto">
          <a:xfrm>
            <a:off x="8101019"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3" action="ppaction://hlinkpres?slideindex=1&amp;slidetitle=" highlightClick="1"/>
          </p:cNvPr>
          <p:cNvSpPr>
            <a:spLocks noChangeArrowheads="1"/>
          </p:cNvSpPr>
          <p:nvPr/>
        </p:nvSpPr>
        <p:spPr bwMode="auto">
          <a:xfrm>
            <a:off x="8101019" y="5815025"/>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sldLayoutIdLst>
    <p:sldLayoutId id="2147484706"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dt="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a:solidFill>
                <a:srgbClr val="000000"/>
              </a:solidFil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b="1">
              <a:solidFill>
                <a:srgbClr val="000000"/>
              </a:solidFill>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a:solidFill>
                <a:srgbClr val="000000"/>
              </a:solidFill>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a:solidFill>
                <a:srgbClr val="000000"/>
              </a:solidFill>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a:solidFill>
                <a:srgbClr val="000000"/>
              </a:solidFill>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000000"/>
              </a:solidFill>
            </a:endParaRPr>
          </a:p>
        </p:txBody>
      </p:sp>
      <p:sp>
        <p:nvSpPr>
          <p:cNvPr id="12" name="TextBox 11"/>
          <p:cNvSpPr txBox="1"/>
          <p:nvPr/>
        </p:nvSpPr>
        <p:spPr>
          <a:xfrm>
            <a:off x="3500438" y="6550025"/>
            <a:ext cx="2643187" cy="307975"/>
          </a:xfrm>
          <a:prstGeom prst="rect">
            <a:avLst/>
          </a:prstGeom>
          <a:noFill/>
        </p:spPr>
        <p:txBody>
          <a:bodyPr>
            <a:spAutoFit/>
          </a:bodyPr>
          <a:lstStyle/>
          <a:p>
            <a:pPr eaLnBrk="0" hangingPunct="0">
              <a:defRPr/>
            </a:pPr>
            <a:r>
              <a:rPr lang="en-GB" sz="1400" b="1" dirty="0">
                <a:solidFill>
                  <a:srgbClr val="FF0000"/>
                </a:solidFill>
                <a:latin typeface="Arial Rounded MT Bold"/>
              </a:rPr>
              <a:t>http://phil-race.co.uk/</a:t>
            </a: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Calibri" pitchFamily="34" charset="0"/>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Calibri" pitchFamily="34" charset="0"/>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Calibri" pitchFamily="34" charset="0"/>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7/9/2019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569642286"/>
      </p:ext>
    </p:extLst>
  </p:cSld>
  <p:clrMap bg1="lt1" tx1="dk1" bg2="lt2" tx2="dk2" accent1="accent1" accent2="accent2" accent3="accent3" accent4="accent4" accent5="accent5" accent6="accent6" hlink="hlink" folHlink="folHlink"/>
  <p:sldLayoutIdLst>
    <p:sldLayoutId id="2147485156"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09/07/2019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3625941246"/>
      </p:ext>
    </p:extLst>
  </p:cSld>
  <p:clrMap bg1="lt1" tx1="dk1" bg2="lt2" tx2="dk2" accent1="accent1" accent2="accent2" accent3="accent3" accent4="accent4" accent5="accent5" accent6="accent6" hlink="hlink" folHlink="folHlink"/>
  <p:sldLayoutIdLst>
    <p:sldLayoutId id="2147485232"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31458" name="Rectangle 2"/>
          <p:cNvSpPr>
            <a:spLocks noGrp="1" noRot="1" noChangeArrowheads="1"/>
          </p:cNvSpPr>
          <p:nvPr>
            <p:ph type="title"/>
          </p:nvPr>
        </p:nvSpPr>
        <p:spPr bwMode="auto">
          <a:xfrm>
            <a:off x="301625" y="228600"/>
            <a:ext cx="8510588" cy="13255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GB"/>
              <a:t>Click to edit Master title style</a:t>
            </a:r>
          </a:p>
        </p:txBody>
      </p:sp>
      <p:sp>
        <p:nvSpPr>
          <p:cNvPr id="531459" name="Rectangle 3"/>
          <p:cNvSpPr>
            <a:spLocks noGrp="1" noRot="1" noChangeArrowheads="1"/>
          </p:cNvSpPr>
          <p:nvPr>
            <p:ph type="body" idx="1"/>
          </p:nvPr>
        </p:nvSpPr>
        <p:spPr bwMode="auto">
          <a:xfrm>
            <a:off x="301625" y="1676400"/>
            <a:ext cx="8540750" cy="4422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31460" name="Rectangle 4"/>
          <p:cNvSpPr>
            <a:spLocks noGrp="1" noChangeArrowheads="1"/>
          </p:cNvSpPr>
          <p:nvPr>
            <p:ph type="dt" sz="half" idx="2"/>
          </p:nvPr>
        </p:nvSpPr>
        <p:spPr bwMode="auto">
          <a:xfrm>
            <a:off x="304800" y="6245225"/>
            <a:ext cx="22860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mn-lt"/>
              </a:defRPr>
            </a:lvl1pPr>
          </a:lstStyle>
          <a:p>
            <a:pPr fontAlgn="base">
              <a:spcBef>
                <a:spcPct val="0"/>
              </a:spcBef>
              <a:spcAft>
                <a:spcPct val="0"/>
              </a:spcAft>
              <a:defRPr/>
            </a:pPr>
            <a:fld id="{7175A58E-772F-4000-B8AA-8FD4C0129D8B}" type="datetime1">
              <a:rPr lang="en-GB">
                <a:solidFill>
                  <a:srgbClr val="FFFFFF"/>
                </a:solidFill>
              </a:rPr>
              <a:pPr fontAlgn="base">
                <a:spcBef>
                  <a:spcPct val="0"/>
                </a:spcBef>
                <a:spcAft>
                  <a:spcPct val="0"/>
                </a:spcAft>
                <a:defRPr/>
              </a:pPr>
              <a:t>09/07/2019</a:t>
            </a:fld>
            <a:endParaRPr lang="en-GB">
              <a:solidFill>
                <a:srgbClr val="FFFFFF"/>
              </a:solidFill>
            </a:endParaRPr>
          </a:p>
        </p:txBody>
      </p:sp>
      <p:sp>
        <p:nvSpPr>
          <p:cNvPr id="53146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mn-lt"/>
              </a:defRPr>
            </a:lvl1pPr>
          </a:lstStyle>
          <a:p>
            <a:pPr fontAlgn="base">
              <a:spcBef>
                <a:spcPct val="0"/>
              </a:spcBef>
              <a:spcAft>
                <a:spcPct val="0"/>
              </a:spcAft>
              <a:defRPr/>
            </a:pPr>
            <a:endParaRPr lang="en-GB">
              <a:solidFill>
                <a:srgbClr val="FFFFFF"/>
              </a:solidFill>
            </a:endParaRPr>
          </a:p>
        </p:txBody>
      </p:sp>
      <p:sp>
        <p:nvSpPr>
          <p:cNvPr id="531462" name="Rectangle 6"/>
          <p:cNvSpPr>
            <a:spLocks noGrp="1" noChangeArrowheads="1"/>
          </p:cNvSpPr>
          <p:nvPr>
            <p:ph type="sldNum" sz="quarter" idx="4"/>
          </p:nvPr>
        </p:nvSpPr>
        <p:spPr bwMode="auto">
          <a:xfrm>
            <a:off x="6553200" y="6245225"/>
            <a:ext cx="22860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mn-lt"/>
              </a:defRPr>
            </a:lvl1pPr>
          </a:lstStyle>
          <a:p>
            <a:pPr fontAlgn="base">
              <a:spcBef>
                <a:spcPct val="0"/>
              </a:spcBef>
              <a:spcAft>
                <a:spcPct val="0"/>
              </a:spcAft>
              <a:defRPr/>
            </a:pPr>
            <a:fld id="{5B810CFF-B23A-445F-BC77-A9D7F415DD90}" type="slidenum">
              <a:rPr lang="en-GB">
                <a:solidFill>
                  <a:srgbClr val="FFFFFF"/>
                </a:solidFill>
              </a:rPr>
              <a:pPr fontAlgn="base">
                <a:spcBef>
                  <a:spcPct val="0"/>
                </a:spcBef>
                <a:spcAft>
                  <a:spcPct val="0"/>
                </a:spcAft>
                <a:defRPr/>
              </a:pPr>
              <a:t>‹#›</a:t>
            </a:fld>
            <a:endParaRPr lang="en-GB">
              <a:solidFill>
                <a:srgbClr val="FFFFFF"/>
              </a:solidFill>
            </a:endParaRPr>
          </a:p>
        </p:txBody>
      </p:sp>
      <p:sp>
        <p:nvSpPr>
          <p:cNvPr id="531463" name="AutoShape 7">
            <a:hlinkClick r:id="rId3" action="ppaction://hlinkpres?slideindex=1&amp;slidetitle=" highlightClick="1"/>
          </p:cNvPr>
          <p:cNvSpPr>
            <a:spLocks noChangeArrowheads="1"/>
          </p:cNvSpPr>
          <p:nvPr/>
        </p:nvSpPr>
        <p:spPr bwMode="auto">
          <a:xfrm>
            <a:off x="179388" y="5876925"/>
            <a:ext cx="1042987" cy="1042988"/>
          </a:xfrm>
          <a:prstGeom prst="actionButtonBlank">
            <a:avLst/>
          </a:prstGeom>
          <a:noFill/>
          <a:ln w="9525">
            <a:noFill/>
            <a:miter lim="800000"/>
            <a:headEnd/>
            <a:tailEnd/>
          </a:ln>
          <a:effectLst/>
        </p:spPr>
        <p:txBody>
          <a:bodyPr wrap="none" anchor="ctr">
            <a:spAutoFit/>
          </a:bodyPr>
          <a:lstStyle/>
          <a:p>
            <a:pPr fontAlgn="base">
              <a:spcBef>
                <a:spcPct val="0"/>
              </a:spcBef>
              <a:spcAft>
                <a:spcPct val="0"/>
              </a:spcAft>
              <a:defRPr/>
            </a:pPr>
            <a:endParaRPr lang="en-GB" sz="4000">
              <a:solidFill>
                <a:srgbClr val="FFFFFF"/>
              </a:solidFill>
              <a:latin typeface="Comic Sans MS" pitchFamily="66" charset="0"/>
            </a:endParaRPr>
          </a:p>
        </p:txBody>
      </p:sp>
      <p:sp>
        <p:nvSpPr>
          <p:cNvPr id="531464" name="AutoShape 8">
            <a:hlinkClick r:id="rId4" action="ppaction://hlinkpres?slideindex=1&amp;slidetitle=" highlightClick="1"/>
          </p:cNvPr>
          <p:cNvSpPr>
            <a:spLocks noChangeArrowheads="1"/>
          </p:cNvSpPr>
          <p:nvPr/>
        </p:nvSpPr>
        <p:spPr bwMode="auto">
          <a:xfrm>
            <a:off x="8101013" y="5949950"/>
            <a:ext cx="1042987" cy="1042988"/>
          </a:xfrm>
          <a:prstGeom prst="actionButtonBlank">
            <a:avLst/>
          </a:prstGeom>
          <a:noFill/>
          <a:ln w="9525">
            <a:noFill/>
            <a:miter lim="800000"/>
            <a:headEnd/>
            <a:tailEnd/>
          </a:ln>
          <a:effectLst/>
        </p:spPr>
        <p:txBody>
          <a:bodyPr wrap="none" anchor="ctr">
            <a:spAutoFit/>
          </a:bodyPr>
          <a:lstStyle/>
          <a:p>
            <a:pPr fontAlgn="base">
              <a:spcBef>
                <a:spcPct val="0"/>
              </a:spcBef>
              <a:spcAft>
                <a:spcPct val="0"/>
              </a:spcAft>
              <a:defRPr/>
            </a:pPr>
            <a:endParaRPr lang="en-GB" sz="4000">
              <a:solidFill>
                <a:srgbClr val="FFFFFF"/>
              </a:solidFill>
              <a:latin typeface="Comic Sans MS" pitchFamily="66" charset="0"/>
            </a:endParaRPr>
          </a:p>
        </p:txBody>
      </p:sp>
    </p:spTree>
    <p:extLst>
      <p:ext uri="{BB962C8B-B14F-4D97-AF65-F5344CB8AC3E}">
        <p14:creationId xmlns:p14="http://schemas.microsoft.com/office/powerpoint/2010/main" val="2603047094"/>
      </p:ext>
    </p:extLst>
  </p:cSld>
  <p:clrMap bg1="dk1" tx1="lt1" bg2="dk2" tx2="lt2" accent1="accent1" accent2="accent2" accent3="accent3" accent4="accent4" accent5="accent5" accent6="accent6" hlink="hlink" folHlink="folHlink"/>
  <p:sldLayoutIdLst>
    <p:sldLayoutId id="2147485234" r:id="rId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Font typeface="Wingdings" pitchFamily="2" charset="2"/>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a:spcBef>
                <a:spcPct val="50000"/>
              </a:spcBef>
              <a:defRPr/>
            </a:pPr>
            <a:endParaRPr lang="en-US" sz="2400" b="0">
              <a:solidFill>
                <a:srgbClr val="000000"/>
              </a:solidFill>
              <a:latin typeface="Times New Roman" pitchFamily="18" charset="0"/>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a:defRPr/>
            </a:pPr>
            <a:endParaRPr lang="en-US" sz="2000" b="0">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a:defRPr/>
            </a:pPr>
            <a:endParaRPr lang="en-US" sz="2000">
              <a:solidFill>
                <a:srgbClr val="000000"/>
              </a:solidFill>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a:defRPr/>
            </a:pPr>
            <a:endParaRPr lang="en-US" sz="2000" b="0">
              <a:solidFill>
                <a:srgbClr val="000000"/>
              </a:solidFill>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a:defRPr/>
            </a:pPr>
            <a:endParaRPr lang="en-US" sz="2000" b="0">
              <a:solidFill>
                <a:srgbClr val="000000"/>
              </a:solidFill>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a:defRPr/>
            </a:pPr>
            <a:endParaRPr lang="en-US" sz="2000" b="0">
              <a:solidFill>
                <a:srgbClr val="000000"/>
              </a:solidFill>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a:defRPr/>
            </a:pPr>
            <a:endParaRPr lang="en-US" dirty="0">
              <a:solidFill>
                <a:srgbClr val="000000"/>
              </a:solidFill>
            </a:endParaRPr>
          </a:p>
        </p:txBody>
      </p:sp>
      <p:sp>
        <p:nvSpPr>
          <p:cNvPr id="12" name="TextBox 11"/>
          <p:cNvSpPr txBox="1"/>
          <p:nvPr/>
        </p:nvSpPr>
        <p:spPr>
          <a:xfrm>
            <a:off x="3500438" y="6550025"/>
            <a:ext cx="2643187" cy="307975"/>
          </a:xfrm>
          <a:prstGeom prst="rect">
            <a:avLst/>
          </a:prstGeom>
          <a:noFill/>
        </p:spPr>
        <p:txBody>
          <a:bodyPr>
            <a:spAutoFit/>
          </a:bodyPr>
          <a:lstStyle/>
          <a:p>
            <a:pPr algn="ctr">
              <a:defRPr/>
            </a:pPr>
            <a:r>
              <a:rPr lang="en-GB" sz="1400" dirty="0">
                <a:solidFill>
                  <a:srgbClr val="FF0000"/>
                </a:solidFill>
                <a:latin typeface="Calibri"/>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a:defRPr/>
            </a:pPr>
            <a:endParaRPr lang="en-GB" sz="2000" b="0">
              <a:solidFill>
                <a:srgbClr val="000000"/>
              </a:solidFill>
              <a:latin typeface="Times New Roman" pitchFamily="18" charset="0"/>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a:defRPr/>
            </a:pPr>
            <a:endParaRPr lang="en-GB" sz="2000" b="0">
              <a:solidFill>
                <a:srgbClr val="000000"/>
              </a:solidFill>
              <a:latin typeface="Times New Roman" pitchFamily="18" charset="0"/>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a:defRPr/>
            </a:pPr>
            <a:endParaRPr lang="en-GB" sz="2000" b="0">
              <a:solidFill>
                <a:srgbClr val="000000"/>
              </a:solidFill>
              <a:latin typeface="Times New Roman" pitchFamily="18" charset="0"/>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a:defRPr/>
            </a:pPr>
            <a:endParaRPr lang="en-GB" sz="2000" b="0">
              <a:solidFill>
                <a:srgbClr val="000000"/>
              </a:solidFill>
              <a:latin typeface="Times New Roman" pitchFamily="18" charset="0"/>
            </a:endParaRPr>
          </a:p>
        </p:txBody>
      </p:sp>
    </p:spTree>
    <p:extLst>
      <p:ext uri="{BB962C8B-B14F-4D97-AF65-F5344CB8AC3E}">
        <p14:creationId xmlns:p14="http://schemas.microsoft.com/office/powerpoint/2010/main" val="997328179"/>
      </p:ext>
    </p:extLst>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dt="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endParaRPr>
          </a:p>
        </p:txBody>
      </p:sp>
      <p:sp>
        <p:nvSpPr>
          <p:cNvPr id="12" name="TextBox 11"/>
          <p:cNvSpPr txBox="1"/>
          <p:nvPr/>
        </p:nvSpPr>
        <p:spPr>
          <a:xfrm>
            <a:off x="3500444" y="6550037"/>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http://phil-race.co.uk</a:t>
            </a:r>
          </a:p>
        </p:txBody>
      </p:sp>
      <p:sp>
        <p:nvSpPr>
          <p:cNvPr id="13" name="AutoShape 38">
            <a:hlinkClick r:id="rId3" action="ppaction://hlinkpres?slideindex=1&amp;slidetitle=" highlightClick="1"/>
          </p:cNvPr>
          <p:cNvSpPr>
            <a:spLocks noChangeArrowheads="1"/>
          </p:cNvSpPr>
          <p:nvPr/>
        </p:nvSpPr>
        <p:spPr bwMode="auto">
          <a:xfrm>
            <a:off x="685801"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1"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9"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9" y="5815025"/>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extLst>
      <p:ext uri="{BB962C8B-B14F-4D97-AF65-F5344CB8AC3E}">
        <p14:creationId xmlns:p14="http://schemas.microsoft.com/office/powerpoint/2010/main" val="567834351"/>
      </p:ext>
    </p:extLst>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000000"/>
              </a:solidFill>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3"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dirty="0">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dirty="0">
              <a:solidFill>
                <a:srgbClr val="000000"/>
              </a:solidFill>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dirty="0">
              <a:solidFill>
                <a:srgbClr val="000000"/>
              </a:solidFill>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dirty="0">
              <a:solidFill>
                <a:srgbClr val="000000"/>
              </a:solidFill>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dirty="0">
              <a:solidFill>
                <a:srgbClr val="000000"/>
              </a:solidFill>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dirty="0">
              <a:solidFill>
                <a:srgbClr val="000000"/>
              </a:solidFill>
            </a:endParaRPr>
          </a:p>
        </p:txBody>
      </p:sp>
      <p:sp>
        <p:nvSpPr>
          <p:cNvPr id="12" name="TextBox 11"/>
          <p:cNvSpPr txBox="1"/>
          <p:nvPr/>
        </p:nvSpPr>
        <p:spPr>
          <a:xfrm>
            <a:off x="3500444" y="6550037"/>
            <a:ext cx="2643187" cy="307975"/>
          </a:xfrm>
          <a:prstGeom prst="rect">
            <a:avLst/>
          </a:prstGeom>
          <a:noFill/>
        </p:spPr>
        <p:txBody>
          <a:bodyPr>
            <a:spAutoFit/>
          </a:bodyPr>
          <a:lstStyle/>
          <a:p>
            <a:pPr eaLnBrk="0" hangingPunct="0">
              <a:defRPr/>
            </a:pPr>
            <a:r>
              <a:rPr lang="en-GB" sz="1400" dirty="0">
                <a:solidFill>
                  <a:srgbClr val="FF0000"/>
                </a:solidFill>
                <a:latin typeface="Arial Rounded MT Bold"/>
              </a:rPr>
              <a:t>http://phil-race.co.uk</a:t>
            </a:r>
          </a:p>
        </p:txBody>
      </p:sp>
    </p:spTree>
  </p:cSld>
  <p:clrMap bg1="lt1" tx1="dk1" bg2="lt2" tx2="dk2" accent1="accent1" accent2="accent2" accent3="accent3" accent4="accent4" accent5="accent5" accent6="accent6" hlink="hlink" folHlink="folHlink"/>
  <p:sldLayoutIdLst>
    <p:sldLayoutId id="2147484704"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0" fontAlgn="base" hangingPunct="0">
        <a:lnSpc>
          <a:spcPct val="85000"/>
        </a:lnSpc>
        <a:spcBef>
          <a:spcPct val="0"/>
        </a:spcBef>
        <a:spcAft>
          <a:spcPct val="0"/>
        </a:spcAft>
        <a:defRPr sz="4000">
          <a:solidFill>
            <a:srgbClr val="008000"/>
          </a:solidFill>
          <a:latin typeface="+mj-lt"/>
          <a:ea typeface="+mj-ea"/>
          <a:cs typeface="+mj-cs"/>
        </a:defRPr>
      </a:lvl1pPr>
      <a:lvl2pPr algn="ctr" rtl="0" eaLnBrk="0" fontAlgn="base" hangingPunct="0">
        <a:lnSpc>
          <a:spcPct val="85000"/>
        </a:lnSpc>
        <a:spcBef>
          <a:spcPct val="0"/>
        </a:spcBef>
        <a:spcAft>
          <a:spcPct val="0"/>
        </a:spcAft>
        <a:defRPr sz="4000">
          <a:solidFill>
            <a:srgbClr val="008000"/>
          </a:solidFill>
          <a:latin typeface="Arial Rounded MT Bold" pitchFamily="34" charset="0"/>
        </a:defRPr>
      </a:lvl2pPr>
      <a:lvl3pPr algn="ctr" rtl="0" eaLnBrk="0" fontAlgn="base" hangingPunct="0">
        <a:lnSpc>
          <a:spcPct val="85000"/>
        </a:lnSpc>
        <a:spcBef>
          <a:spcPct val="0"/>
        </a:spcBef>
        <a:spcAft>
          <a:spcPct val="0"/>
        </a:spcAft>
        <a:defRPr sz="4000">
          <a:solidFill>
            <a:srgbClr val="008000"/>
          </a:solidFill>
          <a:latin typeface="Arial Rounded MT Bold" pitchFamily="34" charset="0"/>
        </a:defRPr>
      </a:lvl3pPr>
      <a:lvl4pPr algn="ctr" rtl="0" eaLnBrk="0" fontAlgn="base" hangingPunct="0">
        <a:lnSpc>
          <a:spcPct val="85000"/>
        </a:lnSpc>
        <a:spcBef>
          <a:spcPct val="0"/>
        </a:spcBef>
        <a:spcAft>
          <a:spcPct val="0"/>
        </a:spcAft>
        <a:defRPr sz="4000">
          <a:solidFill>
            <a:srgbClr val="008000"/>
          </a:solidFill>
          <a:latin typeface="Arial Rounded MT Bold" pitchFamily="34" charset="0"/>
        </a:defRPr>
      </a:lvl4pPr>
      <a:lvl5pPr algn="ctr" rtl="0" eaLnBrk="0" fontAlgn="base" hangingPunct="0">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0" fontAlgn="base" hangingPunct="0">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0" fontAlgn="base" hangingPunct="0">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0" fontAlgn="base" hangingPunct="0">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FFFF66"/>
              </a:solidFill>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3"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1800" dirty="0">
              <a:solidFill>
                <a:srgbClr val="FFFF66"/>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1800" b="1" dirty="0">
              <a:solidFill>
                <a:srgbClr val="FFFF66"/>
              </a:solidFill>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1800" dirty="0">
              <a:solidFill>
                <a:srgbClr val="FFFF66"/>
              </a:solidFill>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FFFF66"/>
              </a:solidFill>
            </a:endParaRPr>
          </a:p>
        </p:txBody>
      </p:sp>
      <p:sp>
        <p:nvSpPr>
          <p:cNvPr id="12" name="TextBox 11"/>
          <p:cNvSpPr txBox="1"/>
          <p:nvPr/>
        </p:nvSpPr>
        <p:spPr>
          <a:xfrm>
            <a:off x="3500444" y="6550037"/>
            <a:ext cx="2643187" cy="307975"/>
          </a:xfrm>
          <a:prstGeom prst="rect">
            <a:avLst/>
          </a:prstGeom>
          <a:noFill/>
        </p:spPr>
        <p:txBody>
          <a:bodyPr>
            <a:spAutoFit/>
          </a:bodyPr>
          <a:lstStyle/>
          <a:p>
            <a:pPr algn="ctr" eaLnBrk="0" hangingPunct="0">
              <a:defRPr/>
            </a:pPr>
            <a:r>
              <a:rPr lang="en-GB" sz="1400" b="1" dirty="0">
                <a:solidFill>
                  <a:srgbClr val="FF0000"/>
                </a:solidFill>
                <a:latin typeface="Arial Rounded MT Bold"/>
              </a:rPr>
              <a:t>http://phil-race.co.uk</a:t>
            </a:r>
          </a:p>
        </p:txBody>
      </p:sp>
      <p:sp>
        <p:nvSpPr>
          <p:cNvPr id="13" name="AutoShape 38">
            <a:hlinkClick r:id="rId4" action="ppaction://hlinkpres?slideindex=1&amp;slidetitle=" highlightClick="1"/>
          </p:cNvPr>
          <p:cNvSpPr>
            <a:spLocks noChangeArrowheads="1"/>
          </p:cNvSpPr>
          <p:nvPr userDrawn="1"/>
        </p:nvSpPr>
        <p:spPr bwMode="auto">
          <a:xfrm>
            <a:off x="685801"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4" name="AutoShape 39">
            <a:hlinkClick r:id="rId5" action="ppaction://hlinkpres?slideindex=1&amp;slidetitle=" highlightClick="1"/>
          </p:cNvPr>
          <p:cNvSpPr>
            <a:spLocks noChangeArrowheads="1"/>
          </p:cNvSpPr>
          <p:nvPr userDrawn="1"/>
        </p:nvSpPr>
        <p:spPr bwMode="auto">
          <a:xfrm>
            <a:off x="8001001"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5" name="AutoShape 40">
            <a:hlinkClick r:id="rId6" action="ppaction://hlinkpres?slideindex=1&amp;slidetitle=" highlightClick="1"/>
          </p:cNvPr>
          <p:cNvSpPr>
            <a:spLocks noChangeArrowheads="1"/>
          </p:cNvSpPr>
          <p:nvPr userDrawn="1"/>
        </p:nvSpPr>
        <p:spPr bwMode="auto">
          <a:xfrm>
            <a:off x="8101019"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6" name="AutoShape 41">
            <a:hlinkClick r:id="rId3" action="ppaction://hlinkpres?slideindex=1&amp;slidetitle=" highlightClick="1"/>
          </p:cNvPr>
          <p:cNvSpPr>
            <a:spLocks noChangeArrowheads="1"/>
          </p:cNvSpPr>
          <p:nvPr userDrawn="1"/>
        </p:nvSpPr>
        <p:spPr bwMode="auto">
          <a:xfrm>
            <a:off x="8101019" y="5815025"/>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Tree>
  </p:cSld>
  <p:clrMap bg1="lt1" tx1="dk1" bg2="lt2" tx2="dk2" accent1="accent1" accent2="accent2" accent3="accent3" accent4="accent4" accent5="accent5" accent6="accent6" hlink="hlink" folHlink="folHlink"/>
  <p:sldLayoutIdLst>
    <p:sldLayoutId id="2147485017"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a:solidFill>
                <a:srgbClr val="000000"/>
              </a:solidFill>
              <a:latin typeface="Times New Roman" pitchFamily="18" charset="0"/>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3"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2000">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2000" b="1">
              <a:solidFill>
                <a:srgbClr val="000000"/>
              </a:solidFill>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2000">
              <a:solidFill>
                <a:srgbClr val="000000"/>
              </a:solidFill>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2000">
              <a:solidFill>
                <a:srgbClr val="000000"/>
              </a:solidFill>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2000">
              <a:solidFill>
                <a:srgbClr val="000000"/>
              </a:solidFill>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000000"/>
              </a:solidFill>
            </a:endParaRPr>
          </a:p>
        </p:txBody>
      </p:sp>
      <p:sp>
        <p:nvSpPr>
          <p:cNvPr id="12" name="TextBox 11"/>
          <p:cNvSpPr txBox="1"/>
          <p:nvPr/>
        </p:nvSpPr>
        <p:spPr>
          <a:xfrm>
            <a:off x="3500444" y="6550037"/>
            <a:ext cx="2643187" cy="307975"/>
          </a:xfrm>
          <a:prstGeom prst="rect">
            <a:avLst/>
          </a:prstGeom>
          <a:noFill/>
        </p:spPr>
        <p:txBody>
          <a:bodyPr>
            <a:spAutoFit/>
          </a:bodyPr>
          <a:lstStyle/>
          <a:p>
            <a:pPr algn="ctr" eaLnBrk="0" hangingPunct="0">
              <a:defRPr/>
            </a:pPr>
            <a:r>
              <a:rPr lang="en-GB" sz="1400" b="1" dirty="0">
                <a:solidFill>
                  <a:srgbClr val="FF0000"/>
                </a:solidFill>
                <a:latin typeface="Arial Rounded MT Bold"/>
              </a:rPr>
              <a:t>http://phil-race.co.uk</a:t>
            </a:r>
          </a:p>
        </p:txBody>
      </p:sp>
      <p:sp>
        <p:nvSpPr>
          <p:cNvPr id="13" name="AutoShape 38">
            <a:hlinkClick r:id="rId4" action="ppaction://hlinkpres?slideindex=1&amp;slidetitle=" highlightClick="1"/>
          </p:cNvPr>
          <p:cNvSpPr>
            <a:spLocks noChangeArrowheads="1"/>
          </p:cNvSpPr>
          <p:nvPr/>
        </p:nvSpPr>
        <p:spPr bwMode="auto">
          <a:xfrm>
            <a:off x="685801"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a:solidFill>
                <a:srgbClr val="000000"/>
              </a:solidFill>
              <a:latin typeface="Times New Roman" pitchFamily="18" charset="0"/>
            </a:endParaRPr>
          </a:p>
        </p:txBody>
      </p:sp>
      <p:sp>
        <p:nvSpPr>
          <p:cNvPr id="14" name="AutoShape 39">
            <a:hlinkClick r:id="rId5" action="ppaction://hlinkpres?slideindex=1&amp;slidetitle=" highlightClick="1"/>
          </p:cNvPr>
          <p:cNvSpPr>
            <a:spLocks noChangeArrowheads="1"/>
          </p:cNvSpPr>
          <p:nvPr/>
        </p:nvSpPr>
        <p:spPr bwMode="auto">
          <a:xfrm>
            <a:off x="8001001"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a:solidFill>
                <a:srgbClr val="000000"/>
              </a:solidFill>
              <a:latin typeface="Times New Roman" pitchFamily="18" charset="0"/>
            </a:endParaRPr>
          </a:p>
        </p:txBody>
      </p:sp>
      <p:sp>
        <p:nvSpPr>
          <p:cNvPr id="15" name="AutoShape 40">
            <a:hlinkClick r:id="rId6" action="ppaction://hlinkpres?slideindex=1&amp;slidetitle=" highlightClick="1"/>
          </p:cNvPr>
          <p:cNvSpPr>
            <a:spLocks noChangeArrowheads="1"/>
          </p:cNvSpPr>
          <p:nvPr/>
        </p:nvSpPr>
        <p:spPr bwMode="auto">
          <a:xfrm>
            <a:off x="8101019"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a:solidFill>
                <a:srgbClr val="000000"/>
              </a:solidFill>
              <a:latin typeface="Times New Roman" pitchFamily="18" charset="0"/>
            </a:endParaRPr>
          </a:p>
        </p:txBody>
      </p:sp>
      <p:sp>
        <p:nvSpPr>
          <p:cNvPr id="16" name="AutoShape 41">
            <a:hlinkClick r:id="rId3" action="ppaction://hlinkpres?slideindex=1&amp;slidetitle=" highlightClick="1"/>
          </p:cNvPr>
          <p:cNvSpPr>
            <a:spLocks noChangeArrowheads="1"/>
          </p:cNvSpPr>
          <p:nvPr/>
        </p:nvSpPr>
        <p:spPr bwMode="auto">
          <a:xfrm>
            <a:off x="8101019" y="5815025"/>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a:solidFill>
                <a:srgbClr val="000000"/>
              </a:solidFill>
              <a:latin typeface="Times New Roman" pitchFamily="18" charset="0"/>
            </a:endParaRPr>
          </a:p>
        </p:txBody>
      </p:sp>
    </p:spTree>
  </p:cSld>
  <p:clrMap bg1="dk1" tx1="lt1" bg2="dk2" tx2="lt2" accent1="accent1" accent2="accent2" accent3="accent3" accent4="accent4" accent5="accent5" accent6="accent6" hlink="hlink" folHlink="folHlink"/>
  <p:sldLayoutIdLst>
    <p:sldLayoutId id="2147484747"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hdr="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eaLnBrk="1" hangingPunct="1">
              <a:defRPr/>
            </a:pPr>
            <a:endParaRPr lang="en-GB" sz="4000" b="0" dirty="0">
              <a:solidFill>
                <a:srgbClr val="000000"/>
              </a:solidFill>
            </a:endParaRPr>
          </a:p>
        </p:txBody>
      </p:sp>
      <p:sp>
        <p:nvSpPr>
          <p:cNvPr id="3075" name="Rectangle 3"/>
          <p:cNvSpPr>
            <a:spLocks noGrp="1" noChangeArrowheads="1"/>
          </p:cNvSpPr>
          <p:nvPr>
            <p:ph type="title"/>
          </p:nvPr>
        </p:nvSpPr>
        <p:spPr bwMode="auto">
          <a:xfrm>
            <a:off x="457200" y="122250"/>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a:t>Click to edit Master title style</a:t>
            </a:r>
            <a:endParaRPr lang="en-GB" altLang="en-US" dirty="0"/>
          </a:p>
        </p:txBody>
      </p:sp>
      <p:sp>
        <p:nvSpPr>
          <p:cNvPr id="3076"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dirty="0"/>
          </a:p>
        </p:txBody>
      </p:sp>
      <p:sp>
        <p:nvSpPr>
          <p:cNvPr id="4102" name="Rectangle 6"/>
          <p:cNvSpPr>
            <a:spLocks noGrp="1" noChangeArrowheads="1"/>
          </p:cNvSpPr>
          <p:nvPr>
            <p:ph type="ftr" sz="quarter" idx="3"/>
          </p:nvPr>
        </p:nvSpPr>
        <p:spPr bwMode="auto">
          <a:xfrm>
            <a:off x="2303469" y="6272213"/>
            <a:ext cx="4537075" cy="468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r>
              <a:rPr lang="en-GB" altLang="en-US"/>
              <a:t>Leeds Metropolitan University</a:t>
            </a:r>
          </a:p>
          <a:p>
            <a:pPr>
              <a:defRPr/>
            </a:pPr>
            <a:r>
              <a:rPr lang="en-GB" altLang="en-US"/>
              <a:t>Innovation North – Faculty Of Information And Technology</a:t>
            </a:r>
          </a:p>
        </p:txBody>
      </p:sp>
      <p:pic>
        <p:nvPicPr>
          <p:cNvPr id="3078" name="Picture 8" descr="LeedsMetRoseLogo"/>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495550" y="6280150"/>
            <a:ext cx="279400" cy="431800"/>
          </a:xfrm>
          <a:prstGeom prst="rect">
            <a:avLst/>
          </a:prstGeom>
          <a:noFill/>
          <a:ln w="9525">
            <a:noFill/>
            <a:miter lim="800000"/>
            <a:headEnd/>
            <a:tailEnd/>
          </a:ln>
        </p:spPr>
      </p:pic>
      <p:grpSp>
        <p:nvGrpSpPr>
          <p:cNvPr id="2" name="Group 9"/>
          <p:cNvGrpSpPr>
            <a:grpSpLocks/>
          </p:cNvGrpSpPr>
          <p:nvPr/>
        </p:nvGrpSpPr>
        <p:grpSpPr bwMode="auto">
          <a:xfrm>
            <a:off x="8101019" y="188925"/>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eaLnBrk="1" hangingPunct="1">
                <a:defRPr/>
              </a:pPr>
              <a:endParaRPr lang="en-GB" sz="4000" b="0" dirty="0">
                <a:solidFill>
                  <a:srgbClr val="000000"/>
                </a:solidFill>
              </a:endParaRPr>
            </a:p>
          </p:txBody>
        </p:sp>
      </p:grpSp>
    </p:spTree>
  </p:cSld>
  <p:clrMap bg1="dk1" tx1="lt1" bg2="dk2" tx2="lt2" accent1="accent1" accent2="accent2" accent3="accent3" accent4="accent4" accent5="accent5" accent6="accent6" hlink="hlink" folHlink="folHlink"/>
  <p:sldLayoutIdLst>
    <p:sldLayoutId id="2147484759" r:id="rId1"/>
  </p:sldLayoutIdLs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07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07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07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07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6" grpId="0" build="p"/>
    </p:bldLst>
  </p:timing>
  <p:txStyles>
    <p:titleStyle>
      <a:lvl1pPr algn="l" rtl="0" eaLnBrk="1" fontAlgn="base" hangingPunct="1">
        <a:spcBef>
          <a:spcPct val="0"/>
        </a:spcBef>
        <a:spcAft>
          <a:spcPct val="0"/>
        </a:spcAft>
        <a:defRPr sz="3900" b="1">
          <a:solidFill>
            <a:schemeClr val="tx2"/>
          </a:solidFill>
          <a:latin typeface="Calibri" pitchFamily="34" charset="0"/>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20000"/>
        </a:spcBef>
        <a:spcAft>
          <a:spcPct val="0"/>
        </a:spcAft>
        <a:buClr>
          <a:schemeClr val="tx2"/>
        </a:buClr>
        <a:buSzPct val="70000"/>
        <a:buFont typeface="Wingdings" pitchFamily="2" charset="2"/>
        <a:buChar char="l"/>
        <a:defRPr sz="3000">
          <a:solidFill>
            <a:schemeClr val="tx1"/>
          </a:solidFill>
          <a:latin typeface="Calibri" pitchFamily="34" charset="0"/>
          <a:ea typeface="+mn-ea"/>
          <a:cs typeface="+mn-cs"/>
        </a:defRPr>
      </a:lvl1pPr>
      <a:lvl2pPr marL="692150" indent="-347663" algn="l" rtl="0" eaLnBrk="1" fontAlgn="base" hangingPunct="1">
        <a:spcBef>
          <a:spcPct val="20000"/>
        </a:spcBef>
        <a:spcAft>
          <a:spcPct val="0"/>
        </a:spcAft>
        <a:buClr>
          <a:srgbClr val="339966"/>
        </a:buClr>
        <a:buSzPct val="70000"/>
        <a:buFont typeface="Wingdings" pitchFamily="2" charset="2"/>
        <a:buChar char="l"/>
        <a:defRPr sz="2600">
          <a:solidFill>
            <a:schemeClr val="tx1"/>
          </a:solidFill>
          <a:latin typeface="Calibri" pitchFamily="34" charset="0"/>
        </a:defRPr>
      </a:lvl2pPr>
      <a:lvl3pPr marL="987425" indent="-293688" algn="l" rtl="0" eaLnBrk="1" fontAlgn="base" hangingPunct="1">
        <a:spcBef>
          <a:spcPct val="20000"/>
        </a:spcBef>
        <a:spcAft>
          <a:spcPct val="0"/>
        </a:spcAft>
        <a:buClr>
          <a:srgbClr val="8A00C0"/>
        </a:buClr>
        <a:buSzPct val="70000"/>
        <a:buFont typeface="Wingdings" pitchFamily="2" charset="2"/>
        <a:buChar char="l"/>
        <a:defRPr sz="2300">
          <a:solidFill>
            <a:schemeClr val="tx1"/>
          </a:solidFill>
          <a:latin typeface="Calibri" pitchFamily="34" charset="0"/>
        </a:defRPr>
      </a:lvl3pPr>
      <a:lvl4pPr marL="1281113" indent="-292100" algn="l" rtl="0" eaLnBrk="1" fontAlgn="base" hangingPunct="1">
        <a:spcBef>
          <a:spcPct val="20000"/>
        </a:spcBef>
        <a:spcAft>
          <a:spcPct val="0"/>
        </a:spcAft>
        <a:buClr>
          <a:srgbClr val="A0C6A0"/>
        </a:buClr>
        <a:buSzPct val="75000"/>
        <a:buFont typeface="Wingdings" pitchFamily="2" charset="2"/>
        <a:buChar char="§"/>
        <a:defRPr sz="2000">
          <a:solidFill>
            <a:schemeClr val="tx1"/>
          </a:solidFill>
          <a:latin typeface="Calibri" pitchFamily="34" charset="0"/>
        </a:defRPr>
      </a:lvl4pPr>
      <a:lvl5pPr marL="15986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Calibri" pitchFamily="34" charset="0"/>
        </a:defRPr>
      </a:lvl5pPr>
      <a:lvl6pPr marL="20558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FFFF66"/>
              </a:solidFill>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Oval 4">
            <a:hlinkClick r:id="rId2"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2400" dirty="0">
              <a:solidFill>
                <a:srgbClr val="FFFF66"/>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2400" b="1" dirty="0">
              <a:solidFill>
                <a:srgbClr val="FFFF66"/>
              </a:solidFill>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2400" dirty="0">
              <a:solidFill>
                <a:srgbClr val="FFFF66"/>
              </a:solidFill>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2400" dirty="0">
              <a:solidFill>
                <a:srgbClr val="FFFF66"/>
              </a:solidFill>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2400" dirty="0">
              <a:solidFill>
                <a:srgbClr val="FFFF66"/>
              </a:solidFill>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FFFF66"/>
              </a:solidFill>
            </a:endParaRPr>
          </a:p>
        </p:txBody>
      </p:sp>
      <p:sp>
        <p:nvSpPr>
          <p:cNvPr id="12" name="TextBox 11"/>
          <p:cNvSpPr txBox="1"/>
          <p:nvPr/>
        </p:nvSpPr>
        <p:spPr>
          <a:xfrm>
            <a:off x="3500444" y="6550037"/>
            <a:ext cx="2643187" cy="307975"/>
          </a:xfrm>
          <a:prstGeom prst="rect">
            <a:avLst/>
          </a:prstGeom>
          <a:noFill/>
        </p:spPr>
        <p:txBody>
          <a:bodyPr>
            <a:spAutoFit/>
          </a:bodyPr>
          <a:lstStyle/>
          <a:p>
            <a:pPr algn="ctr" eaLnBrk="0" hangingPunct="0">
              <a:defRPr/>
            </a:pPr>
            <a:r>
              <a:rPr lang="en-GB" sz="1400" b="1" dirty="0">
                <a:solidFill>
                  <a:srgbClr val="FF0000"/>
                </a:solidFill>
                <a:latin typeface="Arial Rounded MT Bold"/>
              </a:rPr>
              <a:t>http://phil-race.co.uk/</a:t>
            </a:r>
          </a:p>
        </p:txBody>
      </p:sp>
      <p:sp>
        <p:nvSpPr>
          <p:cNvPr id="13" name="AutoShape 38">
            <a:hlinkClick r:id="rId3" action="ppaction://hlinkpres?slideindex=1&amp;slidetitle=" highlightClick="1"/>
          </p:cNvPr>
          <p:cNvSpPr>
            <a:spLocks noChangeArrowheads="1"/>
          </p:cNvSpPr>
          <p:nvPr/>
        </p:nvSpPr>
        <p:spPr bwMode="auto">
          <a:xfrm>
            <a:off x="685801"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400" dirty="0">
              <a:solidFill>
                <a:srgbClr val="FFFF66"/>
              </a:solidFill>
            </a:endParaRPr>
          </a:p>
        </p:txBody>
      </p:sp>
      <p:sp>
        <p:nvSpPr>
          <p:cNvPr id="14" name="AutoShape 39">
            <a:hlinkClick r:id="rId4" action="ppaction://hlinkpres?slideindex=1&amp;slidetitle=" highlightClick="1"/>
          </p:cNvPr>
          <p:cNvSpPr>
            <a:spLocks noChangeArrowheads="1"/>
          </p:cNvSpPr>
          <p:nvPr/>
        </p:nvSpPr>
        <p:spPr bwMode="auto">
          <a:xfrm>
            <a:off x="8001001"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400" dirty="0">
              <a:solidFill>
                <a:srgbClr val="FFFF66"/>
              </a:solidFill>
            </a:endParaRPr>
          </a:p>
        </p:txBody>
      </p:sp>
      <p:sp>
        <p:nvSpPr>
          <p:cNvPr id="15" name="AutoShape 40">
            <a:hlinkClick r:id="rId5" action="ppaction://hlinkpres?slideindex=1&amp;slidetitle=" highlightClick="1"/>
          </p:cNvPr>
          <p:cNvSpPr>
            <a:spLocks noChangeArrowheads="1"/>
          </p:cNvSpPr>
          <p:nvPr/>
        </p:nvSpPr>
        <p:spPr bwMode="auto">
          <a:xfrm>
            <a:off x="8101019"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400" dirty="0">
              <a:solidFill>
                <a:srgbClr val="FFFF66"/>
              </a:solidFill>
            </a:endParaRPr>
          </a:p>
        </p:txBody>
      </p:sp>
      <p:sp>
        <p:nvSpPr>
          <p:cNvPr id="16" name="AutoShape 41">
            <a:hlinkClick r:id="rId2" action="ppaction://hlinkpres?slideindex=1&amp;slidetitle=" highlightClick="1"/>
          </p:cNvPr>
          <p:cNvSpPr>
            <a:spLocks noChangeArrowheads="1"/>
          </p:cNvSpPr>
          <p:nvPr/>
        </p:nvSpPr>
        <p:spPr bwMode="auto">
          <a:xfrm>
            <a:off x="8101019" y="5815025"/>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400" dirty="0">
              <a:solidFill>
                <a:srgbClr val="FFFF66"/>
              </a:solidFil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dt="0"/>
  <p:txStyles>
    <p:titleStyle>
      <a:lvl1pPr algn="ctr" rtl="0" fontAlgn="base">
        <a:lnSpc>
          <a:spcPct val="85000"/>
        </a:lnSpc>
        <a:spcBef>
          <a:spcPct val="0"/>
        </a:spcBef>
        <a:spcAft>
          <a:spcPct val="0"/>
        </a:spcAft>
        <a:defRPr sz="4000">
          <a:solidFill>
            <a:srgbClr val="008000"/>
          </a:solidFill>
          <a:latin typeface="+mj-lt"/>
          <a:ea typeface="+mj-ea"/>
          <a:cs typeface="+mj-cs"/>
        </a:defRPr>
      </a:lvl1pPr>
      <a:lvl2pPr algn="ctr" rtl="0" fontAlgn="base">
        <a:lnSpc>
          <a:spcPct val="85000"/>
        </a:lnSpc>
        <a:spcBef>
          <a:spcPct val="0"/>
        </a:spcBef>
        <a:spcAft>
          <a:spcPct val="0"/>
        </a:spcAft>
        <a:defRPr sz="4000">
          <a:solidFill>
            <a:srgbClr val="008000"/>
          </a:solidFill>
          <a:latin typeface="Arial Rounded MT Bold" pitchFamily="34" charset="0"/>
        </a:defRPr>
      </a:lvl2pPr>
      <a:lvl3pPr algn="ctr" rtl="0" fontAlgn="base">
        <a:lnSpc>
          <a:spcPct val="85000"/>
        </a:lnSpc>
        <a:spcBef>
          <a:spcPct val="0"/>
        </a:spcBef>
        <a:spcAft>
          <a:spcPct val="0"/>
        </a:spcAft>
        <a:defRPr sz="4000">
          <a:solidFill>
            <a:srgbClr val="008000"/>
          </a:solidFill>
          <a:latin typeface="Arial Rounded MT Bold" pitchFamily="34" charset="0"/>
        </a:defRPr>
      </a:lvl3pPr>
      <a:lvl4pPr algn="ctr" rtl="0" fontAlgn="base">
        <a:lnSpc>
          <a:spcPct val="85000"/>
        </a:lnSpc>
        <a:spcBef>
          <a:spcPct val="0"/>
        </a:spcBef>
        <a:spcAft>
          <a:spcPct val="0"/>
        </a:spcAft>
        <a:defRPr sz="4000">
          <a:solidFill>
            <a:srgbClr val="008000"/>
          </a:solidFill>
          <a:latin typeface="Arial Rounded MT Bold" pitchFamily="34" charset="0"/>
        </a:defRPr>
      </a:lvl4pPr>
      <a:lvl5pPr algn="ctr" rtl="0" fontAlgn="base">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fontAlgn="base">
        <a:lnSpc>
          <a:spcPct val="90000"/>
        </a:lnSpc>
        <a:spcBef>
          <a:spcPct val="35000"/>
        </a:spcBef>
        <a:spcAft>
          <a:spcPct val="0"/>
        </a:spcAft>
        <a:buClr>
          <a:srgbClr val="009900"/>
        </a:buClr>
        <a:buFont typeface="Wingdings" pitchFamily="2" charset="2"/>
        <a:buChar char="v"/>
        <a:defRPr sz="3200" b="1">
          <a:solidFill>
            <a:srgbClr val="660066"/>
          </a:solidFill>
          <a:latin typeface="Calibri" pitchFamily="34" charset="0"/>
          <a:ea typeface="+mn-ea"/>
          <a:cs typeface="+mn-cs"/>
        </a:defRPr>
      </a:lvl1pPr>
      <a:lvl2pPr marL="998538" indent="-285750" algn="l" rtl="0" fontAlgn="base">
        <a:lnSpc>
          <a:spcPct val="90000"/>
        </a:lnSpc>
        <a:spcBef>
          <a:spcPct val="35000"/>
        </a:spcBef>
        <a:spcAft>
          <a:spcPct val="0"/>
        </a:spcAft>
        <a:buClr>
          <a:srgbClr val="009900"/>
        </a:buClr>
        <a:buFont typeface="Wingdings" pitchFamily="2" charset="2"/>
        <a:buChar char="v"/>
        <a:defRPr sz="2800" b="1">
          <a:solidFill>
            <a:srgbClr val="660066"/>
          </a:solidFill>
          <a:latin typeface="Calibri" pitchFamily="34" charset="0"/>
        </a:defRPr>
      </a:lvl2pPr>
      <a:lvl3pPr marL="1406525" indent="-228600" algn="l" rtl="0" fontAlgn="base">
        <a:lnSpc>
          <a:spcPct val="90000"/>
        </a:lnSpc>
        <a:spcBef>
          <a:spcPct val="35000"/>
        </a:spcBef>
        <a:spcAft>
          <a:spcPct val="0"/>
        </a:spcAft>
        <a:buClr>
          <a:srgbClr val="009900"/>
        </a:buClr>
        <a:buFont typeface="Wingdings" pitchFamily="2" charset="2"/>
        <a:buChar char="v"/>
        <a:defRPr sz="2400" b="1">
          <a:solidFill>
            <a:srgbClr val="660066"/>
          </a:solidFill>
          <a:latin typeface="Calibri" pitchFamily="34" charset="0"/>
        </a:defRPr>
      </a:lvl3pPr>
      <a:lvl4pPr marL="1814513" indent="-228600" algn="l" rtl="0" fontAlgn="base">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4pPr>
      <a:lvl5pPr marL="2222500" indent="-228600" algn="l" rtl="0" fontAlgn="base">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eaLnBrk="0" hangingPunct="0">
              <a:spcBef>
                <a:spcPct val="50000"/>
              </a:spcBef>
              <a:defRPr/>
            </a:pPr>
            <a:endParaRPr lang="en-US" sz="2400" b="1">
              <a:solidFill>
                <a:srgbClr val="000000"/>
              </a:solidFill>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Oval 4">
            <a:hlinkClick r:id="rId2"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eaLnBrk="0" hangingPunct="0">
              <a:defRPr/>
            </a:pPr>
            <a:endParaRPr lang="en-US" b="1">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eaLnBrk="0" hangingPunct="0">
              <a:defRPr/>
            </a:pPr>
            <a:endParaRPr lang="en-US" b="1">
              <a:solidFill>
                <a:srgbClr val="000000"/>
              </a:solidFill>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eaLnBrk="0" hangingPunct="0">
              <a:defRPr/>
            </a:pPr>
            <a:endParaRPr lang="en-US" b="1">
              <a:solidFill>
                <a:srgbClr val="000000"/>
              </a:solidFill>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eaLnBrk="0" hangingPunct="0">
              <a:defRPr/>
            </a:pPr>
            <a:endParaRPr lang="en-US" b="1">
              <a:solidFill>
                <a:srgbClr val="000000"/>
              </a:solidFill>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eaLnBrk="0" hangingPunct="0">
              <a:defRPr/>
            </a:pPr>
            <a:endParaRPr lang="en-US" b="1">
              <a:solidFill>
                <a:srgbClr val="000000"/>
              </a:solidFill>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eaLnBrk="0" hangingPunct="0">
              <a:defRPr/>
            </a:pPr>
            <a:endParaRPr lang="en-US" sz="2800" b="1" dirty="0">
              <a:solidFill>
                <a:srgbClr val="000000"/>
              </a:solidFill>
            </a:endParaRPr>
          </a:p>
        </p:txBody>
      </p:sp>
      <p:sp>
        <p:nvSpPr>
          <p:cNvPr id="12" name="TextBox 11"/>
          <p:cNvSpPr txBox="1"/>
          <p:nvPr/>
        </p:nvSpPr>
        <p:spPr>
          <a:xfrm>
            <a:off x="3500444" y="6550037"/>
            <a:ext cx="2643187" cy="307975"/>
          </a:xfrm>
          <a:prstGeom prst="rect">
            <a:avLst/>
          </a:prstGeom>
          <a:noFill/>
        </p:spPr>
        <p:txBody>
          <a:bodyPr>
            <a:spAutoFit/>
          </a:bodyPr>
          <a:lstStyle/>
          <a:p>
            <a:pPr eaLnBrk="0" hangingPunct="0">
              <a:defRPr/>
            </a:pPr>
            <a:r>
              <a:rPr lang="en-GB" sz="1400" b="1" dirty="0">
                <a:solidFill>
                  <a:srgbClr val="FF0000"/>
                </a:solidFill>
                <a:latin typeface="Arial Rounded MT Bold"/>
              </a:rPr>
              <a:t>http://phil-race.co.uk/</a:t>
            </a: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dt="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Calibri" pitchFamily="34" charset="0"/>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Calibri" pitchFamily="34" charset="0"/>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Calibri" pitchFamily="34" charset="0"/>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Calibri" pitchFamily="34" charset="0"/>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Oval 4">
            <a:hlinkClick r:id="rId3"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alibri" pitchFamily="34"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alibri" pitchFamily="34" charset="0"/>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alibri" pitchFamily="34" charset="0"/>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alibri" pitchFamily="34" charset="0"/>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alibri" pitchFamily="34" charset="0"/>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alibri" pitchFamily="34" charset="0"/>
            </a:endParaRPr>
          </a:p>
        </p:txBody>
      </p:sp>
      <p:sp>
        <p:nvSpPr>
          <p:cNvPr id="12" name="TextBox 11"/>
          <p:cNvSpPr txBox="1"/>
          <p:nvPr/>
        </p:nvSpPr>
        <p:spPr>
          <a:xfrm>
            <a:off x="3500444" y="6550037"/>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http://phil-race.co.uk</a:t>
            </a:r>
          </a:p>
        </p:txBody>
      </p:sp>
      <p:sp>
        <p:nvSpPr>
          <p:cNvPr id="13" name="AutoShape 38">
            <a:hlinkClick r:id="rId4" action="ppaction://hlinkpres?slideindex=1&amp;slidetitle=" highlightClick="1"/>
          </p:cNvPr>
          <p:cNvSpPr>
            <a:spLocks noChangeArrowheads="1"/>
          </p:cNvSpPr>
          <p:nvPr/>
        </p:nvSpPr>
        <p:spPr bwMode="auto">
          <a:xfrm>
            <a:off x="685801"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Calibri" pitchFamily="34" charset="0"/>
            </a:endParaRPr>
          </a:p>
        </p:txBody>
      </p:sp>
      <p:sp>
        <p:nvSpPr>
          <p:cNvPr id="14" name="AutoShape 39">
            <a:hlinkClick r:id="rId5" action="ppaction://hlinkpres?slideindex=1&amp;slidetitle=" highlightClick="1"/>
          </p:cNvPr>
          <p:cNvSpPr>
            <a:spLocks noChangeArrowheads="1"/>
          </p:cNvSpPr>
          <p:nvPr/>
        </p:nvSpPr>
        <p:spPr bwMode="auto">
          <a:xfrm>
            <a:off x="8001001"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Calibri" pitchFamily="34" charset="0"/>
            </a:endParaRPr>
          </a:p>
        </p:txBody>
      </p:sp>
      <p:sp>
        <p:nvSpPr>
          <p:cNvPr id="15" name="AutoShape 40">
            <a:hlinkClick r:id="rId6" action="ppaction://hlinkpres?slideindex=1&amp;slidetitle=" highlightClick="1"/>
          </p:cNvPr>
          <p:cNvSpPr>
            <a:spLocks noChangeArrowheads="1"/>
          </p:cNvSpPr>
          <p:nvPr/>
        </p:nvSpPr>
        <p:spPr bwMode="auto">
          <a:xfrm>
            <a:off x="8101019"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Calibri" pitchFamily="34" charset="0"/>
            </a:endParaRPr>
          </a:p>
        </p:txBody>
      </p:sp>
      <p:sp>
        <p:nvSpPr>
          <p:cNvPr id="16" name="AutoShape 41">
            <a:hlinkClick r:id="rId3" action="ppaction://hlinkpres?slideindex=1&amp;slidetitle=" highlightClick="1"/>
          </p:cNvPr>
          <p:cNvSpPr>
            <a:spLocks noChangeArrowheads="1"/>
          </p:cNvSpPr>
          <p:nvPr/>
        </p:nvSpPr>
        <p:spPr bwMode="auto">
          <a:xfrm>
            <a:off x="8101019" y="5815025"/>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Calibri" pitchFamily="34" charset="0"/>
            </a:endParaRPr>
          </a:p>
        </p:txBody>
      </p:sp>
    </p:spTree>
  </p:cSld>
  <p:clrMap bg1="lt1" tx1="dk1" bg2="lt2" tx2="dk2" accent1="accent1" accent2="accent2" accent3="accent3" accent4="accent4" accent5="accent5" accent6="accent6" hlink="hlink" folHlink="folHlink"/>
  <p:sldLayoutIdLst>
    <p:sldLayoutId id="2147485229"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Calibri" pitchFamily="34" charset="0"/>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Calibri" pitchFamily="34" charset="0"/>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Calibri" pitchFamily="34" charset="0"/>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000000"/>
              </a:solidFill>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dirty="0">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b="1" dirty="0">
              <a:solidFill>
                <a:srgbClr val="000000"/>
              </a:solidFill>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dirty="0">
              <a:solidFill>
                <a:srgbClr val="000000"/>
              </a:solidFill>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dirty="0">
              <a:solidFill>
                <a:srgbClr val="000000"/>
              </a:solidFill>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dirty="0">
              <a:solidFill>
                <a:srgbClr val="000000"/>
              </a:solidFill>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000000"/>
              </a:solidFill>
            </a:endParaRPr>
          </a:p>
        </p:txBody>
      </p:sp>
      <p:sp>
        <p:nvSpPr>
          <p:cNvPr id="12" name="TextBox 11"/>
          <p:cNvSpPr txBox="1"/>
          <p:nvPr/>
        </p:nvSpPr>
        <p:spPr>
          <a:xfrm>
            <a:off x="3500444" y="6550037"/>
            <a:ext cx="2643187" cy="307975"/>
          </a:xfrm>
          <a:prstGeom prst="rect">
            <a:avLst/>
          </a:prstGeom>
          <a:noFill/>
        </p:spPr>
        <p:txBody>
          <a:bodyPr>
            <a:spAutoFit/>
          </a:bodyPr>
          <a:lstStyle/>
          <a:p>
            <a:pPr eaLnBrk="0" hangingPunct="0">
              <a:defRPr/>
            </a:pPr>
            <a:r>
              <a:rPr lang="en-GB" sz="1400" b="1" dirty="0">
                <a:solidFill>
                  <a:srgbClr val="FF0000"/>
                </a:solidFill>
                <a:latin typeface="Arial Rounded MT Bold"/>
              </a:rPr>
              <a:t>http://phil-race.co.uk</a:t>
            </a: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file:///C:\Users\Phil\Desktop\current%20stuff\brunel%20pieces%203\masterclass%202011%20smarter%20feedback.pptx#-1,1,Feedback, and&#8230;" TargetMode="External"/><Relationship Id="rId13" Type="http://schemas.openxmlformats.org/officeDocument/2006/relationships/hyperlink" Target="file:///C:\Users\Phil\Desktop\current%20stuff\brunel%20pieces%203\24%20hour%20feedback%202.ppt#-1,1,Fishing for feedback?" TargetMode="External"/><Relationship Id="rId18" Type="http://schemas.openxmlformats.org/officeDocument/2006/relationships/hyperlink" Target="smarter%20assessment%20ten%20ways%20forward.ppt#-1,1,Assessing smarter: ten ways forward&#8230;" TargetMode="External"/><Relationship Id="rId26" Type="http://schemas.openxmlformats.org/officeDocument/2006/relationships/hyperlink" Target="file:///C:\Users\Phil\Desktop\current%20stuff\brunel%20pieces%203\literaciespr3.pptx#-1,1,Four key literacies students need, to succeed in higher education (Based on Sally Brown, 2015)" TargetMode="External"/><Relationship Id="rId3" Type="http://schemas.openxmlformats.org/officeDocument/2006/relationships/hyperlink" Target="file:///C:\Users\Phil\Desktop\current%20stuff\brunel%20pieces%203\00%20main%20menu.pptx" TargetMode="External"/><Relationship Id="rId21" Type="http://schemas.openxmlformats.org/officeDocument/2006/relationships/hyperlink" Target="file:///C:\Users\Phil\Desktop\current%20stuff\brunel%20pieces%203\QAA%20B6%20Indicators%20slides.pptx#-1,1,UK Quality Code for Higher Education Part B: Assuring and enhancing academic quality " TargetMode="External"/><Relationship Id="rId7" Type="http://schemas.openxmlformats.org/officeDocument/2006/relationships/hyperlink" Target="file:///C:\Users\Phil\Desktop\current%20stuff\brunel%20pieces%203\masterclass%202011%20marks%20and%20self-assessment.pptx#-1,1,Feedback without marks" TargetMode="External"/><Relationship Id="rId12" Type="http://schemas.openxmlformats.org/officeDocument/2006/relationships/hyperlink" Target="file:///C:\Users\Phil\Desktop\current%20stuff\brunel%20pieces%203\t,%20r%20and%20r.pptx#-1,1,Teaching &#8211; and research &#8211; and reflection: the ten most important words" TargetMode="External"/><Relationship Id="rId17" Type="http://schemas.openxmlformats.org/officeDocument/2006/relationships/hyperlink" Target="file:///C:\Users\Phil\Desktop\current%20stuff\brunel%20pieces%203\Interrogating%20Assessment%20Strategy%20s.pptx#-1,1,Developing Assessment Strategy" TargetMode="External"/><Relationship Id="rId25" Type="http://schemas.openxmlformats.org/officeDocument/2006/relationships/hyperlink" Target="file:///C:\Users\Phil\Desktop\current%20stuff\brunel%20pieces%203\marked%20improvement%20slides.pptx#-1,1,A marked improvement: HEA, 2012" TargetMode="External"/><Relationship Id="rId33" Type="http://schemas.openxmlformats.org/officeDocument/2006/relationships/hyperlink" Target="file:///C:\Users\Phil\Desktop\current%20stuff\brunel%20pieces%203\safety%20curtain.pptx" TargetMode="External"/><Relationship Id="rId2" Type="http://schemas.openxmlformats.org/officeDocument/2006/relationships/notesSlide" Target="../notesSlides/notesSlide1.xml"/><Relationship Id="rId16" Type="http://schemas.openxmlformats.org/officeDocument/2006/relationships/hyperlink" Target="file:///C:\Users\Phil\Desktop\current%20stuff\brunel%20pieces%203\How%20students%20really%20learn%20gloucs%202017.pptx#-1,20, How students really learn " TargetMode="External"/><Relationship Id="rId20" Type="http://schemas.openxmlformats.org/officeDocument/2006/relationships/hyperlink" Target="file:///C:\Users\Phil\Desktop\current%20stuff\brunel%20pieces%203\00%20newmenu.pptx" TargetMode="External"/><Relationship Id="rId29" Type="http://schemas.openxmlformats.org/officeDocument/2006/relationships/hyperlink" Target="file:///C:\Users\Phil\Desktop\current%20stuff\brunel%20pieces%203\seda%20museum%20presentation%20wy.pptx#-1,1,Welcome to The SEDA Museum of Educational Curiosity" TargetMode="External"/><Relationship Id="rId1" Type="http://schemas.openxmlformats.org/officeDocument/2006/relationships/slideLayout" Target="../slideLayouts/slideLayout9.xml"/><Relationship Id="rId6" Type="http://schemas.openxmlformats.org/officeDocument/2006/relationships/hyperlink" Target="file:///C:\Users\Phil\Desktop\current%20stuff\brunel%20pieces%203\what%20the%20gurus%20tell%20us%202014.pptx#-1,1,What the gurus tell us on assessment,  feedback and learning" TargetMode="External"/><Relationship Id="rId11" Type="http://schemas.openxmlformats.org/officeDocument/2006/relationships/hyperlink" Target="file:///C:\Users\Phil\Desktop\current%20stuff\brunel%20pieces%203\assessment%20musts%203.ppt#-1,1,Phil&#8217;s &#8216;musts&#8217; for assessment" TargetMode="External"/><Relationship Id="rId24" Type="http://schemas.openxmlformats.org/officeDocument/2006/relationships/image" Target="../media/image3.jpeg"/><Relationship Id="rId32" Type="http://schemas.openxmlformats.org/officeDocument/2006/relationships/hyperlink" Target="file:///C:\Users\Phil\Desktop\current%20stuff\brunel%20pieces%203\NSS%20Assessment%20and%20Feedback%20Agenda.pptx#-1,1,The NSS Assessment and Feedback Agenda (2005-16)" TargetMode="External"/><Relationship Id="rId5" Type="http://schemas.openxmlformats.org/officeDocument/2006/relationships/hyperlink" Target="file:///C:\Users\Phil\Desktop\current%20stuff\brunel%20pieces%203\towards%20assessment%20as%20learning%202014.pptx#-1,1, Towards assessment as learning" TargetMode="External"/><Relationship Id="rId15" Type="http://schemas.openxmlformats.org/officeDocument/2006/relationships/hyperlink" Target="concerns.pptx" TargetMode="External"/><Relationship Id="rId23" Type="http://schemas.openxmlformats.org/officeDocument/2006/relationships/hyperlink" Target="file:///C:\Users\Phil\Desktop\current%20stuff\brunel%20pieces%203\mlh3+vid.pptx" TargetMode="External"/><Relationship Id="rId28" Type="http://schemas.openxmlformats.org/officeDocument/2006/relationships/hyperlink" Target="file:///C:\Users\Phil\Desktop\current%20stuff\brunel%20pieces%203\tst%202015.pptx#-1,1,Face-to-face communication" TargetMode="External"/><Relationship Id="rId10" Type="http://schemas.openxmlformats.org/officeDocument/2006/relationships/hyperlink" Target="file:///C:\Users\Phil\Desktop\current%20stuff\brunel%20pieces%203\mlh%202011%20curr%20dev.pptx#-1,1,Phil Race Making Learning Happen" TargetMode="External"/><Relationship Id="rId19" Type="http://schemas.openxmlformats.org/officeDocument/2006/relationships/hyperlink" Target="file:///C:\Users\Phil\Desktop\current%20stuff\brunel%20pieces%203\statements.ppt#-1,1,A short exam!" TargetMode="External"/><Relationship Id="rId31" Type="http://schemas.openxmlformats.org/officeDocument/2006/relationships/hyperlink" Target="file:///C:\Users\Phil\Desktop\current%20stuff\brunel%20pieces%203\essays%20alternatives%201.pptx#-1,1,What&#8217;s the problem?" TargetMode="External"/><Relationship Id="rId4" Type="http://schemas.openxmlformats.org/officeDocument/2006/relationships/hyperlink" Target="file:///C:\Users\Phil\Desktop\current%20stuff\brunel%20pieces%203\enlivening%20menu.pptx" TargetMode="External"/><Relationship Id="rId9" Type="http://schemas.openxmlformats.org/officeDocument/2006/relationships/hyperlink" Target="file:///C:\Users\Phil\Desktop\current%20stuff\brunel%20pieces%203\contentfreetest.ppt#-1,1,Designing multiple-choice questions" TargetMode="External"/><Relationship Id="rId14" Type="http://schemas.openxmlformats.org/officeDocument/2006/relationships/hyperlink" Target="file:///C:\Users\Phil\Desktop\current%20stuff\brunel%20pieces%203\feedback%20on%20exams.pptx#-1,1,Bridging the gap" TargetMode="External"/><Relationship Id="rId22" Type="http://schemas.openxmlformats.org/officeDocument/2006/relationships/hyperlink" Target="file:///C:\Users\Phil\Desktop\current%20stuff\brunel%20pieces%203\quotes%20about%20lectures.pptx#-1,1,Smarter lectures" TargetMode="External"/><Relationship Id="rId27" Type="http://schemas.openxmlformats.org/officeDocument/2006/relationships/hyperlink" Target="file:///C:\Users\Phil\Desktop\current%20stuff\brunel%20pieces%203\Seven%20practical%20things%202016s.pptx#-1,1, Seven practical things you can do to make learning happen    " TargetMode="External"/><Relationship Id="rId30" Type="http://schemas.openxmlformats.org/officeDocument/2006/relationships/hyperlink" Target="file:///C:\Users\Phil\Desktop\current%20stuff\brunel%20pieces%203\sally%20brown%20on%20feedback.pptx#-1,1,Sally Brown on Feedback"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sally-brown.net/2019/03/08/invigorating-the-curriculum-with-vascular-learning-outcomes/" TargetMode="Externa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about%20phil%202.ppt" TargetMode="External"/><Relationship Id="rId2" Type="http://schemas.openxmlformats.org/officeDocument/2006/relationships/notesSlide" Target="../notesSlides/notesSlide2.xml"/><Relationship Id="rId1" Type="http://schemas.openxmlformats.org/officeDocument/2006/relationships/slideLayout" Target="../slideLayouts/slideLayout5.xml"/><Relationship Id="rId5" Type="http://schemas.openxmlformats.org/officeDocument/2006/relationships/image" Target="../media/image4.png"/><Relationship Id="rId4" Type="http://schemas.openxmlformats.org/officeDocument/2006/relationships/hyperlink" Target="file:///C:\Users\Phil\Desktop\current%20stuff\brunel%20pieces%203\Newcastle.pptx#-1,1,Slide 1" TargetMode="External"/></Relationships>
</file>

<file path=ppt/slides/_rels/slide2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phil-race.co.uk/" TargetMode="External"/><Relationship Id="rId2" Type="http://schemas.openxmlformats.org/officeDocument/2006/relationships/notesSlide" Target="../notesSlides/notesSlide5.xml"/><Relationship Id="rId1" Type="http://schemas.openxmlformats.org/officeDocument/2006/relationships/slideLayout" Target="../slideLayouts/slideLayout4.xml"/><Relationship Id="rId5" Type="http://schemas.openxmlformats.org/officeDocument/2006/relationships/image" Target="../media/image4.png"/><Relationship Id="rId4" Type="http://schemas.openxmlformats.org/officeDocument/2006/relationships/image" Target="../media/image7.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hyperlink" Target="http://phil-race.co.uk/"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hyperlink" Target="https://sally-brown.net/2019/03/08/invigorating-the-curriculum-with-vascular-learning-outcomes/"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2266950" y="1981200"/>
            <a:ext cx="4968875" cy="1159768"/>
          </a:xfrm>
          <a:solidFill>
            <a:srgbClr val="FF0000"/>
          </a:solidFill>
        </p:spPr>
        <p:txBody>
          <a:bodyPr/>
          <a:lstStyle/>
          <a:p>
            <a:pPr>
              <a:defRPr/>
            </a:pPr>
            <a:r>
              <a:rPr lang="en-GB" dirty="0"/>
              <a:t>Phil’s choices</a:t>
            </a:r>
          </a:p>
        </p:txBody>
      </p:sp>
      <p:sp>
        <p:nvSpPr>
          <p:cNvPr id="17412" name="AutoShape 36">
            <a:hlinkClick r:id="rId3" action="ppaction://hlinkpres?slideindex=1&amp;slidetitle=" highlightClick="1"/>
          </p:cNvPr>
          <p:cNvSpPr>
            <a:spLocks noChangeArrowheads="1"/>
          </p:cNvSpPr>
          <p:nvPr/>
        </p:nvSpPr>
        <p:spPr bwMode="auto">
          <a:xfrm>
            <a:off x="6723074" y="6366023"/>
            <a:ext cx="1790875" cy="461665"/>
          </a:xfrm>
          <a:prstGeom prst="actionButtonBlank">
            <a:avLst/>
          </a:prstGeom>
          <a:solidFill>
            <a:srgbClr val="FF0000"/>
          </a:solidFill>
          <a:ln w="9525">
            <a:noFill/>
            <a:miter lim="800000"/>
            <a:headEnd/>
            <a:tailEnd/>
          </a:ln>
        </p:spPr>
        <p:txBody>
          <a:bodyPr wrap="none" anchor="ct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1" i="0" u="none" strike="noStrike" kern="1200" cap="none" spc="0" normalizeH="0" baseline="0" noProof="0" dirty="0">
                <a:ln>
                  <a:noFill/>
                </a:ln>
                <a:solidFill>
                  <a:srgbClr val="FFFFFF"/>
                </a:solidFill>
                <a:effectLst/>
                <a:uLnTx/>
                <a:uFillTx/>
                <a:latin typeface="Arial"/>
                <a:ea typeface="+mn-ea"/>
                <a:cs typeface="+mn-cs"/>
              </a:rPr>
              <a:t>Main menu</a:t>
            </a:r>
          </a:p>
        </p:txBody>
      </p:sp>
      <p:sp>
        <p:nvSpPr>
          <p:cNvPr id="17413" name="AutoShape 36">
            <a:hlinkClick r:id="rId4" action="ppaction://hlinkpres?slideindex=1&amp;slidetitle=" highlightClick="1"/>
          </p:cNvPr>
          <p:cNvSpPr>
            <a:spLocks noChangeArrowheads="1"/>
          </p:cNvSpPr>
          <p:nvPr/>
        </p:nvSpPr>
        <p:spPr bwMode="auto">
          <a:xfrm>
            <a:off x="2096488" y="5973380"/>
            <a:ext cx="747320" cy="461665"/>
          </a:xfrm>
          <a:prstGeom prst="actionButtonBlank">
            <a:avLst/>
          </a:prstGeom>
          <a:solidFill>
            <a:srgbClr val="FF0000"/>
          </a:solidFill>
          <a:ln w="9525">
            <a:noFill/>
            <a:miter lim="800000"/>
            <a:headEnd/>
            <a:tailEnd/>
          </a:ln>
        </p:spPr>
        <p:txBody>
          <a:bodyPr wrap="none" anchor="ct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1" i="0" u="none" strike="noStrike" kern="1200" cap="none" spc="0" normalizeH="0" baseline="0" noProof="0" dirty="0">
                <a:ln>
                  <a:noFill/>
                </a:ln>
                <a:solidFill>
                  <a:srgbClr val="FFFFFF"/>
                </a:solidFill>
                <a:effectLst/>
                <a:uLnTx/>
                <a:uFillTx/>
                <a:latin typeface="Arial"/>
                <a:ea typeface="+mn-ea"/>
                <a:cs typeface="+mn-cs"/>
              </a:rPr>
              <a:t>Fun</a:t>
            </a:r>
          </a:p>
        </p:txBody>
      </p:sp>
      <p:sp>
        <p:nvSpPr>
          <p:cNvPr id="17415" name="Action Button: Custom 49">
            <a:hlinkClick r:id="rId5" action="ppaction://hlinkpres?slideindex=1&amp;slidetitle= Towards assessment as learning" highlightClick="1"/>
          </p:cNvPr>
          <p:cNvSpPr>
            <a:spLocks noChangeArrowheads="1"/>
          </p:cNvSpPr>
          <p:nvPr/>
        </p:nvSpPr>
        <p:spPr bwMode="auto">
          <a:xfrm>
            <a:off x="395537" y="3687638"/>
            <a:ext cx="2304256" cy="1200329"/>
          </a:xfrm>
          <a:prstGeom prst="actionButtonBlank">
            <a:avLst/>
          </a:prstGeom>
          <a:solidFill>
            <a:schemeClr val="accent1"/>
          </a:solidFill>
          <a:ln w="9525">
            <a:noFill/>
            <a:miter lim="800000"/>
            <a:headEnd/>
            <a:tailEnd/>
          </a:ln>
        </p:spPr>
        <p:txBody>
          <a:bodyPr wrap="square" anchor="ct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1" i="0" u="none" strike="noStrike" kern="1200" cap="none" spc="0" normalizeH="0" baseline="0" noProof="0">
                <a:ln>
                  <a:noFill/>
                </a:ln>
                <a:solidFill>
                  <a:srgbClr val="FFFFFF"/>
                </a:solidFill>
                <a:effectLst/>
                <a:uLnTx/>
                <a:uFillTx/>
                <a:latin typeface="Arial"/>
                <a:ea typeface="+mn-ea"/>
                <a:cs typeface="+mn-cs"/>
              </a:rPr>
              <a:t>Towards assessment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1" i="0" u="none" strike="noStrike" kern="1200" cap="none" spc="0" normalizeH="0" baseline="0" noProof="0">
                <a:ln>
                  <a:noFill/>
                </a:ln>
                <a:solidFill>
                  <a:srgbClr val="FFFFFF"/>
                </a:solidFill>
                <a:effectLst/>
                <a:uLnTx/>
                <a:uFillTx/>
                <a:latin typeface="Arial"/>
                <a:ea typeface="+mn-ea"/>
                <a:cs typeface="+mn-cs"/>
              </a:rPr>
              <a:t>as learning</a:t>
            </a:r>
          </a:p>
        </p:txBody>
      </p:sp>
      <p:sp>
        <p:nvSpPr>
          <p:cNvPr id="17416" name="AutoShape 6">
            <a:hlinkClick r:id="rId6" action="ppaction://hlinkpres?slideindex=1&amp;slidetitle=What the gurus tell us on assessment,  feedback and learning" highlightClick="1"/>
          </p:cNvPr>
          <p:cNvSpPr>
            <a:spLocks noChangeArrowheads="1"/>
          </p:cNvSpPr>
          <p:nvPr/>
        </p:nvSpPr>
        <p:spPr bwMode="auto">
          <a:xfrm>
            <a:off x="6885006" y="3850585"/>
            <a:ext cx="2097049" cy="830997"/>
          </a:xfrm>
          <a:prstGeom prst="actionButtonBlank">
            <a:avLst/>
          </a:prstGeom>
          <a:solidFill>
            <a:schemeClr val="accent1"/>
          </a:solidFill>
          <a:ln w="9525">
            <a:noFill/>
            <a:miter lim="800000"/>
            <a:headEnd/>
            <a:tailEnd/>
          </a:ln>
        </p:spPr>
        <p:txBody>
          <a:bodyPr wrap="none" anchor="ct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1" i="0" u="none" strike="noStrike" kern="1200" cap="none" spc="0" normalizeH="0" baseline="0" noProof="0" dirty="0">
                <a:ln>
                  <a:noFill/>
                </a:ln>
                <a:solidFill>
                  <a:srgbClr val="FFFFFF"/>
                </a:solidFill>
                <a:effectLst/>
                <a:uLnTx/>
                <a:uFillTx/>
                <a:latin typeface="Arial"/>
                <a:ea typeface="+mn-ea"/>
                <a:cs typeface="+mn-cs"/>
              </a:rPr>
              <a:t>What the</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1" i="0" u="none" strike="noStrike" kern="1200" cap="none" spc="0" normalizeH="0" baseline="0" noProof="0" dirty="0">
                <a:ln>
                  <a:noFill/>
                </a:ln>
                <a:solidFill>
                  <a:srgbClr val="FFFFFF"/>
                </a:solidFill>
                <a:effectLst/>
                <a:uLnTx/>
                <a:uFillTx/>
                <a:latin typeface="Arial"/>
                <a:ea typeface="+mn-ea"/>
                <a:cs typeface="+mn-cs"/>
              </a:rPr>
              <a:t> gurus tell us</a:t>
            </a:r>
          </a:p>
        </p:txBody>
      </p:sp>
      <p:sp>
        <p:nvSpPr>
          <p:cNvPr id="17417" name="AutoShape 6">
            <a:hlinkClick r:id="rId7" action="ppaction://hlinkpres?slideindex=1&amp;slidetitle=Feedback without marks" highlightClick="1"/>
          </p:cNvPr>
          <p:cNvSpPr>
            <a:spLocks noChangeArrowheads="1"/>
          </p:cNvSpPr>
          <p:nvPr/>
        </p:nvSpPr>
        <p:spPr bwMode="auto">
          <a:xfrm>
            <a:off x="3496547" y="5509078"/>
            <a:ext cx="2582758" cy="830997"/>
          </a:xfrm>
          <a:prstGeom prst="actionButtonBlank">
            <a:avLst/>
          </a:prstGeom>
          <a:solidFill>
            <a:schemeClr val="accent1"/>
          </a:solidFill>
          <a:ln w="9525">
            <a:noFill/>
            <a:miter lim="800000"/>
            <a:headEnd/>
            <a:tailEnd/>
          </a:ln>
        </p:spPr>
        <p:txBody>
          <a:bodyPr wrap="none" anchor="ct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1" i="0" u="none" strike="noStrike" kern="1200" cap="none" spc="0" normalizeH="0" baseline="0" noProof="0">
                <a:ln>
                  <a:noFill/>
                </a:ln>
                <a:solidFill>
                  <a:srgbClr val="FFFFFF"/>
                </a:solidFill>
                <a:effectLst/>
                <a:uLnTx/>
                <a:uFillTx/>
                <a:latin typeface="Arial"/>
                <a:ea typeface="+mn-ea"/>
                <a:cs typeface="+mn-cs"/>
              </a:rPr>
              <a:t>Marks and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1" i="0" u="none" strike="noStrike" kern="1200" cap="none" spc="0" normalizeH="0" baseline="0" noProof="0">
                <a:ln>
                  <a:noFill/>
                </a:ln>
                <a:solidFill>
                  <a:srgbClr val="FFFFFF"/>
                </a:solidFill>
                <a:effectLst/>
                <a:uLnTx/>
                <a:uFillTx/>
                <a:latin typeface="Arial"/>
                <a:ea typeface="+mn-ea"/>
                <a:cs typeface="+mn-cs"/>
              </a:rPr>
              <a:t>self-assessment</a:t>
            </a:r>
          </a:p>
        </p:txBody>
      </p:sp>
      <p:sp>
        <p:nvSpPr>
          <p:cNvPr id="17418" name="AutoShape 6">
            <a:hlinkClick r:id="rId8" action="ppaction://hlinkpres?slideindex=1&amp;slidetitle=Feedback, and…" highlightClick="1"/>
          </p:cNvPr>
          <p:cNvSpPr>
            <a:spLocks noChangeArrowheads="1"/>
          </p:cNvSpPr>
          <p:nvPr/>
        </p:nvSpPr>
        <p:spPr bwMode="auto">
          <a:xfrm>
            <a:off x="197138" y="2060848"/>
            <a:ext cx="1604927" cy="830997"/>
          </a:xfrm>
          <a:prstGeom prst="actionButtonBlank">
            <a:avLst/>
          </a:prstGeom>
          <a:solidFill>
            <a:schemeClr val="accent1"/>
          </a:solidFill>
          <a:ln w="9525">
            <a:noFill/>
            <a:miter lim="800000"/>
            <a:headEnd/>
            <a:tailEnd/>
          </a:ln>
        </p:spPr>
        <p:txBody>
          <a:bodyPr wrap="none" anchor="ct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1" i="0" u="none" strike="noStrike" kern="1200" cap="none" spc="0" normalizeH="0" baseline="0" noProof="0" dirty="0">
                <a:ln>
                  <a:noFill/>
                </a:ln>
                <a:solidFill>
                  <a:srgbClr val="FFFFFF"/>
                </a:solidFill>
                <a:effectLst/>
                <a:uLnTx/>
                <a:uFillTx/>
                <a:latin typeface="Arial"/>
                <a:ea typeface="+mn-ea"/>
                <a:cs typeface="+mn-cs"/>
              </a:rPr>
              <a:t>Smarter</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1" i="0" u="none" strike="noStrike" kern="1200" cap="none" spc="0" normalizeH="0" baseline="0" noProof="0" dirty="0">
                <a:ln>
                  <a:noFill/>
                </a:ln>
                <a:solidFill>
                  <a:srgbClr val="FFFFFF"/>
                </a:solidFill>
                <a:effectLst/>
                <a:uLnTx/>
                <a:uFillTx/>
                <a:latin typeface="Arial"/>
                <a:ea typeface="+mn-ea"/>
                <a:cs typeface="+mn-cs"/>
              </a:rPr>
              <a:t> feedback</a:t>
            </a:r>
          </a:p>
        </p:txBody>
      </p:sp>
      <p:sp>
        <p:nvSpPr>
          <p:cNvPr id="17419" name="AutoShape 6">
            <a:hlinkClick r:id="rId9" action="ppaction://hlinkpres?slideindex=1&amp;slidetitle=Designing multiple-choice questions" highlightClick="1"/>
          </p:cNvPr>
          <p:cNvSpPr>
            <a:spLocks noChangeArrowheads="1"/>
          </p:cNvSpPr>
          <p:nvPr/>
        </p:nvSpPr>
        <p:spPr bwMode="auto">
          <a:xfrm>
            <a:off x="5827722" y="932465"/>
            <a:ext cx="2648482" cy="461665"/>
          </a:xfrm>
          <a:prstGeom prst="actionButtonBlank">
            <a:avLst/>
          </a:prstGeom>
          <a:solidFill>
            <a:schemeClr val="accent1"/>
          </a:solidFill>
          <a:ln w="9525">
            <a:noFill/>
            <a:miter lim="800000"/>
            <a:headEnd/>
            <a:tailEnd/>
          </a:ln>
        </p:spPr>
        <p:txBody>
          <a:bodyPr wrap="none" anchor="ct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1" i="0" u="none" strike="noStrike" kern="1200" cap="none" spc="0" normalizeH="0" baseline="0" noProof="0" dirty="0">
                <a:ln>
                  <a:noFill/>
                </a:ln>
                <a:solidFill>
                  <a:srgbClr val="FFFFFF"/>
                </a:solidFill>
                <a:effectLst/>
                <a:uLnTx/>
                <a:uFillTx/>
                <a:latin typeface="Arial"/>
                <a:ea typeface="+mn-ea"/>
                <a:cs typeface="+mn-cs"/>
              </a:rPr>
              <a:t>Content-free test</a:t>
            </a:r>
          </a:p>
        </p:txBody>
      </p:sp>
      <p:sp>
        <p:nvSpPr>
          <p:cNvPr id="17422" name="AutoShape 36">
            <a:hlinkClick r:id="rId10" action="ppaction://hlinkpres?slideindex=1&amp;slidetitle=Phil Race Making Learning Happen" highlightClick="1"/>
          </p:cNvPr>
          <p:cNvSpPr>
            <a:spLocks noChangeArrowheads="1"/>
          </p:cNvSpPr>
          <p:nvPr/>
        </p:nvSpPr>
        <p:spPr bwMode="auto">
          <a:xfrm>
            <a:off x="3707880" y="2977889"/>
            <a:ext cx="3892412" cy="830997"/>
          </a:xfrm>
          <a:prstGeom prst="actionButtonBlank">
            <a:avLst/>
          </a:prstGeom>
          <a:solidFill>
            <a:schemeClr val="accent1"/>
          </a:solidFill>
          <a:ln w="9525">
            <a:noFill/>
            <a:miter lim="800000"/>
            <a:headEnd/>
            <a:tailEnd/>
          </a:ln>
        </p:spPr>
        <p:txBody>
          <a:bodyPr wrap="none" anchor="ct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1" i="0" u="none" strike="noStrike" kern="1200" cap="none" spc="0" normalizeH="0" baseline="0" noProof="0" dirty="0">
                <a:ln>
                  <a:noFill/>
                </a:ln>
                <a:solidFill>
                  <a:srgbClr val="FFFFFF"/>
                </a:solidFill>
                <a:effectLst/>
                <a:uLnTx/>
                <a:uFillTx/>
                <a:latin typeface="Arial"/>
                <a:ea typeface="+mn-ea"/>
                <a:cs typeface="+mn-cs"/>
              </a:rPr>
              <a:t>Designing the curriculum</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1" i="0" u="none" strike="noStrike" kern="1200" cap="none" spc="0" normalizeH="0" baseline="0" noProof="0" dirty="0">
                <a:ln>
                  <a:noFill/>
                </a:ln>
                <a:solidFill>
                  <a:srgbClr val="FFFFFF"/>
                </a:solidFill>
                <a:effectLst/>
                <a:uLnTx/>
                <a:uFillTx/>
                <a:latin typeface="Arial"/>
                <a:ea typeface="+mn-ea"/>
                <a:cs typeface="+mn-cs"/>
              </a:rPr>
              <a:t> for learning</a:t>
            </a:r>
          </a:p>
        </p:txBody>
      </p:sp>
      <p:sp>
        <p:nvSpPr>
          <p:cNvPr id="17423" name="AutoShape 6">
            <a:hlinkClick r:id="rId11" action="ppaction://hlinkpres?slideindex=1&amp;slidetitle=Phil’s ‘musts’ for assessment" highlightClick="1"/>
          </p:cNvPr>
          <p:cNvSpPr>
            <a:spLocks noChangeArrowheads="1"/>
          </p:cNvSpPr>
          <p:nvPr/>
        </p:nvSpPr>
        <p:spPr bwMode="auto">
          <a:xfrm>
            <a:off x="7151963" y="2955280"/>
            <a:ext cx="1853649" cy="461665"/>
          </a:xfrm>
          <a:prstGeom prst="actionButtonBlank">
            <a:avLst/>
          </a:prstGeom>
          <a:solidFill>
            <a:schemeClr val="accent1"/>
          </a:solidFill>
          <a:ln w="9525">
            <a:noFill/>
            <a:miter lim="800000"/>
            <a:headEnd/>
            <a:tailEnd/>
          </a:ln>
        </p:spPr>
        <p:txBody>
          <a:bodyPr wrap="none" anchor="ct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1" i="0" u="none" strike="noStrike" kern="1200" cap="none" spc="0" normalizeH="0" baseline="0" noProof="0" dirty="0">
                <a:ln>
                  <a:noFill/>
                </a:ln>
                <a:solidFill>
                  <a:srgbClr val="FFFFFF"/>
                </a:solidFill>
                <a:effectLst/>
                <a:uLnTx/>
                <a:uFillTx/>
                <a:latin typeface="Arial"/>
                <a:ea typeface="+mn-ea"/>
                <a:cs typeface="+mn-cs"/>
              </a:rPr>
              <a:t>Validity etc</a:t>
            </a:r>
          </a:p>
        </p:txBody>
      </p:sp>
      <p:sp>
        <p:nvSpPr>
          <p:cNvPr id="18" name="AutoShape 36">
            <a:hlinkClick r:id="rId12" action="ppaction://hlinkpres?slideindex=1&amp;slidetitle=Teaching – and research – and reflection: the ten most important words" highlightClick="1"/>
          </p:cNvPr>
          <p:cNvSpPr>
            <a:spLocks noChangeArrowheads="1"/>
          </p:cNvSpPr>
          <p:nvPr/>
        </p:nvSpPr>
        <p:spPr bwMode="auto">
          <a:xfrm>
            <a:off x="2871531" y="3893346"/>
            <a:ext cx="1454441" cy="461665"/>
          </a:xfrm>
          <a:prstGeom prst="actionButtonBlank">
            <a:avLst/>
          </a:prstGeom>
          <a:solidFill>
            <a:srgbClr val="FFC000"/>
          </a:solidFill>
          <a:ln w="9525">
            <a:noFill/>
            <a:miter lim="800000"/>
            <a:headEnd/>
            <a:tailEnd/>
          </a:ln>
        </p:spPr>
        <p:txBody>
          <a:bodyPr wrap="square" anchor="ct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1200" cap="none" spc="0" normalizeH="0" baseline="0" noProof="0" dirty="0">
                <a:ln>
                  <a:noFill/>
                </a:ln>
                <a:solidFill>
                  <a:srgbClr val="FFFFFF"/>
                </a:solidFill>
                <a:effectLst/>
                <a:uLnTx/>
                <a:uFillTx/>
                <a:latin typeface="Arial"/>
                <a:ea typeface="+mn-ea"/>
                <a:cs typeface="+mn-cs"/>
              </a:rPr>
              <a:t>T r and r</a:t>
            </a:r>
          </a:p>
        </p:txBody>
      </p:sp>
      <p:sp>
        <p:nvSpPr>
          <p:cNvPr id="19" name="AutoShape 6">
            <a:hlinkClick r:id="rId13" action="ppaction://hlinkpres?slideindex=1&amp;slidetitle=Fishing for feedback?" highlightClick="1"/>
          </p:cNvPr>
          <p:cNvSpPr>
            <a:spLocks noChangeArrowheads="1"/>
          </p:cNvSpPr>
          <p:nvPr/>
        </p:nvSpPr>
        <p:spPr bwMode="auto">
          <a:xfrm>
            <a:off x="4644008" y="3501008"/>
            <a:ext cx="1604927" cy="830997"/>
          </a:xfrm>
          <a:prstGeom prst="actionButtonBlank">
            <a:avLst/>
          </a:prstGeom>
          <a:solidFill>
            <a:schemeClr val="accent1"/>
          </a:solidFill>
          <a:ln w="9525">
            <a:noFill/>
            <a:miter lim="800000"/>
            <a:headEnd/>
            <a:tailEnd/>
          </a:ln>
        </p:spPr>
        <p:txBody>
          <a:bodyPr wrap="none" anchor="ct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1" i="0" u="none" strike="noStrike" kern="1200" cap="none" spc="0" normalizeH="0" baseline="0" noProof="0" dirty="0">
                <a:ln>
                  <a:noFill/>
                </a:ln>
                <a:solidFill>
                  <a:srgbClr val="FFFFFF"/>
                </a:solidFill>
                <a:effectLst/>
                <a:uLnTx/>
                <a:uFillTx/>
                <a:latin typeface="Arial"/>
                <a:ea typeface="+mn-ea"/>
                <a:cs typeface="+mn-cs"/>
              </a:rPr>
              <a:t>24 hour</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1" i="0" u="none" strike="noStrike" kern="1200" cap="none" spc="0" normalizeH="0" baseline="0" noProof="0" dirty="0">
                <a:ln>
                  <a:noFill/>
                </a:ln>
                <a:solidFill>
                  <a:srgbClr val="FFFFFF"/>
                </a:solidFill>
                <a:effectLst/>
                <a:uLnTx/>
                <a:uFillTx/>
                <a:latin typeface="Arial"/>
                <a:ea typeface="+mn-ea"/>
                <a:cs typeface="+mn-cs"/>
              </a:rPr>
              <a:t> feedback</a:t>
            </a:r>
          </a:p>
        </p:txBody>
      </p:sp>
      <p:sp>
        <p:nvSpPr>
          <p:cNvPr id="20" name="AutoShape 36">
            <a:hlinkClick r:id="rId14" action="ppaction://hlinkpres?slideindex=1&amp;slidetitle=Bridging the gap" highlightClick="1"/>
          </p:cNvPr>
          <p:cNvSpPr>
            <a:spLocks noChangeArrowheads="1"/>
          </p:cNvSpPr>
          <p:nvPr/>
        </p:nvSpPr>
        <p:spPr bwMode="auto">
          <a:xfrm>
            <a:off x="2987824" y="6396335"/>
            <a:ext cx="3110147" cy="461665"/>
          </a:xfrm>
          <a:prstGeom prst="actionButtonBlank">
            <a:avLst/>
          </a:prstGeom>
          <a:solidFill>
            <a:srgbClr val="0099CC"/>
          </a:solidFill>
          <a:ln w="9525">
            <a:noFill/>
            <a:miter lim="800000"/>
            <a:headEnd/>
            <a:tailEnd/>
          </a:ln>
        </p:spPr>
        <p:txBody>
          <a:bodyPr wrap="none"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FFFFFF"/>
                </a:solidFill>
                <a:effectLst/>
                <a:uLnTx/>
                <a:uFillTx/>
                <a:latin typeface="Arial"/>
                <a:ea typeface="+mn-ea"/>
                <a:cs typeface="+mn-cs"/>
              </a:rPr>
              <a:t>Feedback on exams</a:t>
            </a:r>
          </a:p>
        </p:txBody>
      </p:sp>
      <p:sp>
        <p:nvSpPr>
          <p:cNvPr id="22" name="Action Button: Custom 21">
            <a:hlinkClick r:id="rId15" action="ppaction://hlinkpres?slideindex=1&amp;slidetitle=" highlightClick="1"/>
          </p:cNvPr>
          <p:cNvSpPr/>
          <p:nvPr/>
        </p:nvSpPr>
        <p:spPr bwMode="auto">
          <a:xfrm>
            <a:off x="411284" y="3100764"/>
            <a:ext cx="1553630" cy="461665"/>
          </a:xfrm>
          <a:prstGeom prst="actionButtonBlank">
            <a:avLst/>
          </a:prstGeom>
          <a:solidFill>
            <a:schemeClr val="accent1"/>
          </a:solidFill>
          <a:ln w="9525">
            <a:noFill/>
            <a:miter lim="800000"/>
            <a:headEnd/>
            <a:tailEnd/>
          </a:ln>
        </p:spPr>
        <p:txBody>
          <a:bodyPr wrap="none"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FFFFFF"/>
                </a:solidFill>
                <a:effectLst/>
                <a:uLnTx/>
                <a:uFillTx/>
                <a:latin typeface="Arial"/>
                <a:ea typeface="+mn-ea"/>
                <a:cs typeface="+mn-cs"/>
              </a:rPr>
              <a:t>concerns</a:t>
            </a:r>
          </a:p>
        </p:txBody>
      </p:sp>
      <p:sp>
        <p:nvSpPr>
          <p:cNvPr id="23" name="AutoShape 36">
            <a:hlinkClick r:id="rId16" action="ppaction://hlinkpres?slideindex=20&amp;slidetitle= How students really learn " highlightClick="1"/>
          </p:cNvPr>
          <p:cNvSpPr>
            <a:spLocks noChangeArrowheads="1"/>
          </p:cNvSpPr>
          <p:nvPr/>
        </p:nvSpPr>
        <p:spPr bwMode="auto">
          <a:xfrm>
            <a:off x="4937239" y="226677"/>
            <a:ext cx="3911647" cy="461665"/>
          </a:xfrm>
          <a:prstGeom prst="actionButtonBlank">
            <a:avLst/>
          </a:prstGeom>
          <a:solidFill>
            <a:schemeClr val="accent1"/>
          </a:solidFill>
          <a:ln w="9525">
            <a:noFill/>
            <a:miter lim="800000"/>
            <a:headEnd/>
            <a:tailEnd/>
          </a:ln>
        </p:spPr>
        <p:txBody>
          <a:bodyPr wrap="none" anchor="ct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1" i="0" u="none" strike="noStrike" kern="1200" cap="none" spc="0" normalizeH="0" baseline="0" noProof="0" dirty="0">
                <a:ln>
                  <a:noFill/>
                </a:ln>
                <a:solidFill>
                  <a:srgbClr val="FFFFFF"/>
                </a:solidFill>
                <a:effectLst/>
                <a:uLnTx/>
                <a:uFillTx/>
                <a:latin typeface="Arial"/>
                <a:ea typeface="+mn-ea"/>
                <a:cs typeface="+mn-cs"/>
              </a:rPr>
              <a:t>How students really learn</a:t>
            </a:r>
          </a:p>
        </p:txBody>
      </p:sp>
      <p:sp>
        <p:nvSpPr>
          <p:cNvPr id="24" name="AutoShape 10">
            <a:hlinkClick r:id="rId17" action="ppaction://hlinkpres?slideindex=1&amp;slidetitle=Developing Assessment Strategy" highlightClick="1"/>
          </p:cNvPr>
          <p:cNvSpPr>
            <a:spLocks noChangeArrowheads="1"/>
          </p:cNvSpPr>
          <p:nvPr/>
        </p:nvSpPr>
        <p:spPr bwMode="auto">
          <a:xfrm>
            <a:off x="5509966" y="4950261"/>
            <a:ext cx="1417375" cy="461665"/>
          </a:xfrm>
          <a:prstGeom prst="actionButtonBlank">
            <a:avLst/>
          </a:prstGeom>
          <a:solidFill>
            <a:schemeClr val="accent1"/>
          </a:solidFill>
          <a:ln w="9525">
            <a:noFill/>
            <a:miter lim="800000"/>
            <a:headEnd/>
            <a:tailEnd/>
          </a:ln>
        </p:spPr>
        <p:txBody>
          <a:bodyPr wrap="none"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FFFFFF"/>
                </a:solidFill>
                <a:effectLst/>
                <a:uLnTx/>
                <a:uFillTx/>
                <a:latin typeface="Arial"/>
                <a:ea typeface="+mn-ea"/>
                <a:cs typeface="+mn-cs"/>
              </a:rPr>
              <a:t>Strategy</a:t>
            </a:r>
          </a:p>
        </p:txBody>
      </p:sp>
      <p:sp>
        <p:nvSpPr>
          <p:cNvPr id="25" name="AutoShape 42">
            <a:hlinkClick r:id="rId18" action="ppaction://hlinkpres?slideindex=1&amp;slidetitle=Assessing smarter: ten ways forward…" highlightClick="1"/>
          </p:cNvPr>
          <p:cNvSpPr>
            <a:spLocks noChangeArrowheads="1"/>
          </p:cNvSpPr>
          <p:nvPr/>
        </p:nvSpPr>
        <p:spPr bwMode="auto">
          <a:xfrm>
            <a:off x="7192022" y="5038537"/>
            <a:ext cx="1653018" cy="707886"/>
          </a:xfrm>
          <a:prstGeom prst="actionButtonBlank">
            <a:avLst/>
          </a:prstGeom>
          <a:solidFill>
            <a:schemeClr val="accent1"/>
          </a:solidFill>
          <a:ln w="9525">
            <a:noFill/>
            <a:miter lim="800000"/>
            <a:headEnd/>
            <a:tailEnd/>
          </a:ln>
        </p:spPr>
        <p:txBody>
          <a:bodyPr wrap="none"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srgbClr val="FFFFFF"/>
                </a:solidFill>
                <a:effectLst/>
                <a:uLnTx/>
                <a:uFillTx/>
                <a:latin typeface="Arial"/>
                <a:ea typeface="+mn-ea"/>
                <a:cs typeface="+mn-cs"/>
              </a:rPr>
              <a:t>Smarter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srgbClr val="FFFFFF"/>
                </a:solidFill>
                <a:effectLst/>
                <a:uLnTx/>
                <a:uFillTx/>
                <a:latin typeface="Arial"/>
                <a:ea typeface="+mn-ea"/>
                <a:cs typeface="+mn-cs"/>
              </a:rPr>
              <a:t>assessment</a:t>
            </a:r>
          </a:p>
        </p:txBody>
      </p:sp>
      <p:sp>
        <p:nvSpPr>
          <p:cNvPr id="26" name="AutoShape 36">
            <a:hlinkClick r:id="rId19" action="ppaction://hlinkpres?slideindex=1&amp;slidetitle=A short exam!" highlightClick="1"/>
          </p:cNvPr>
          <p:cNvSpPr>
            <a:spLocks noChangeArrowheads="1"/>
          </p:cNvSpPr>
          <p:nvPr/>
        </p:nvSpPr>
        <p:spPr bwMode="auto">
          <a:xfrm>
            <a:off x="0" y="5013176"/>
            <a:ext cx="2724457" cy="584775"/>
          </a:xfrm>
          <a:prstGeom prst="actionButtonBlank">
            <a:avLst/>
          </a:prstGeom>
          <a:solidFill>
            <a:srgbClr val="FF0000"/>
          </a:solidFill>
          <a:ln w="9525">
            <a:noFill/>
            <a:miter lim="800000"/>
            <a:headEnd/>
            <a:tailEnd/>
          </a:ln>
        </p:spPr>
        <p:txBody>
          <a:bodyPr wrap="square"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200" b="0" i="0" u="none" strike="noStrike" kern="1200" cap="none" spc="0" normalizeH="0" baseline="0" noProof="0" dirty="0">
                <a:ln>
                  <a:noFill/>
                </a:ln>
                <a:solidFill>
                  <a:srgbClr val="FFFFFF"/>
                </a:solidFill>
                <a:effectLst/>
                <a:uLnTx/>
                <a:uFillTx/>
                <a:latin typeface="Creepy" pitchFamily="82" charset="0"/>
                <a:ea typeface="+mn-ea"/>
                <a:cs typeface="+mn-cs"/>
              </a:rPr>
              <a:t>A short exam</a:t>
            </a:r>
          </a:p>
        </p:txBody>
      </p:sp>
      <p:sp>
        <p:nvSpPr>
          <p:cNvPr id="27" name="AutoShape 36">
            <a:hlinkClick r:id="rId20" action="ppaction://hlinkpres?slideindex=1&amp;slidetitle=" highlightClick="1"/>
          </p:cNvPr>
          <p:cNvSpPr>
            <a:spLocks noChangeArrowheads="1"/>
          </p:cNvSpPr>
          <p:nvPr/>
        </p:nvSpPr>
        <p:spPr bwMode="auto">
          <a:xfrm>
            <a:off x="6723074" y="5831105"/>
            <a:ext cx="1705916" cy="461665"/>
          </a:xfrm>
          <a:prstGeom prst="actionButtonBlank">
            <a:avLst/>
          </a:prstGeom>
          <a:solidFill>
            <a:srgbClr val="FF0000"/>
          </a:solidFill>
          <a:ln w="9525">
            <a:noFill/>
            <a:miter lim="800000"/>
            <a:headEnd/>
            <a:tailEnd/>
          </a:ln>
        </p:spPr>
        <p:txBody>
          <a:bodyPr wrap="none" anchor="ct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1" i="0" u="none" strike="noStrike" kern="1200" cap="none" spc="0" normalizeH="0" baseline="0" noProof="0" dirty="0">
                <a:ln>
                  <a:noFill/>
                </a:ln>
                <a:solidFill>
                  <a:srgbClr val="FFFFFF"/>
                </a:solidFill>
                <a:effectLst/>
                <a:uLnTx/>
                <a:uFillTx/>
                <a:latin typeface="Arial"/>
                <a:ea typeface="+mn-ea"/>
                <a:cs typeface="+mn-cs"/>
              </a:rPr>
              <a:t>ML3 menu</a:t>
            </a:r>
          </a:p>
        </p:txBody>
      </p:sp>
      <p:sp>
        <p:nvSpPr>
          <p:cNvPr id="29" name="AutoShape 36">
            <a:hlinkClick r:id="rId21" action="ppaction://hlinkpres?slideindex=1&amp;slidetitle=UK Quality Code for Higher Education Part B: Assuring and enhancing academic quality " highlightClick="1"/>
          </p:cNvPr>
          <p:cNvSpPr>
            <a:spLocks noChangeArrowheads="1"/>
          </p:cNvSpPr>
          <p:nvPr/>
        </p:nvSpPr>
        <p:spPr bwMode="auto">
          <a:xfrm>
            <a:off x="4251933" y="1334488"/>
            <a:ext cx="1529073" cy="523220"/>
          </a:xfrm>
          <a:prstGeom prst="actionButtonBlank">
            <a:avLst/>
          </a:prstGeom>
          <a:solidFill>
            <a:schemeClr val="accent2"/>
          </a:solidFill>
          <a:ln w="9525">
            <a:noFill/>
            <a:miter lim="800000"/>
            <a:headEnd/>
            <a:tailEnd/>
          </a:ln>
        </p:spPr>
        <p:txBody>
          <a:bodyPr wrap="none" anchor="ct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800" b="1" i="0" u="none" strike="noStrike" kern="1200" cap="none" spc="0" normalizeH="0" baseline="0" noProof="0" dirty="0">
                <a:ln>
                  <a:noFill/>
                </a:ln>
                <a:solidFill>
                  <a:srgbClr val="FFFFFF"/>
                </a:solidFill>
                <a:effectLst/>
                <a:uLnTx/>
                <a:uFillTx/>
                <a:latin typeface="Arial"/>
                <a:ea typeface="+mn-ea"/>
                <a:cs typeface="+mn-cs"/>
              </a:rPr>
              <a:t>QAA B6</a:t>
            </a:r>
          </a:p>
        </p:txBody>
      </p:sp>
      <p:sp>
        <p:nvSpPr>
          <p:cNvPr id="31" name="AutoShape 6">
            <a:hlinkClick r:id="rId22" action="ppaction://hlinkpres?slideindex=1&amp;slidetitle=Smarter lectures" highlightClick="1"/>
          </p:cNvPr>
          <p:cNvSpPr>
            <a:spLocks noChangeArrowheads="1"/>
          </p:cNvSpPr>
          <p:nvPr/>
        </p:nvSpPr>
        <p:spPr bwMode="auto">
          <a:xfrm>
            <a:off x="6893063" y="2060848"/>
            <a:ext cx="2250937" cy="830997"/>
          </a:xfrm>
          <a:prstGeom prst="actionButtonBlank">
            <a:avLst/>
          </a:prstGeom>
          <a:solidFill>
            <a:srgbClr val="FFC000"/>
          </a:solidFill>
          <a:ln w="9525">
            <a:noFill/>
            <a:miter lim="800000"/>
            <a:headEnd/>
            <a:tailEnd/>
          </a:ln>
        </p:spPr>
        <p:txBody>
          <a:bodyPr wrap="none" anchor="ct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1" i="0" u="none" strike="noStrike" kern="1200" cap="none" spc="0" normalizeH="0" baseline="0" noProof="0" dirty="0">
                <a:ln>
                  <a:noFill/>
                </a:ln>
                <a:solidFill>
                  <a:srgbClr val="4D4D4D"/>
                </a:solidFill>
                <a:effectLst/>
                <a:uLnTx/>
                <a:uFillTx/>
                <a:latin typeface="Arial"/>
                <a:ea typeface="+mn-ea"/>
                <a:cs typeface="+mn-cs"/>
              </a:rPr>
              <a:t>Quotes about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1" i="0" u="none" strike="noStrike" kern="1200" cap="none" spc="0" normalizeH="0" baseline="0" noProof="0" dirty="0">
                <a:ln>
                  <a:noFill/>
                </a:ln>
                <a:solidFill>
                  <a:srgbClr val="4D4D4D"/>
                </a:solidFill>
                <a:effectLst/>
                <a:uLnTx/>
                <a:uFillTx/>
                <a:latin typeface="Arial"/>
                <a:ea typeface="+mn-ea"/>
                <a:cs typeface="+mn-cs"/>
              </a:rPr>
              <a:t>lectures</a:t>
            </a:r>
          </a:p>
        </p:txBody>
      </p:sp>
      <p:sp>
        <p:nvSpPr>
          <p:cNvPr id="32" name="AutoShape 28">
            <a:hlinkClick r:id="rId23" action="ppaction://hlinkpres?slideindex=1&amp;slidetitle=" highlightClick="1"/>
          </p:cNvPr>
          <p:cNvSpPr>
            <a:spLocks noChangeArrowheads="1"/>
          </p:cNvSpPr>
          <p:nvPr/>
        </p:nvSpPr>
        <p:spPr bwMode="auto">
          <a:xfrm>
            <a:off x="2267744" y="2780928"/>
            <a:ext cx="710451" cy="400110"/>
          </a:xfrm>
          <a:prstGeom prst="actionButtonBlank">
            <a:avLst/>
          </a:prstGeom>
          <a:blipFill>
            <a:blip r:embed="rId24" cstate="print">
              <a:extLst>
                <a:ext uri="{28A0092B-C50C-407E-A947-70E740481C1C}">
                  <a14:useLocalDpi xmlns:a14="http://schemas.microsoft.com/office/drawing/2010/main"/>
                </a:ext>
              </a:extLst>
            </a:blip>
            <a:tile tx="0" ty="0" sx="100000" sy="100000" flip="none" algn="tl"/>
          </a:blipFill>
          <a:ln w="9525">
            <a:noFill/>
            <a:miter lim="800000"/>
            <a:headEnd/>
            <a:tailEnd/>
          </a:ln>
        </p:spPr>
        <p:txBody>
          <a:bodyPr wrap="none" anchor="ctr">
            <a:spAutoFit/>
          </a:bodyPr>
          <a:lstStyle>
            <a:defPPr>
              <a:defRPr lang="en-GB"/>
            </a:defPPr>
            <a:lvl1pPr algn="l" rtl="0" fontAlgn="base">
              <a:spcBef>
                <a:spcPct val="0"/>
              </a:spcBef>
              <a:spcAft>
                <a:spcPct val="0"/>
              </a:spcAft>
              <a:defRPr sz="4000" kern="1200">
                <a:solidFill>
                  <a:schemeClr val="tx1"/>
                </a:solidFill>
                <a:latin typeface="Comic Sans MS" pitchFamily="66" charset="0"/>
                <a:ea typeface="+mn-ea"/>
                <a:cs typeface="+mn-cs"/>
              </a:defRPr>
            </a:lvl1pPr>
            <a:lvl2pPr marL="457200" algn="l" rtl="0" fontAlgn="base">
              <a:spcBef>
                <a:spcPct val="0"/>
              </a:spcBef>
              <a:spcAft>
                <a:spcPct val="0"/>
              </a:spcAft>
              <a:defRPr sz="4000" kern="1200">
                <a:solidFill>
                  <a:schemeClr val="tx1"/>
                </a:solidFill>
                <a:latin typeface="Comic Sans MS" pitchFamily="66" charset="0"/>
                <a:ea typeface="+mn-ea"/>
                <a:cs typeface="+mn-cs"/>
              </a:defRPr>
            </a:lvl2pPr>
            <a:lvl3pPr marL="914400" algn="l" rtl="0" fontAlgn="base">
              <a:spcBef>
                <a:spcPct val="0"/>
              </a:spcBef>
              <a:spcAft>
                <a:spcPct val="0"/>
              </a:spcAft>
              <a:defRPr sz="4000" kern="1200">
                <a:solidFill>
                  <a:schemeClr val="tx1"/>
                </a:solidFill>
                <a:latin typeface="Comic Sans MS" pitchFamily="66" charset="0"/>
                <a:ea typeface="+mn-ea"/>
                <a:cs typeface="+mn-cs"/>
              </a:defRPr>
            </a:lvl3pPr>
            <a:lvl4pPr marL="1371600" algn="l" rtl="0" fontAlgn="base">
              <a:spcBef>
                <a:spcPct val="0"/>
              </a:spcBef>
              <a:spcAft>
                <a:spcPct val="0"/>
              </a:spcAft>
              <a:defRPr sz="4000" kern="1200">
                <a:solidFill>
                  <a:schemeClr val="tx1"/>
                </a:solidFill>
                <a:latin typeface="Comic Sans MS" pitchFamily="66" charset="0"/>
                <a:ea typeface="+mn-ea"/>
                <a:cs typeface="+mn-cs"/>
              </a:defRPr>
            </a:lvl4pPr>
            <a:lvl5pPr marL="1828800" algn="l" rtl="0" fontAlgn="base">
              <a:spcBef>
                <a:spcPct val="0"/>
              </a:spcBef>
              <a:spcAft>
                <a:spcPct val="0"/>
              </a:spcAft>
              <a:defRPr sz="4000" kern="1200">
                <a:solidFill>
                  <a:schemeClr val="tx1"/>
                </a:solidFill>
                <a:latin typeface="Comic Sans MS" pitchFamily="66" charset="0"/>
                <a:ea typeface="+mn-ea"/>
                <a:cs typeface="+mn-cs"/>
              </a:defRPr>
            </a:lvl5pPr>
            <a:lvl6pPr marL="2286000" algn="l" defTabSz="914400" rtl="0" eaLnBrk="1" latinLnBrk="0" hangingPunct="1">
              <a:defRPr sz="4000" kern="1200">
                <a:solidFill>
                  <a:schemeClr val="tx1"/>
                </a:solidFill>
                <a:latin typeface="Comic Sans MS" pitchFamily="66" charset="0"/>
                <a:ea typeface="+mn-ea"/>
                <a:cs typeface="+mn-cs"/>
              </a:defRPr>
            </a:lvl6pPr>
            <a:lvl7pPr marL="2743200" algn="l" defTabSz="914400" rtl="0" eaLnBrk="1" latinLnBrk="0" hangingPunct="1">
              <a:defRPr sz="4000" kern="1200">
                <a:solidFill>
                  <a:schemeClr val="tx1"/>
                </a:solidFill>
                <a:latin typeface="Comic Sans MS" pitchFamily="66" charset="0"/>
                <a:ea typeface="+mn-ea"/>
                <a:cs typeface="+mn-cs"/>
              </a:defRPr>
            </a:lvl7pPr>
            <a:lvl8pPr marL="3200400" algn="l" defTabSz="914400" rtl="0" eaLnBrk="1" latinLnBrk="0" hangingPunct="1">
              <a:defRPr sz="4000" kern="1200">
                <a:solidFill>
                  <a:schemeClr val="tx1"/>
                </a:solidFill>
                <a:latin typeface="Comic Sans MS" pitchFamily="66" charset="0"/>
                <a:ea typeface="+mn-ea"/>
                <a:cs typeface="+mn-cs"/>
              </a:defRPr>
            </a:lvl8pPr>
            <a:lvl9pPr marL="3657600" algn="l" defTabSz="914400" rtl="0" eaLnBrk="1" latinLnBrk="0" hangingPunct="1">
              <a:defRPr sz="4000" kern="1200">
                <a:solidFill>
                  <a:schemeClr val="tx1"/>
                </a:solidFill>
                <a:latin typeface="Comic Sans MS" pitchFamily="66" charset="0"/>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000" b="1" i="0" u="none" strike="noStrike" kern="1200" cap="none" spc="0" normalizeH="0" baseline="0" noProof="0" dirty="0" err="1">
                <a:ln>
                  <a:noFill/>
                </a:ln>
                <a:solidFill>
                  <a:srgbClr val="FFFFFF"/>
                </a:solidFill>
                <a:effectLst/>
                <a:uLnTx/>
                <a:uFillTx/>
                <a:latin typeface="Arial" charset="0"/>
                <a:ea typeface="+mn-ea"/>
                <a:cs typeface="+mn-cs"/>
              </a:rPr>
              <a:t>mlh</a:t>
            </a:r>
            <a:r>
              <a:rPr kumimoji="0" lang="en-GB" sz="2000" b="1" i="0" u="none" strike="noStrike" kern="1200" cap="none" spc="0" normalizeH="0" baseline="0" noProof="0" dirty="0">
                <a:ln>
                  <a:noFill/>
                </a:ln>
                <a:solidFill>
                  <a:srgbClr val="FFFFFF"/>
                </a:solidFill>
                <a:effectLst/>
                <a:uLnTx/>
                <a:uFillTx/>
                <a:latin typeface="Arial" charset="0"/>
                <a:ea typeface="+mn-ea"/>
                <a:cs typeface="+mn-cs"/>
              </a:rPr>
              <a:t> </a:t>
            </a:r>
          </a:p>
        </p:txBody>
      </p:sp>
      <p:sp>
        <p:nvSpPr>
          <p:cNvPr id="33" name="AutoShape 36">
            <a:hlinkClick r:id="rId25" action="ppaction://hlinkpres?slideindex=1&amp;slidetitle=A marked improvement: HEA, 2012" highlightClick="1"/>
          </p:cNvPr>
          <p:cNvSpPr>
            <a:spLocks noChangeArrowheads="1"/>
          </p:cNvSpPr>
          <p:nvPr/>
        </p:nvSpPr>
        <p:spPr bwMode="auto">
          <a:xfrm>
            <a:off x="3059832" y="4612486"/>
            <a:ext cx="1368152" cy="830997"/>
          </a:xfrm>
          <a:prstGeom prst="actionButtonBlank">
            <a:avLst/>
          </a:prstGeom>
          <a:solidFill>
            <a:schemeClr val="accent2"/>
          </a:solidFill>
          <a:ln w="9525">
            <a:noFill/>
            <a:miter lim="800000"/>
            <a:headEnd/>
            <a:tailEnd/>
          </a:ln>
        </p:spPr>
        <p:txBody>
          <a:bodyPr wrap="square" anchor="ct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1" i="0" u="none" strike="noStrike" kern="1200" cap="none" spc="0" normalizeH="0" baseline="0" noProof="0" dirty="0">
                <a:ln>
                  <a:noFill/>
                </a:ln>
                <a:solidFill>
                  <a:srgbClr val="FFFFFF"/>
                </a:solidFill>
                <a:effectLst/>
                <a:uLnTx/>
                <a:uFillTx/>
                <a:latin typeface="Arial"/>
                <a:ea typeface="+mn-ea"/>
                <a:cs typeface="+mn-cs"/>
              </a:rPr>
              <a:t>HEA slides</a:t>
            </a:r>
          </a:p>
        </p:txBody>
      </p:sp>
      <p:sp>
        <p:nvSpPr>
          <p:cNvPr id="35" name="Action Button: Custom 34">
            <a:hlinkClick r:id="rId26" action="ppaction://hlinkpres?slideindex=1&amp;slidetitle=Four key literacies students need, to succeed in higher education (Based on Sally Brown, 2015)" highlightClick="1"/>
          </p:cNvPr>
          <p:cNvSpPr/>
          <p:nvPr/>
        </p:nvSpPr>
        <p:spPr bwMode="auto">
          <a:xfrm>
            <a:off x="2918696" y="3298060"/>
            <a:ext cx="1622560" cy="461665"/>
          </a:xfrm>
          <a:prstGeom prst="actionButtonBlank">
            <a:avLst/>
          </a:prstGeom>
          <a:solidFill>
            <a:srgbClr val="FF6699"/>
          </a:solidFill>
          <a:ln w="9525">
            <a:noFill/>
            <a:miter lim="800000"/>
            <a:headEnd/>
            <a:tailEnd/>
          </a:ln>
        </p:spPr>
        <p:txBody>
          <a:bodyPr wrap="square"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FFFFFF"/>
                </a:solidFill>
                <a:effectLst/>
                <a:uLnTx/>
                <a:uFillTx/>
                <a:latin typeface="Arial"/>
                <a:ea typeface="+mn-ea"/>
                <a:cs typeface="+mn-cs"/>
              </a:rPr>
              <a:t>Literacies</a:t>
            </a:r>
          </a:p>
        </p:txBody>
      </p:sp>
      <p:sp>
        <p:nvSpPr>
          <p:cNvPr id="37" name="Action Button: Custom 57">
            <a:hlinkClick r:id="rId27" action="ppaction://hlinkpres?slideindex=1&amp;slidetitle= Seven practical things you can do to make learning happen    " highlightClick="1"/>
          </p:cNvPr>
          <p:cNvSpPr>
            <a:spLocks noChangeArrowheads="1"/>
          </p:cNvSpPr>
          <p:nvPr/>
        </p:nvSpPr>
        <p:spPr bwMode="auto">
          <a:xfrm>
            <a:off x="2492152" y="2141240"/>
            <a:ext cx="409384" cy="586957"/>
          </a:xfrm>
          <a:prstGeom prst="actionButtonBlank">
            <a:avLst/>
          </a:prstGeom>
          <a:solidFill>
            <a:srgbClr val="FF6699"/>
          </a:solidFill>
          <a:ln w="9525" algn="ctr">
            <a:solidFill>
              <a:srgbClr val="FF0000"/>
            </a:solidFill>
            <a:round/>
            <a:headEnd/>
            <a:tailEnd/>
          </a:ln>
        </p:spPr>
        <p:txBody>
          <a:bodyPr wrap="none" lIns="90000" tIns="46800" rIns="90000" bIns="4680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0" i="0" u="none" strike="noStrike" kern="1200" cap="none" spc="0" normalizeH="0" baseline="0" noProof="0" dirty="0">
                <a:ln>
                  <a:noFill/>
                </a:ln>
                <a:solidFill>
                  <a:srgbClr val="FFFFFF"/>
                </a:solidFill>
                <a:effectLst/>
                <a:uLnTx/>
                <a:uFillTx/>
                <a:latin typeface="Arial"/>
                <a:ea typeface="+mn-ea"/>
                <a:cs typeface="+mn-cs"/>
              </a:rPr>
              <a:t>7</a:t>
            </a:r>
            <a:endParaRPr kumimoji="0" lang="en-US" sz="3200" b="0" i="0" u="none" strike="noStrike" kern="1200" cap="none" spc="0" normalizeH="0" baseline="0" noProof="0" dirty="0">
              <a:ln>
                <a:noFill/>
              </a:ln>
              <a:solidFill>
                <a:srgbClr val="FFFFFF"/>
              </a:solidFill>
              <a:effectLst/>
              <a:uLnTx/>
              <a:uFillTx/>
              <a:latin typeface="Arial"/>
              <a:ea typeface="+mn-ea"/>
              <a:cs typeface="+mn-cs"/>
            </a:endParaRPr>
          </a:p>
        </p:txBody>
      </p:sp>
      <p:sp>
        <p:nvSpPr>
          <p:cNvPr id="34" name="Action Button: Custom 33">
            <a:hlinkClick r:id="rId28" action="ppaction://hlinkpres?slideindex=1&amp;slidetitle=Face-to-face communication" highlightClick="1"/>
          </p:cNvPr>
          <p:cNvSpPr/>
          <p:nvPr/>
        </p:nvSpPr>
        <p:spPr bwMode="auto">
          <a:xfrm>
            <a:off x="6224937" y="3212976"/>
            <a:ext cx="764954" cy="461665"/>
          </a:xfrm>
          <a:prstGeom prst="actionButtonBlank">
            <a:avLst/>
          </a:prstGeom>
          <a:solidFill>
            <a:srgbClr val="FF6699"/>
          </a:solidFill>
          <a:ln w="9525">
            <a:noFill/>
            <a:miter lim="800000"/>
            <a:headEnd/>
            <a:tailEnd/>
          </a:ln>
        </p:spPr>
        <p:txBody>
          <a:bodyPr wrap="none"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srgbClr val="FFFFFF"/>
                </a:solidFill>
                <a:effectLst/>
                <a:uLnTx/>
                <a:uFillTx/>
                <a:latin typeface="Arial"/>
                <a:ea typeface="+mn-ea"/>
                <a:cs typeface="+mn-cs"/>
              </a:rPr>
              <a:t>TST</a:t>
            </a:r>
          </a:p>
        </p:txBody>
      </p:sp>
      <p:sp>
        <p:nvSpPr>
          <p:cNvPr id="39" name="Action Button: Custom 38">
            <a:hlinkClick r:id="rId29" action="ppaction://hlinkpres?slideindex=1&amp;slidetitle=Welcome to The SEDA Museum of Educational Curiosity" highlightClick="1"/>
          </p:cNvPr>
          <p:cNvSpPr/>
          <p:nvPr/>
        </p:nvSpPr>
        <p:spPr bwMode="auto">
          <a:xfrm>
            <a:off x="3250103" y="261860"/>
            <a:ext cx="1635682" cy="586957"/>
          </a:xfrm>
          <a:prstGeom prst="actionButtonBlank">
            <a:avLst/>
          </a:prstGeom>
          <a:solidFill>
            <a:srgbClr val="660066"/>
          </a:solidFill>
          <a:ln w="9525"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3200" b="0" i="0" u="none" strike="noStrike" kern="1200" cap="none" spc="0" normalizeH="0" baseline="0" noProof="0" dirty="0">
                <a:ln>
                  <a:noFill/>
                </a:ln>
                <a:solidFill>
                  <a:srgbClr val="FFFFFF"/>
                </a:solidFill>
                <a:effectLst/>
                <a:uLnTx/>
                <a:uFillTx/>
                <a:latin typeface="Calibri" pitchFamily="34" charset="0"/>
                <a:ea typeface="+mn-ea"/>
                <a:cs typeface="+mn-cs"/>
              </a:rPr>
              <a:t>museum</a:t>
            </a:r>
          </a:p>
        </p:txBody>
      </p:sp>
      <p:sp>
        <p:nvSpPr>
          <p:cNvPr id="41" name="AutoShape 10">
            <a:hlinkClick r:id="rId30" action="ppaction://hlinkpres?slideindex=1&amp;slidetitle=Sally Brown on Feedback" highlightClick="1"/>
          </p:cNvPr>
          <p:cNvSpPr>
            <a:spLocks noChangeArrowheads="1"/>
          </p:cNvSpPr>
          <p:nvPr/>
        </p:nvSpPr>
        <p:spPr bwMode="auto">
          <a:xfrm>
            <a:off x="4033138" y="4365104"/>
            <a:ext cx="2783134" cy="461665"/>
          </a:xfrm>
          <a:prstGeom prst="actionButtonBlank">
            <a:avLst/>
          </a:prstGeom>
          <a:solidFill>
            <a:schemeClr val="tx2">
              <a:lumMod val="90000"/>
            </a:schemeClr>
          </a:solidFill>
          <a:ln w="9525">
            <a:noFill/>
            <a:miter lim="800000"/>
            <a:headEnd/>
            <a:tailEnd/>
          </a:ln>
        </p:spPr>
        <p:txBody>
          <a:bodyPr wrap="none"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4D4D4D"/>
                </a:solidFill>
                <a:effectLst/>
                <a:uLnTx/>
                <a:uFillTx/>
                <a:latin typeface="Arial"/>
                <a:ea typeface="+mn-ea"/>
                <a:cs typeface="+mn-cs"/>
              </a:rPr>
              <a:t>Sally on feedback</a:t>
            </a:r>
          </a:p>
        </p:txBody>
      </p:sp>
      <p:sp>
        <p:nvSpPr>
          <p:cNvPr id="38" name="AutoShape 6">
            <a:hlinkClick r:id="rId31" action="ppaction://hlinkpres?slideindex=1&amp;slidetitle=What’s the problem?" highlightClick="1"/>
            <a:extLst>
              <a:ext uri="{FF2B5EF4-FFF2-40B4-BE49-F238E27FC236}">
                <a16:creationId xmlns:a16="http://schemas.microsoft.com/office/drawing/2014/main" id="{1E4D6B68-D419-4505-98D9-824413FD270C}"/>
              </a:ext>
            </a:extLst>
          </p:cNvPr>
          <p:cNvSpPr>
            <a:spLocks noChangeArrowheads="1"/>
          </p:cNvSpPr>
          <p:nvPr/>
        </p:nvSpPr>
        <p:spPr bwMode="auto">
          <a:xfrm>
            <a:off x="-16082" y="5877272"/>
            <a:ext cx="1947969" cy="830997"/>
          </a:xfrm>
          <a:prstGeom prst="actionButtonBlank">
            <a:avLst/>
          </a:prstGeom>
          <a:solidFill>
            <a:schemeClr val="accent1"/>
          </a:solidFill>
          <a:ln w="9525">
            <a:noFill/>
            <a:miter lim="800000"/>
            <a:headEnd/>
            <a:tailEnd/>
          </a:ln>
        </p:spPr>
        <p:txBody>
          <a:bodyPr wrap="none" anchor="ct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1" i="0" u="none" strike="noStrike" kern="1200" cap="none" spc="0" normalizeH="0" baseline="0" noProof="0" dirty="0">
                <a:ln>
                  <a:noFill/>
                </a:ln>
                <a:solidFill>
                  <a:srgbClr val="FFFFFF"/>
                </a:solidFill>
                <a:effectLst/>
                <a:uLnTx/>
                <a:uFillTx/>
                <a:latin typeface="Arial"/>
                <a:ea typeface="+mn-ea"/>
                <a:cs typeface="+mn-cs"/>
              </a:rPr>
              <a:t>Alternatives</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1" i="0" u="none" strike="noStrike" kern="1200" cap="none" spc="0" normalizeH="0" baseline="0" noProof="0" dirty="0">
                <a:ln>
                  <a:noFill/>
                </a:ln>
                <a:solidFill>
                  <a:srgbClr val="FFFFFF"/>
                </a:solidFill>
                <a:effectLst/>
                <a:uLnTx/>
                <a:uFillTx/>
                <a:latin typeface="Arial"/>
                <a:ea typeface="+mn-ea"/>
                <a:cs typeface="+mn-cs"/>
              </a:rPr>
              <a:t>to essays</a:t>
            </a:r>
          </a:p>
        </p:txBody>
      </p:sp>
      <p:sp>
        <p:nvSpPr>
          <p:cNvPr id="40" name="AutoShape 36">
            <a:hlinkClick r:id="rId32" action="ppaction://hlinkpres?slideindex=1&amp;slidetitle=The NSS Assessment and Feedback Agenda (2005-16)" highlightClick="1"/>
            <a:extLst>
              <a:ext uri="{FF2B5EF4-FFF2-40B4-BE49-F238E27FC236}">
                <a16:creationId xmlns:a16="http://schemas.microsoft.com/office/drawing/2014/main" id="{619539AA-901B-4CEA-9983-1B180DD77C28}"/>
              </a:ext>
            </a:extLst>
          </p:cNvPr>
          <p:cNvSpPr>
            <a:spLocks noChangeArrowheads="1"/>
          </p:cNvSpPr>
          <p:nvPr/>
        </p:nvSpPr>
        <p:spPr bwMode="auto">
          <a:xfrm>
            <a:off x="137364" y="188941"/>
            <a:ext cx="2850460" cy="707886"/>
          </a:xfrm>
          <a:prstGeom prst="actionButtonBlank">
            <a:avLst/>
          </a:prstGeom>
          <a:solidFill>
            <a:schemeClr val="accent1"/>
          </a:solidFill>
          <a:ln w="9525">
            <a:noFill/>
            <a:miter lim="800000"/>
            <a:headEnd/>
            <a:tailEnd/>
          </a:ln>
        </p:spPr>
        <p:txBody>
          <a:bodyPr wrap="none" anchor="ct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000" b="1" i="0" u="none" strike="noStrike" kern="1200" cap="none" spc="0" normalizeH="0" baseline="0" noProof="0" dirty="0">
                <a:ln>
                  <a:noFill/>
                </a:ln>
                <a:solidFill>
                  <a:srgbClr val="FFFFFF"/>
                </a:solidFill>
                <a:effectLst/>
                <a:uLnTx/>
                <a:uFillTx/>
                <a:latin typeface="Arial"/>
                <a:ea typeface="+mn-ea"/>
                <a:cs typeface="+mn-cs"/>
              </a:rPr>
              <a:t>NSS assessment and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000" b="1" i="0" u="none" strike="noStrike" kern="1200" cap="none" spc="0" normalizeH="0" baseline="0" noProof="0" dirty="0">
                <a:ln>
                  <a:noFill/>
                </a:ln>
                <a:solidFill>
                  <a:srgbClr val="FFFFFF"/>
                </a:solidFill>
                <a:effectLst/>
                <a:uLnTx/>
                <a:uFillTx/>
                <a:latin typeface="Arial"/>
                <a:ea typeface="+mn-ea"/>
                <a:cs typeface="+mn-cs"/>
              </a:rPr>
              <a:t>feedback c</a:t>
            </a:r>
            <a:r>
              <a:rPr kumimoji="0" lang="en-GB" sz="2000" b="1" i="0" u="none" strike="noStrike" kern="1200" cap="none" spc="0" normalizeH="0" baseline="0" noProof="0" dirty="0" err="1">
                <a:ln>
                  <a:noFill/>
                </a:ln>
                <a:solidFill>
                  <a:srgbClr val="FFFFFF"/>
                </a:solidFill>
                <a:effectLst/>
                <a:uLnTx/>
                <a:uFillTx/>
                <a:latin typeface="Arial"/>
                <a:ea typeface="+mn-ea"/>
                <a:cs typeface="+mn-cs"/>
              </a:rPr>
              <a:t>riteria</a:t>
            </a:r>
            <a:endParaRPr kumimoji="0" lang="en-GB" sz="2000" b="1" i="0" u="none" strike="noStrike" kern="1200" cap="none" spc="0" normalizeH="0" baseline="0" noProof="0" dirty="0">
              <a:ln>
                <a:noFill/>
              </a:ln>
              <a:solidFill>
                <a:srgbClr val="FFFFFF"/>
              </a:solidFill>
              <a:effectLst/>
              <a:uLnTx/>
              <a:uFillTx/>
              <a:latin typeface="Arial"/>
              <a:ea typeface="+mn-ea"/>
              <a:cs typeface="+mn-cs"/>
            </a:endParaRPr>
          </a:p>
        </p:txBody>
      </p:sp>
      <p:sp>
        <p:nvSpPr>
          <p:cNvPr id="36" name="Action Button: Custom 38">
            <a:hlinkClick r:id="rId33" action="ppaction://hlinkpres?slideindex=1&amp;slidetitle=" highlightClick="1"/>
            <a:extLst>
              <a:ext uri="{FF2B5EF4-FFF2-40B4-BE49-F238E27FC236}">
                <a16:creationId xmlns:a16="http://schemas.microsoft.com/office/drawing/2014/main" id="{968CC11E-77FB-4270-A67B-F957604C2F49}"/>
              </a:ext>
            </a:extLst>
          </p:cNvPr>
          <p:cNvSpPr/>
          <p:nvPr/>
        </p:nvSpPr>
        <p:spPr bwMode="auto">
          <a:xfrm>
            <a:off x="1061162" y="1123621"/>
            <a:ext cx="414408" cy="586957"/>
          </a:xfrm>
          <a:prstGeom prst="actionButtonBlank">
            <a:avLst/>
          </a:prstGeom>
          <a:solidFill>
            <a:srgbClr val="660066"/>
          </a:solidFill>
          <a:ln w="9525" cap="flat" cmpd="sng" algn="ctr">
            <a:no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3200" b="0" i="0" u="none" strike="noStrike" kern="1200" cap="none" spc="0" normalizeH="0" baseline="0" noProof="0" dirty="0">
                <a:ln>
                  <a:noFill/>
                </a:ln>
                <a:solidFill>
                  <a:srgbClr val="FFFFFF"/>
                </a:solidFill>
                <a:effectLst/>
                <a:uLnTx/>
                <a:uFillTx/>
                <a:latin typeface="Calibri" pitchFamily="34" charset="0"/>
                <a:ea typeface="+mn-ea"/>
                <a:cs typeface="+mn-cs"/>
              </a:rPr>
              <a:t>S</a:t>
            </a:r>
          </a:p>
        </p:txBody>
      </p:sp>
    </p:spTree>
    <p:extLst>
      <p:ext uri="{BB962C8B-B14F-4D97-AF65-F5344CB8AC3E}">
        <p14:creationId xmlns:p14="http://schemas.microsoft.com/office/powerpoint/2010/main" val="15419270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0923DB-7AEF-43BF-8AA0-4A1F6662229D}"/>
              </a:ext>
            </a:extLst>
          </p:cNvPr>
          <p:cNvSpPr>
            <a:spLocks noGrp="1"/>
          </p:cNvSpPr>
          <p:nvPr>
            <p:ph type="title"/>
          </p:nvPr>
        </p:nvSpPr>
        <p:spPr>
          <a:xfrm>
            <a:off x="0" y="620610"/>
            <a:ext cx="9143999" cy="1584220"/>
          </a:xfrm>
        </p:spPr>
        <p:txBody>
          <a:bodyPr/>
          <a:lstStyle/>
          <a:p>
            <a:r>
              <a:rPr lang="en-GB" sz="3200" b="1" dirty="0">
                <a:solidFill>
                  <a:srgbClr val="00B0F0"/>
                </a:solidFill>
              </a:rPr>
              <a:t>“Micro-management of learning is killing creativity”</a:t>
            </a:r>
            <a:br>
              <a:rPr lang="en-GB" sz="3200" b="1" dirty="0"/>
            </a:br>
            <a:br>
              <a:rPr lang="en-GB" sz="3200" b="1" dirty="0"/>
            </a:br>
            <a:r>
              <a:rPr lang="en-GB" sz="2800" b="1" dirty="0"/>
              <a:t>Learning outcomes are very well intentioned, but their use discourages students from thinking outside the tick box, says Robert Nelson</a:t>
            </a:r>
            <a:r>
              <a:rPr lang="en-GB" sz="3200" b="1" dirty="0"/>
              <a:t> (</a:t>
            </a:r>
            <a:r>
              <a:rPr lang="en-GB" sz="2800" b="1" dirty="0"/>
              <a:t>July 12, 2018 THE)</a:t>
            </a:r>
          </a:p>
        </p:txBody>
      </p:sp>
      <p:sp>
        <p:nvSpPr>
          <p:cNvPr id="3" name="Content Placeholder 2">
            <a:extLst>
              <a:ext uri="{FF2B5EF4-FFF2-40B4-BE49-F238E27FC236}">
                <a16:creationId xmlns:a16="http://schemas.microsoft.com/office/drawing/2014/main" id="{931A3C2F-35D6-43D8-93FF-5A02993ED186}"/>
              </a:ext>
            </a:extLst>
          </p:cNvPr>
          <p:cNvSpPr>
            <a:spLocks noGrp="1"/>
          </p:cNvSpPr>
          <p:nvPr>
            <p:ph idx="1"/>
          </p:nvPr>
        </p:nvSpPr>
        <p:spPr>
          <a:xfrm>
            <a:off x="358777" y="2636890"/>
            <a:ext cx="8605838" cy="3230512"/>
          </a:xfrm>
        </p:spPr>
        <p:txBody>
          <a:bodyPr/>
          <a:lstStyle/>
          <a:p>
            <a:pPr marL="0" indent="0">
              <a:buNone/>
            </a:pPr>
            <a:r>
              <a:rPr lang="en-GB" dirty="0"/>
              <a:t>“Internationally, education discourages imaginative growth. Institutions all say that they want creativity to be cultivated and it is often mentioned as a graduate attribute. But the grid of expectations around individual courses makes engaging the imagination uncompetitive for all but an exceptionally talented elite”.</a:t>
            </a:r>
          </a:p>
        </p:txBody>
      </p:sp>
    </p:spTree>
    <p:extLst>
      <p:ext uri="{BB962C8B-B14F-4D97-AF65-F5344CB8AC3E}">
        <p14:creationId xmlns:p14="http://schemas.microsoft.com/office/powerpoint/2010/main" val="1349910899"/>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E97596-FFF8-44A7-89FB-EA970396F3B2}"/>
              </a:ext>
            </a:extLst>
          </p:cNvPr>
          <p:cNvSpPr>
            <a:spLocks noGrp="1"/>
          </p:cNvSpPr>
          <p:nvPr>
            <p:ph type="title"/>
          </p:nvPr>
        </p:nvSpPr>
        <p:spPr>
          <a:noFill/>
          <a:ln w="9525" algn="ctr">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600" b="1" dirty="0">
                <a:solidFill>
                  <a:srgbClr val="00B0F0"/>
                </a:solidFill>
              </a:rPr>
              <a:t>These concerns are  not new!</a:t>
            </a:r>
          </a:p>
        </p:txBody>
      </p:sp>
      <p:sp>
        <p:nvSpPr>
          <p:cNvPr id="3" name="Content Placeholder 2">
            <a:extLst>
              <a:ext uri="{FF2B5EF4-FFF2-40B4-BE49-F238E27FC236}">
                <a16:creationId xmlns:a16="http://schemas.microsoft.com/office/drawing/2014/main" id="{129C4593-2279-4C85-A3B2-DDFC337D5EF1}"/>
              </a:ext>
            </a:extLst>
          </p:cNvPr>
          <p:cNvSpPr>
            <a:spLocks noGrp="1"/>
          </p:cNvSpPr>
          <p:nvPr>
            <p:ph idx="1"/>
          </p:nvPr>
        </p:nvSpPr>
        <p:spPr/>
        <p:txBody>
          <a:bodyPr/>
          <a:lstStyle/>
          <a:p>
            <a:pPr marL="0" indent="0">
              <a:buNone/>
            </a:pPr>
            <a:r>
              <a:rPr lang="en-GB" dirty="0" err="1"/>
              <a:t>Westera</a:t>
            </a:r>
            <a:r>
              <a:rPr lang="en-GB" dirty="0"/>
              <a:t> (2001):</a:t>
            </a:r>
          </a:p>
          <a:p>
            <a:pPr marL="0" indent="0">
              <a:buNone/>
            </a:pPr>
            <a:r>
              <a:rPr lang="en-GB" dirty="0"/>
              <a:t>…The competence concept is quite troublesome, and it is argued that the term has </a:t>
            </a:r>
            <a:r>
              <a:rPr lang="en-GB"/>
              <a:t>no significance </a:t>
            </a:r>
            <a:r>
              <a:rPr lang="en-GB" dirty="0"/>
              <a:t>beyond that which is associated with the term ‘skills’. </a:t>
            </a:r>
          </a:p>
        </p:txBody>
      </p:sp>
    </p:spTree>
    <p:extLst>
      <p:ext uri="{BB962C8B-B14F-4D97-AF65-F5344CB8AC3E}">
        <p14:creationId xmlns:p14="http://schemas.microsoft.com/office/powerpoint/2010/main" val="12792182"/>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EA4220-4758-494B-8C8F-B53559CF687A}"/>
              </a:ext>
            </a:extLst>
          </p:cNvPr>
          <p:cNvSpPr>
            <a:spLocks noGrp="1"/>
          </p:cNvSpPr>
          <p:nvPr>
            <p:ph type="title"/>
          </p:nvPr>
        </p:nvSpPr>
        <p:spPr>
          <a:noFill/>
          <a:ln w="9525" algn="ctr">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600" b="1" dirty="0">
                <a:solidFill>
                  <a:srgbClr val="00B0F0"/>
                </a:solidFill>
              </a:rPr>
              <a:t>“We don’t need those learning outcomes” : Paul Kleiman reports…</a:t>
            </a:r>
          </a:p>
        </p:txBody>
      </p:sp>
      <p:sp>
        <p:nvSpPr>
          <p:cNvPr id="3" name="Content Placeholder 2">
            <a:extLst>
              <a:ext uri="{FF2B5EF4-FFF2-40B4-BE49-F238E27FC236}">
                <a16:creationId xmlns:a16="http://schemas.microsoft.com/office/drawing/2014/main" id="{A6D956D8-38C4-4AB7-86BA-7E9DE7DAC1CE}"/>
              </a:ext>
            </a:extLst>
          </p:cNvPr>
          <p:cNvSpPr>
            <a:spLocks noGrp="1"/>
          </p:cNvSpPr>
          <p:nvPr>
            <p:ph idx="1"/>
          </p:nvPr>
        </p:nvSpPr>
        <p:spPr/>
        <p:txBody>
          <a:bodyPr/>
          <a:lstStyle/>
          <a:p>
            <a:r>
              <a:rPr lang="en-GB" sz="2800" dirty="0"/>
              <a:t>“Through the introduction of the new assessment model we have seen a significant improvement in assessment participation and achievement. In a single academic year modular failure has reduced from 18.70% to 0.37%, non-submissions from 10.43% to 0% and extenuating circumstances from 17.39% to 6.59%. The model has made space for teaching staff to spend more time with students.”</a:t>
            </a:r>
          </a:p>
          <a:p>
            <a:pPr marL="0" indent="0">
              <a:buNone/>
            </a:pPr>
            <a:r>
              <a:rPr lang="en-GB" sz="2800" dirty="0"/>
              <a:t>Via Twitter, on Kleiman, 2018</a:t>
            </a:r>
          </a:p>
        </p:txBody>
      </p:sp>
    </p:spTree>
    <p:extLst>
      <p:ext uri="{BB962C8B-B14F-4D97-AF65-F5344CB8AC3E}">
        <p14:creationId xmlns:p14="http://schemas.microsoft.com/office/powerpoint/2010/main" val="2248920879"/>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028" y="152401"/>
            <a:ext cx="9128798" cy="6810374"/>
          </a:xfrm>
          <a:prstGeom prst="rect">
            <a:avLst/>
          </a:prstGeom>
        </p:spPr>
      </p:pic>
      <p:sp>
        <p:nvSpPr>
          <p:cNvPr id="5" name="TextBox 4">
            <a:extLst>
              <a:ext uri="{FF2B5EF4-FFF2-40B4-BE49-F238E27FC236}">
                <a16:creationId xmlns:a16="http://schemas.microsoft.com/office/drawing/2014/main" id="{D95BB0F9-6185-4B29-8D08-B27D90986F1D}"/>
              </a:ext>
            </a:extLst>
          </p:cNvPr>
          <p:cNvSpPr txBox="1"/>
          <p:nvPr/>
        </p:nvSpPr>
        <p:spPr>
          <a:xfrm>
            <a:off x="4587303" y="171281"/>
            <a:ext cx="4556697" cy="830997"/>
          </a:xfrm>
          <a:prstGeom prst="rect">
            <a:avLst/>
          </a:prstGeom>
          <a:solidFill>
            <a:srgbClr val="FFFF00"/>
          </a:solid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black"/>
                </a:solidFill>
                <a:effectLst/>
                <a:uLnTx/>
                <a:uFillTx/>
                <a:latin typeface="Calibri"/>
                <a:ea typeface="+mn-ea"/>
                <a:cs typeface="+mn-cs"/>
              </a:rPr>
              <a:t>Do we get what we ask for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black"/>
                </a:solidFill>
                <a:effectLst/>
                <a:uLnTx/>
                <a:uFillTx/>
                <a:latin typeface="Calibri"/>
                <a:ea typeface="+mn-ea"/>
                <a:cs typeface="+mn-cs"/>
              </a:rPr>
              <a:t>with intended learning outcomes?</a:t>
            </a:r>
          </a:p>
        </p:txBody>
      </p:sp>
      <p:sp>
        <p:nvSpPr>
          <p:cNvPr id="6" name="TextBox 5">
            <a:extLst>
              <a:ext uri="{FF2B5EF4-FFF2-40B4-BE49-F238E27FC236}">
                <a16:creationId xmlns:a16="http://schemas.microsoft.com/office/drawing/2014/main" id="{BFA789BE-0951-4E9E-8277-B8B0966D2FA3}"/>
              </a:ext>
            </a:extLst>
          </p:cNvPr>
          <p:cNvSpPr txBox="1"/>
          <p:nvPr/>
        </p:nvSpPr>
        <p:spPr>
          <a:xfrm>
            <a:off x="3213912" y="4624367"/>
            <a:ext cx="5851858" cy="954107"/>
          </a:xfrm>
          <a:prstGeom prst="rect">
            <a:avLst/>
          </a:prstGeom>
          <a:solidFill>
            <a:srgbClr val="00B0F0">
              <a:alpha val="50196"/>
            </a:srgbClr>
          </a:solid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prstClr val="black"/>
                </a:solidFill>
                <a:effectLst/>
                <a:uLnTx/>
                <a:uFillTx/>
                <a:latin typeface="Calibri"/>
                <a:ea typeface="+mn-ea"/>
                <a:cs typeface="+mn-cs"/>
              </a:rPr>
              <a:t>Have we any idea of how many of</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prstClr val="black"/>
                </a:solidFill>
                <a:effectLst/>
                <a:uLnTx/>
                <a:uFillTx/>
                <a:latin typeface="Calibri"/>
                <a:ea typeface="+mn-ea"/>
                <a:cs typeface="+mn-cs"/>
              </a:rPr>
              <a:t> these might also have been involved?</a:t>
            </a:r>
          </a:p>
        </p:txBody>
      </p:sp>
    </p:spTree>
    <p:extLst>
      <p:ext uri="{BB962C8B-B14F-4D97-AF65-F5344CB8AC3E}">
        <p14:creationId xmlns:p14="http://schemas.microsoft.com/office/powerpoint/2010/main" val="39530086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C6936D-8CE5-41EF-B8DC-994DA7B1EFDF}"/>
              </a:ext>
            </a:extLst>
          </p:cNvPr>
          <p:cNvSpPr>
            <a:spLocks noGrp="1"/>
          </p:cNvSpPr>
          <p:nvPr>
            <p:ph type="title"/>
          </p:nvPr>
        </p:nvSpPr>
        <p:spPr>
          <a:xfrm>
            <a:off x="250825" y="188925"/>
            <a:ext cx="8713788" cy="359675"/>
          </a:xfrm>
          <a:noFill/>
          <a:ln w="9525" algn="ctr">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600" b="1" dirty="0">
                <a:solidFill>
                  <a:srgbClr val="00B0F0"/>
                </a:solidFill>
              </a:rPr>
              <a:t>Matters arising?</a:t>
            </a:r>
          </a:p>
        </p:txBody>
      </p:sp>
      <p:sp>
        <p:nvSpPr>
          <p:cNvPr id="3" name="Content Placeholder 2">
            <a:extLst>
              <a:ext uri="{FF2B5EF4-FFF2-40B4-BE49-F238E27FC236}">
                <a16:creationId xmlns:a16="http://schemas.microsoft.com/office/drawing/2014/main" id="{EA58D823-7293-4DDA-9B22-03BEEE10D89B}"/>
              </a:ext>
            </a:extLst>
          </p:cNvPr>
          <p:cNvSpPr>
            <a:spLocks noGrp="1"/>
          </p:cNvSpPr>
          <p:nvPr>
            <p:ph idx="1"/>
          </p:nvPr>
        </p:nvSpPr>
        <p:spPr>
          <a:xfrm>
            <a:off x="107380" y="548601"/>
            <a:ext cx="9036620" cy="5318802"/>
          </a:xfrm>
        </p:spPr>
        <p:txBody>
          <a:bodyPr numCol="1"/>
          <a:lstStyle/>
          <a:p>
            <a:pPr marL="0" indent="0">
              <a:buNone/>
            </a:pPr>
            <a:r>
              <a:rPr lang="en-GB" sz="2600" dirty="0"/>
              <a:t>I hope to ask you to share your experience regarding:</a:t>
            </a:r>
          </a:p>
          <a:p>
            <a:pPr lvl="0">
              <a:buFont typeface="+mj-lt"/>
              <a:buAutoNum type="arabicPeriod"/>
            </a:pPr>
            <a:r>
              <a:rPr lang="en-GB" sz="2600" dirty="0"/>
              <a:t>Why and how learning outcomes may have become ‘a tyranny’? </a:t>
            </a:r>
          </a:p>
          <a:p>
            <a:pPr lvl="0">
              <a:buFont typeface="+mj-lt"/>
              <a:buAutoNum type="arabicPeriod"/>
            </a:pPr>
            <a:r>
              <a:rPr lang="en-GB" sz="2600" dirty="0"/>
              <a:t>What else, </a:t>
            </a:r>
            <a:r>
              <a:rPr lang="en-GB" sz="2600" dirty="0">
                <a:solidFill>
                  <a:srgbClr val="008000"/>
                </a:solidFill>
              </a:rPr>
              <a:t>with hindsight</a:t>
            </a:r>
            <a:r>
              <a:rPr lang="en-GB" sz="2600" dirty="0"/>
              <a:t>, might be now be included in the ways we use intended outcomes, and what</a:t>
            </a:r>
            <a:r>
              <a:rPr lang="en-GB" sz="2600" dirty="0">
                <a:solidFill>
                  <a:srgbClr val="008000"/>
                </a:solidFill>
              </a:rPr>
              <a:t>, with foresight</a:t>
            </a:r>
            <a:r>
              <a:rPr lang="en-GB" sz="2600" dirty="0"/>
              <a:t>, could be added to our approaches?</a:t>
            </a:r>
          </a:p>
          <a:p>
            <a:pPr>
              <a:buFont typeface="+mj-lt"/>
              <a:buAutoNum type="arabicPeriod"/>
            </a:pPr>
            <a:r>
              <a:rPr lang="en-GB" sz="2600" dirty="0"/>
              <a:t>How might we make better use of students </a:t>
            </a:r>
            <a:r>
              <a:rPr lang="en-GB" sz="2600" dirty="0">
                <a:solidFill>
                  <a:srgbClr val="008000"/>
                </a:solidFill>
              </a:rPr>
              <a:t>‘learning </a:t>
            </a:r>
            <a:r>
              <a:rPr lang="en-GB" sz="2600" i="1" dirty="0">
                <a:solidFill>
                  <a:srgbClr val="008000"/>
                </a:solidFill>
              </a:rPr>
              <a:t>incomes’</a:t>
            </a:r>
            <a:r>
              <a:rPr lang="en-GB" sz="2600" dirty="0">
                <a:solidFill>
                  <a:srgbClr val="008000"/>
                </a:solidFill>
              </a:rPr>
              <a:t>?</a:t>
            </a:r>
          </a:p>
          <a:p>
            <a:pPr>
              <a:buFont typeface="+mj-lt"/>
              <a:buAutoNum type="arabicPeriod"/>
            </a:pPr>
            <a:r>
              <a:rPr lang="en-GB" sz="2600" dirty="0"/>
              <a:t>Can we improve things by finding out about </a:t>
            </a:r>
            <a:r>
              <a:rPr lang="en-GB" sz="2600" i="1" dirty="0">
                <a:solidFill>
                  <a:srgbClr val="008000"/>
                </a:solidFill>
              </a:rPr>
              <a:t>emergent</a:t>
            </a:r>
            <a:r>
              <a:rPr lang="en-GB" sz="2600" dirty="0">
                <a:solidFill>
                  <a:srgbClr val="008000"/>
                </a:solidFill>
              </a:rPr>
              <a:t> learning outcomes</a:t>
            </a:r>
            <a:r>
              <a:rPr lang="en-GB" sz="2600" dirty="0"/>
              <a:t> which occur? (Are these often more important than the intended ones?).</a:t>
            </a:r>
          </a:p>
          <a:p>
            <a:pPr>
              <a:buFont typeface="+mj-lt"/>
              <a:buAutoNum type="arabicPeriod"/>
            </a:pPr>
            <a:r>
              <a:rPr lang="en-GB" sz="2600" dirty="0"/>
              <a:t>How best can we address </a:t>
            </a:r>
            <a:r>
              <a:rPr lang="en-GB" sz="2600" dirty="0">
                <a:solidFill>
                  <a:srgbClr val="008000"/>
                </a:solidFill>
              </a:rPr>
              <a:t>learning </a:t>
            </a:r>
            <a:r>
              <a:rPr lang="en-GB" sz="2600" i="1" dirty="0">
                <a:solidFill>
                  <a:srgbClr val="008000"/>
                </a:solidFill>
              </a:rPr>
              <a:t>outgoings</a:t>
            </a:r>
            <a:r>
              <a:rPr lang="en-GB" sz="2600" dirty="0">
                <a:solidFill>
                  <a:srgbClr val="008000"/>
                </a:solidFill>
              </a:rPr>
              <a:t> </a:t>
            </a:r>
            <a:r>
              <a:rPr lang="en-GB" sz="2600" dirty="0"/>
              <a:t>– important aspects of learning that can’t be assessed, but will be really valuable five years later in career?</a:t>
            </a:r>
          </a:p>
          <a:p>
            <a:pPr>
              <a:buFont typeface="+mj-lt"/>
              <a:buAutoNum type="arabicPeriod"/>
            </a:pPr>
            <a:r>
              <a:rPr lang="en-GB" sz="2600" dirty="0"/>
              <a:t>How can Sally’s </a:t>
            </a:r>
            <a:r>
              <a:rPr lang="en-GB" sz="2600" dirty="0">
                <a:solidFill>
                  <a:srgbClr val="FF0000"/>
                </a:solidFill>
              </a:rPr>
              <a:t>VASCULAR </a:t>
            </a:r>
            <a:r>
              <a:rPr lang="en-GB" sz="2600" dirty="0"/>
              <a:t>approach remedy the problems?</a:t>
            </a:r>
          </a:p>
          <a:p>
            <a:pPr>
              <a:buFont typeface="+mj-lt"/>
              <a:buAutoNum type="arabicPeriod"/>
            </a:pPr>
            <a:endParaRPr lang="en-GB" sz="2600" dirty="0"/>
          </a:p>
        </p:txBody>
      </p:sp>
    </p:spTree>
    <p:extLst>
      <p:ext uri="{BB962C8B-B14F-4D97-AF65-F5344CB8AC3E}">
        <p14:creationId xmlns:p14="http://schemas.microsoft.com/office/powerpoint/2010/main" val="3523941899"/>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2E68ED-105D-499E-AD69-597FEAC61781}"/>
              </a:ext>
            </a:extLst>
          </p:cNvPr>
          <p:cNvSpPr>
            <a:spLocks noGrp="1"/>
          </p:cNvSpPr>
          <p:nvPr>
            <p:ph type="title"/>
          </p:nvPr>
        </p:nvSpPr>
        <p:spPr>
          <a:noFill/>
          <a:ln w="9525" algn="ctr">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600" b="1" dirty="0">
                <a:solidFill>
                  <a:srgbClr val="00B0F0"/>
                </a:solidFill>
              </a:rPr>
              <a:t>Learning </a:t>
            </a:r>
            <a:r>
              <a:rPr lang="en-GB" sz="3600" b="1" i="1" dirty="0">
                <a:solidFill>
                  <a:srgbClr val="00B0F0"/>
                </a:solidFill>
              </a:rPr>
              <a:t>incomes</a:t>
            </a:r>
          </a:p>
        </p:txBody>
      </p:sp>
      <p:sp>
        <p:nvSpPr>
          <p:cNvPr id="3" name="Content Placeholder 2">
            <a:extLst>
              <a:ext uri="{FF2B5EF4-FFF2-40B4-BE49-F238E27FC236}">
                <a16:creationId xmlns:a16="http://schemas.microsoft.com/office/drawing/2014/main" id="{09755A63-3791-4D5C-BC58-54E6DD72E916}"/>
              </a:ext>
            </a:extLst>
          </p:cNvPr>
          <p:cNvSpPr>
            <a:spLocks noGrp="1"/>
          </p:cNvSpPr>
          <p:nvPr>
            <p:ph idx="1"/>
          </p:nvPr>
        </p:nvSpPr>
        <p:spPr/>
        <p:txBody>
          <a:bodyPr/>
          <a:lstStyle/>
          <a:p>
            <a:pPr marL="0" indent="0">
              <a:buNone/>
            </a:pPr>
            <a:r>
              <a:rPr lang="en-GB" sz="2800" dirty="0"/>
              <a:t>These may be different for each different learner. By learning </a:t>
            </a:r>
            <a:r>
              <a:rPr lang="en-GB" sz="2800" i="1" dirty="0"/>
              <a:t>incomes</a:t>
            </a:r>
            <a:r>
              <a:rPr lang="en-GB" sz="2800" dirty="0"/>
              <a:t>, I mean all the things learners are bringing to the learning situation. These include:</a:t>
            </a:r>
          </a:p>
          <a:p>
            <a:pPr lvl="0"/>
            <a:r>
              <a:rPr lang="en-GB" sz="2800" dirty="0"/>
              <a:t>what they already know about the subject</a:t>
            </a:r>
          </a:p>
          <a:p>
            <a:pPr lvl="0"/>
            <a:r>
              <a:rPr lang="en-GB" sz="2800" dirty="0"/>
              <a:t>what they can already do, related to the subject</a:t>
            </a:r>
          </a:p>
          <a:p>
            <a:pPr lvl="0"/>
            <a:r>
              <a:rPr lang="en-GB" sz="2800" dirty="0"/>
              <a:t>other things in their experience which they can link to the new subject.</a:t>
            </a:r>
          </a:p>
          <a:p>
            <a:pPr marL="0" lvl="0" indent="0">
              <a:buNone/>
            </a:pPr>
            <a:r>
              <a:rPr lang="en-GB" sz="2800" dirty="0"/>
              <a:t>(Race, 2014)</a:t>
            </a:r>
          </a:p>
          <a:p>
            <a:endParaRPr lang="en-GB" sz="2800" dirty="0"/>
          </a:p>
        </p:txBody>
      </p:sp>
    </p:spTree>
    <p:extLst>
      <p:ext uri="{BB962C8B-B14F-4D97-AF65-F5344CB8AC3E}">
        <p14:creationId xmlns:p14="http://schemas.microsoft.com/office/powerpoint/2010/main" val="3069028804"/>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E37CA-23F3-4C9A-8FFD-5FC3CA0AA0A2}"/>
              </a:ext>
            </a:extLst>
          </p:cNvPr>
          <p:cNvSpPr>
            <a:spLocks noGrp="1"/>
          </p:cNvSpPr>
          <p:nvPr>
            <p:ph type="title"/>
          </p:nvPr>
        </p:nvSpPr>
        <p:spPr>
          <a:xfrm>
            <a:off x="0" y="188925"/>
            <a:ext cx="8964613" cy="431685"/>
          </a:xfrm>
          <a:noFill/>
          <a:ln w="9525" algn="ctr">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600" b="1" dirty="0">
                <a:solidFill>
                  <a:srgbClr val="00B0F0"/>
                </a:solidFill>
              </a:rPr>
              <a:t>Benefits of learning </a:t>
            </a:r>
            <a:r>
              <a:rPr lang="en-GB" sz="3600" b="1" i="1" dirty="0">
                <a:solidFill>
                  <a:srgbClr val="00B0F0"/>
                </a:solidFill>
              </a:rPr>
              <a:t>incomes</a:t>
            </a:r>
            <a:r>
              <a:rPr lang="en-GB" sz="3600" b="1" dirty="0">
                <a:solidFill>
                  <a:srgbClr val="00B0F0"/>
                </a:solidFill>
              </a:rPr>
              <a:t>: </a:t>
            </a:r>
            <a:r>
              <a:rPr lang="en-GB" sz="3200" b="1" dirty="0">
                <a:solidFill>
                  <a:srgbClr val="00B0F0"/>
                </a:solidFill>
              </a:rPr>
              <a:t>they</a:t>
            </a:r>
            <a:r>
              <a:rPr lang="en-GB" sz="3600" b="1" dirty="0">
                <a:solidFill>
                  <a:srgbClr val="00B0F0"/>
                </a:solidFill>
              </a:rPr>
              <a:t> help us to:</a:t>
            </a:r>
          </a:p>
        </p:txBody>
      </p:sp>
      <p:sp>
        <p:nvSpPr>
          <p:cNvPr id="6" name="Content Placeholder 5">
            <a:extLst>
              <a:ext uri="{FF2B5EF4-FFF2-40B4-BE49-F238E27FC236}">
                <a16:creationId xmlns:a16="http://schemas.microsoft.com/office/drawing/2014/main" id="{76B92B51-5C48-4B2D-82E3-BCE56C3230A6}"/>
              </a:ext>
            </a:extLst>
          </p:cNvPr>
          <p:cNvSpPr>
            <a:spLocks noGrp="1"/>
          </p:cNvSpPr>
          <p:nvPr>
            <p:ph idx="1"/>
          </p:nvPr>
        </p:nvSpPr>
        <p:spPr>
          <a:xfrm>
            <a:off x="0" y="764631"/>
            <a:ext cx="8964615" cy="5102772"/>
          </a:xfrm>
        </p:spPr>
        <p:txBody>
          <a:bodyPr/>
          <a:lstStyle/>
          <a:p>
            <a:r>
              <a:rPr lang="en-GB" sz="2400" dirty="0"/>
              <a:t>avoid spending too much time telling the class all sorts of things they already know. We still may need to cover some of these things for the sake of the learners who don’t yet know them, but we can minimize the tedium for those who already do know them.</a:t>
            </a:r>
          </a:p>
          <a:p>
            <a:r>
              <a:rPr lang="en-GB" sz="2400" dirty="0"/>
              <a:t>give learners the chance to explain things they already know to each other – the explainers learn a great deal and we avoid boring them with our own explanations.</a:t>
            </a:r>
          </a:p>
          <a:p>
            <a:r>
              <a:rPr lang="en-GB" sz="2400" dirty="0"/>
              <a:t>spot misconceptions that some of our learners may have about things we’re going to build on. We can then put them right on these as we introduce topics.</a:t>
            </a:r>
          </a:p>
          <a:p>
            <a:r>
              <a:rPr lang="en-GB" sz="2400" dirty="0"/>
              <a:t>build on what members of the class </a:t>
            </a:r>
            <a:r>
              <a:rPr lang="en-GB" sz="2400" i="1" dirty="0"/>
              <a:t>want</a:t>
            </a:r>
            <a:r>
              <a:rPr lang="en-GB" sz="2400" dirty="0"/>
              <a:t> to find out. This helps learners to feel an increased degree of ownership of what we tell them – in effect, we’re structuring the curriculum around </a:t>
            </a:r>
            <a:r>
              <a:rPr lang="en-GB" sz="2400" i="1" dirty="0"/>
              <a:t>their</a:t>
            </a:r>
            <a:r>
              <a:rPr lang="en-GB" sz="2400" dirty="0"/>
              <a:t> questions.</a:t>
            </a:r>
          </a:p>
          <a:p>
            <a:pPr marL="0" indent="0">
              <a:buNone/>
            </a:pPr>
            <a:r>
              <a:rPr lang="en-GB" sz="2400" dirty="0"/>
              <a:t>(Race, 2014)</a:t>
            </a:r>
          </a:p>
          <a:p>
            <a:endParaRPr lang="en-GB" sz="2400" dirty="0"/>
          </a:p>
        </p:txBody>
      </p:sp>
    </p:spTree>
    <p:extLst>
      <p:ext uri="{BB962C8B-B14F-4D97-AF65-F5344CB8AC3E}">
        <p14:creationId xmlns:p14="http://schemas.microsoft.com/office/powerpoint/2010/main" val="1929372685"/>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8EB1E6-206F-46CD-839A-D913F3F12163}"/>
              </a:ext>
            </a:extLst>
          </p:cNvPr>
          <p:cNvSpPr>
            <a:spLocks noGrp="1"/>
          </p:cNvSpPr>
          <p:nvPr>
            <p:ph type="title"/>
          </p:nvPr>
        </p:nvSpPr>
        <p:spPr>
          <a:xfrm>
            <a:off x="457200" y="122239"/>
            <a:ext cx="7543800" cy="498371"/>
          </a:xfrm>
          <a:noFill/>
          <a:ln w="9525" algn="ctr">
            <a:noFill/>
            <a:miter lim="800000"/>
            <a:headEnd/>
            <a:tailEnd/>
          </a:ln>
        </p:spPr>
        <p:txBody>
          <a:bodyPr vert="horz" wrap="square" lIns="91440" tIns="45720" rIns="91440" bIns="45720" numCol="1" anchor="ctr" anchorCtr="0" compatLnSpc="1">
            <a:prstTxWarp prst="textNoShape">
              <a:avLst/>
            </a:prstTxWarp>
          </a:bodyPr>
          <a:lstStyle/>
          <a:p>
            <a:pPr algn="ctr" eaLnBrk="1" hangingPunct="1">
              <a:lnSpc>
                <a:spcPct val="85000"/>
              </a:lnSpc>
            </a:pPr>
            <a:r>
              <a:rPr lang="en-GB" sz="3600" dirty="0">
                <a:solidFill>
                  <a:srgbClr val="FF0000"/>
                </a:solidFill>
              </a:rPr>
              <a:t>VASCULAR</a:t>
            </a:r>
            <a:r>
              <a:rPr lang="en-GB" sz="3600" dirty="0">
                <a:solidFill>
                  <a:srgbClr val="00B0F0"/>
                </a:solidFill>
              </a:rPr>
              <a:t> learning outcomes</a:t>
            </a:r>
          </a:p>
        </p:txBody>
      </p:sp>
      <p:sp>
        <p:nvSpPr>
          <p:cNvPr id="3" name="Content Placeholder 2">
            <a:extLst>
              <a:ext uri="{FF2B5EF4-FFF2-40B4-BE49-F238E27FC236}">
                <a16:creationId xmlns:a16="http://schemas.microsoft.com/office/drawing/2014/main" id="{14A88B89-2B65-4C66-A018-8C71A650F919}"/>
              </a:ext>
            </a:extLst>
          </p:cNvPr>
          <p:cNvSpPr>
            <a:spLocks noGrp="1"/>
          </p:cNvSpPr>
          <p:nvPr>
            <p:ph idx="1"/>
          </p:nvPr>
        </p:nvSpPr>
        <p:spPr>
          <a:xfrm>
            <a:off x="179512" y="620610"/>
            <a:ext cx="8784976" cy="5311084"/>
          </a:xfrm>
        </p:spPr>
        <p:txBody>
          <a:bodyPr/>
          <a:lstStyle/>
          <a:p>
            <a:pPr marL="176213" indent="-176213">
              <a:buNone/>
            </a:pPr>
            <a:r>
              <a:rPr lang="en-GB" sz="2200" dirty="0">
                <a:solidFill>
                  <a:srgbClr val="7030A0"/>
                </a:solidFill>
              </a:rPr>
              <a:t>Verifiable:</a:t>
            </a:r>
            <a:r>
              <a:rPr lang="en-GB" sz="2200" dirty="0"/>
              <a:t> Can we tell when they’ve been achieved? And can students?</a:t>
            </a:r>
          </a:p>
          <a:p>
            <a:pPr marL="176213" indent="-176213">
              <a:buNone/>
            </a:pPr>
            <a:r>
              <a:rPr lang="en-GB" sz="2200" dirty="0">
                <a:solidFill>
                  <a:srgbClr val="7030A0"/>
                </a:solidFill>
              </a:rPr>
              <a:t>Action orientated</a:t>
            </a:r>
            <a:r>
              <a:rPr lang="en-GB" sz="2200" dirty="0"/>
              <a:t>: Do they lead to real and useful activity?</a:t>
            </a:r>
          </a:p>
          <a:p>
            <a:pPr marL="176213" indent="-176213">
              <a:buNone/>
            </a:pPr>
            <a:r>
              <a:rPr lang="en-GB" sz="2200" dirty="0">
                <a:solidFill>
                  <a:srgbClr val="7030A0"/>
                </a:solidFill>
              </a:rPr>
              <a:t>Singular</a:t>
            </a:r>
            <a:r>
              <a:rPr lang="en-GB" sz="2200" dirty="0"/>
              <a:t>: i.e. not portmanteau outcomes combining two or more into one, making it difficult to assess if differently achieved, but readily </a:t>
            </a:r>
            <a:r>
              <a:rPr lang="en-GB" sz="2200" dirty="0" err="1"/>
              <a:t>matchable</a:t>
            </a:r>
            <a:r>
              <a:rPr lang="en-GB" sz="2200" dirty="0"/>
              <a:t> to student work produced?</a:t>
            </a:r>
          </a:p>
          <a:p>
            <a:pPr marL="176213" indent="-176213">
              <a:buNone/>
            </a:pPr>
            <a:r>
              <a:rPr lang="en-GB" sz="2200" dirty="0">
                <a:solidFill>
                  <a:srgbClr val="7030A0"/>
                </a:solidFill>
              </a:rPr>
              <a:t>Constructively aligned</a:t>
            </a:r>
            <a:r>
              <a:rPr lang="en-GB" sz="2200" dirty="0"/>
              <a:t>? (Biggs and Tang, 2011) so that there is clear alignment between aims (What do students need to be able to know and do?, What is taught / learned, how these are assessed and evaluated);</a:t>
            </a:r>
          </a:p>
          <a:p>
            <a:pPr marL="176213" indent="-176213">
              <a:buNone/>
            </a:pPr>
            <a:r>
              <a:rPr lang="en-GB" sz="2200" dirty="0">
                <a:solidFill>
                  <a:srgbClr val="7030A0"/>
                </a:solidFill>
              </a:rPr>
              <a:t>Understandable</a:t>
            </a:r>
            <a:r>
              <a:rPr lang="en-GB" sz="2200" dirty="0"/>
              <a:t> i.e. using language codes that are meaningful to all stakeholders?</a:t>
            </a:r>
          </a:p>
          <a:p>
            <a:pPr marL="176213" indent="-176213">
              <a:buNone/>
            </a:pPr>
            <a:r>
              <a:rPr lang="en-GB" sz="2200" dirty="0">
                <a:solidFill>
                  <a:srgbClr val="7030A0"/>
                </a:solidFill>
              </a:rPr>
              <a:t>Level-appropriate</a:t>
            </a:r>
            <a:r>
              <a:rPr lang="en-GB" sz="2200" dirty="0"/>
              <a:t>? Suitable and differentiable between1</a:t>
            </a:r>
            <a:r>
              <a:rPr lang="en-GB" sz="2200" baseline="30000" dirty="0"/>
              <a:t>st</a:t>
            </a:r>
            <a:r>
              <a:rPr lang="en-GB" sz="2200" dirty="0"/>
              <a:t> year, 2</a:t>
            </a:r>
            <a:r>
              <a:rPr lang="en-GB" sz="2200" baseline="30000" dirty="0"/>
              <a:t>nd</a:t>
            </a:r>
            <a:r>
              <a:rPr lang="en-GB" sz="2200" dirty="0"/>
              <a:t> year, 3</a:t>
            </a:r>
            <a:r>
              <a:rPr lang="en-GB" sz="2200" baseline="30000" dirty="0"/>
              <a:t>rd</a:t>
            </a:r>
            <a:r>
              <a:rPr lang="en-GB" sz="2200" dirty="0"/>
              <a:t> year, Masters, other PG, NTFs? </a:t>
            </a:r>
          </a:p>
          <a:p>
            <a:pPr marL="176213" indent="-176213">
              <a:buNone/>
            </a:pPr>
            <a:r>
              <a:rPr lang="en-GB" sz="2200" dirty="0">
                <a:solidFill>
                  <a:srgbClr val="7030A0"/>
                </a:solidFill>
              </a:rPr>
              <a:t>Affective-inclusive</a:t>
            </a:r>
            <a:r>
              <a:rPr lang="en-GB" sz="2200" dirty="0"/>
              <a:t> i.e. not just covering actions but capabilities in the affective domain?</a:t>
            </a:r>
          </a:p>
          <a:p>
            <a:pPr marL="176213" indent="-176213">
              <a:buNone/>
            </a:pPr>
            <a:r>
              <a:rPr lang="en-GB" sz="2200" dirty="0">
                <a:solidFill>
                  <a:srgbClr val="7030A0"/>
                </a:solidFill>
              </a:rPr>
              <a:t>Regularly reviewed? </a:t>
            </a:r>
            <a:r>
              <a:rPr lang="en-GB" sz="2200" dirty="0"/>
              <a:t>Not just stuck in history and always fit-for-purpose</a:t>
            </a:r>
            <a:r>
              <a:rPr lang="en-GB" sz="2200" dirty="0">
                <a:solidFill>
                  <a:srgbClr val="7030A0"/>
                </a:solidFill>
              </a:rPr>
              <a:t>.</a:t>
            </a:r>
          </a:p>
          <a:p>
            <a:endParaRPr lang="en-GB" sz="2200" dirty="0"/>
          </a:p>
        </p:txBody>
      </p:sp>
      <p:sp>
        <p:nvSpPr>
          <p:cNvPr id="4" name="Rectangle 3">
            <a:extLst>
              <a:ext uri="{FF2B5EF4-FFF2-40B4-BE49-F238E27FC236}">
                <a16:creationId xmlns:a16="http://schemas.microsoft.com/office/drawing/2014/main" id="{833B58C7-C194-4076-92F1-963C8D0628B1}"/>
              </a:ext>
            </a:extLst>
          </p:cNvPr>
          <p:cNvSpPr/>
          <p:nvPr/>
        </p:nvSpPr>
        <p:spPr>
          <a:xfrm>
            <a:off x="179512" y="620611"/>
            <a:ext cx="277688" cy="6115150"/>
          </a:xfrm>
          <a:prstGeom prst="rect">
            <a:avLst/>
          </a:prstGeom>
          <a:solidFill>
            <a:srgbClr val="FF3300">
              <a:alpha val="16863"/>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640486E7-8C4D-49D1-82E7-0D59E58E4B4F}"/>
              </a:ext>
            </a:extLst>
          </p:cNvPr>
          <p:cNvSpPr/>
          <p:nvPr/>
        </p:nvSpPr>
        <p:spPr>
          <a:xfrm>
            <a:off x="0" y="0"/>
            <a:ext cx="8001000" cy="620609"/>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a:hlinkClick r:id="rId2"/>
              </a:rPr>
              <a:t>https://sally-brown.net/2019/03/08/invigorating-the-curriculum-with-vascular-learning-outcomes/</a:t>
            </a:r>
            <a:endParaRPr lang="en-GB" sz="2400"/>
          </a:p>
        </p:txBody>
      </p:sp>
    </p:spTree>
    <p:extLst>
      <p:ext uri="{BB962C8B-B14F-4D97-AF65-F5344CB8AC3E}">
        <p14:creationId xmlns:p14="http://schemas.microsoft.com/office/powerpoint/2010/main" val="2549187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animBg="1"/>
      <p:bldP spid="5"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A6151A-2ADE-48F6-B918-757F864601B0}"/>
              </a:ext>
            </a:extLst>
          </p:cNvPr>
          <p:cNvSpPr>
            <a:spLocks noGrp="1"/>
          </p:cNvSpPr>
          <p:nvPr>
            <p:ph type="title"/>
          </p:nvPr>
        </p:nvSpPr>
        <p:spPr>
          <a:noFill/>
          <a:ln w="9525" algn="ctr">
            <a:noFill/>
            <a:miter lim="800000"/>
            <a:headEnd/>
            <a:tailEnd/>
          </a:ln>
        </p:spPr>
        <p:txBody>
          <a:bodyPr vert="horz" wrap="square" lIns="91440" tIns="45720" rIns="91440" bIns="45720" numCol="1" anchor="ctr" anchorCtr="0" compatLnSpc="1">
            <a:prstTxWarp prst="textNoShape">
              <a:avLst/>
            </a:prstTxWarp>
          </a:bodyPr>
          <a:lstStyle/>
          <a:p>
            <a:r>
              <a:rPr lang="en-GB" sz="3600" b="1" dirty="0">
                <a:solidFill>
                  <a:srgbClr val="00B0F0"/>
                </a:solidFill>
              </a:rPr>
              <a:t>What are your emergent learning outcomes from the last 40 mins?</a:t>
            </a:r>
          </a:p>
        </p:txBody>
      </p:sp>
      <p:sp>
        <p:nvSpPr>
          <p:cNvPr id="3" name="Content Placeholder 2">
            <a:extLst>
              <a:ext uri="{FF2B5EF4-FFF2-40B4-BE49-F238E27FC236}">
                <a16:creationId xmlns:a16="http://schemas.microsoft.com/office/drawing/2014/main" id="{D404FC08-3BDB-438D-9BB0-C8AB1438D68B}"/>
              </a:ext>
            </a:extLst>
          </p:cNvPr>
          <p:cNvSpPr>
            <a:spLocks noGrp="1"/>
          </p:cNvSpPr>
          <p:nvPr>
            <p:ph idx="1"/>
          </p:nvPr>
        </p:nvSpPr>
        <p:spPr/>
        <p:txBody>
          <a:bodyPr/>
          <a:lstStyle/>
          <a:p>
            <a:r>
              <a:rPr lang="en-GB" dirty="0"/>
              <a:t>Volunteers?</a:t>
            </a:r>
          </a:p>
        </p:txBody>
      </p:sp>
    </p:spTree>
    <p:extLst>
      <p:ext uri="{BB962C8B-B14F-4D97-AF65-F5344CB8AC3E}">
        <p14:creationId xmlns:p14="http://schemas.microsoft.com/office/powerpoint/2010/main" val="3294103791"/>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250825" y="188917"/>
            <a:ext cx="8713788" cy="575717"/>
          </a:xfrm>
          <a:noFill/>
          <a:ln w="9525" algn="ctr">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600" b="1" dirty="0">
                <a:solidFill>
                  <a:srgbClr val="00B0F0"/>
                </a:solidFill>
              </a:rPr>
              <a:t>Back to our intended learning outcomes?</a:t>
            </a:r>
          </a:p>
        </p:txBody>
      </p:sp>
      <p:sp>
        <p:nvSpPr>
          <p:cNvPr id="110595" name="Rectangle 3"/>
          <p:cNvSpPr>
            <a:spLocks noGrp="1" noChangeArrowheads="1"/>
          </p:cNvSpPr>
          <p:nvPr>
            <p:ph idx="1"/>
          </p:nvPr>
        </p:nvSpPr>
        <p:spPr>
          <a:xfrm>
            <a:off x="250825" y="729222"/>
            <a:ext cx="8552083" cy="5949351"/>
          </a:xfrm>
        </p:spPr>
        <p:txBody>
          <a:bodyPr/>
          <a:lstStyle/>
          <a:p>
            <a:pPr marL="0" indent="0">
              <a:buNone/>
            </a:pPr>
            <a:r>
              <a:rPr lang="en-GB" sz="2600" dirty="0"/>
              <a:t>Are you now better able to?</a:t>
            </a:r>
          </a:p>
          <a:p>
            <a:pPr marL="0" indent="0">
              <a:buNone/>
            </a:pPr>
            <a:r>
              <a:rPr lang="en-GB" sz="2600" dirty="0"/>
              <a:t>	</a:t>
            </a:r>
            <a:r>
              <a:rPr lang="en-GB" sz="2600" dirty="0">
                <a:solidFill>
                  <a:srgbClr val="00B050"/>
                </a:solidFill>
              </a:rPr>
              <a:t>one hand = much better</a:t>
            </a:r>
          </a:p>
          <a:p>
            <a:pPr marL="0" indent="0">
              <a:buNone/>
            </a:pPr>
            <a:r>
              <a:rPr lang="en-GB" sz="2600" dirty="0"/>
              <a:t>	</a:t>
            </a:r>
            <a:r>
              <a:rPr lang="en-GB" sz="2600" dirty="0">
                <a:solidFill>
                  <a:srgbClr val="FFC000"/>
                </a:solidFill>
              </a:rPr>
              <a:t>two hands = somewhat better</a:t>
            </a:r>
          </a:p>
          <a:p>
            <a:pPr marL="0" indent="0">
              <a:buNone/>
            </a:pPr>
            <a:r>
              <a:rPr lang="en-GB" sz="2600" dirty="0"/>
              <a:t>	</a:t>
            </a:r>
            <a:r>
              <a:rPr lang="en-GB" sz="2600" dirty="0">
                <a:solidFill>
                  <a:srgbClr val="FF0000"/>
                </a:solidFill>
              </a:rPr>
              <a:t>touch left ear = no better</a:t>
            </a:r>
          </a:p>
          <a:p>
            <a:pPr lvl="0">
              <a:buFont typeface="+mj-lt"/>
              <a:buAutoNum type="arabicPeriod"/>
            </a:pPr>
            <a:r>
              <a:rPr lang="en-GB" sz="2600" dirty="0"/>
              <a:t>Remember, and address, three questions in every student’s mind, for most of the time?</a:t>
            </a:r>
          </a:p>
          <a:p>
            <a:pPr lvl="0">
              <a:buFont typeface="+mj-lt"/>
              <a:buAutoNum type="arabicPeriod"/>
            </a:pPr>
            <a:r>
              <a:rPr lang="en-GB" sz="2600" dirty="0"/>
              <a:t>Explore how intended learning outcomes can be extended (or sometimes replaced?) by collecting </a:t>
            </a:r>
            <a:r>
              <a:rPr lang="en-GB" sz="2600" dirty="0">
                <a:solidFill>
                  <a:srgbClr val="008000"/>
                </a:solidFill>
              </a:rPr>
              <a:t>learning </a:t>
            </a:r>
            <a:r>
              <a:rPr lang="en-GB" sz="2600" i="1" dirty="0">
                <a:solidFill>
                  <a:srgbClr val="008000"/>
                </a:solidFill>
              </a:rPr>
              <a:t>incomes</a:t>
            </a:r>
            <a:r>
              <a:rPr lang="en-GB" sz="2600" dirty="0">
                <a:solidFill>
                  <a:srgbClr val="008000"/>
                </a:solidFill>
              </a:rPr>
              <a:t> </a:t>
            </a:r>
            <a:r>
              <a:rPr lang="en-GB" sz="2600" dirty="0"/>
              <a:t>of students, collecting and evaluating students’ </a:t>
            </a:r>
            <a:r>
              <a:rPr lang="en-GB" sz="2600" i="1" dirty="0">
                <a:solidFill>
                  <a:srgbClr val="008000"/>
                </a:solidFill>
              </a:rPr>
              <a:t>emergent</a:t>
            </a:r>
            <a:r>
              <a:rPr lang="en-GB" sz="2600" dirty="0">
                <a:solidFill>
                  <a:srgbClr val="008000"/>
                </a:solidFill>
              </a:rPr>
              <a:t> learning outcomes</a:t>
            </a:r>
            <a:r>
              <a:rPr lang="en-GB" sz="2600" dirty="0"/>
              <a:t>, and formulating intended learning </a:t>
            </a:r>
            <a:r>
              <a:rPr lang="en-GB" sz="2600" i="1" dirty="0"/>
              <a:t>outgoings</a:t>
            </a:r>
            <a:r>
              <a:rPr lang="en-GB" sz="2600" dirty="0"/>
              <a:t> into the curriculum?</a:t>
            </a:r>
          </a:p>
          <a:p>
            <a:pPr lvl="0">
              <a:buFont typeface="+mj-lt"/>
              <a:buAutoNum type="arabicPeriod"/>
            </a:pPr>
            <a:r>
              <a:rPr lang="en-GB" sz="2600" dirty="0"/>
              <a:t>Breath life into the whole picture of outcomes, by </a:t>
            </a:r>
            <a:r>
              <a:rPr lang="en-GB" sz="2600" dirty="0">
                <a:solidFill>
                  <a:srgbClr val="FF0000"/>
                </a:solidFill>
              </a:rPr>
              <a:t>VASCULAR</a:t>
            </a:r>
            <a:r>
              <a:rPr lang="en-GB" sz="2600" dirty="0"/>
              <a:t> approaches (Sally Brown, 2019)?</a:t>
            </a:r>
          </a:p>
        </p:txBody>
      </p:sp>
    </p:spTree>
    <p:extLst>
      <p:ext uri="{BB962C8B-B14F-4D97-AF65-F5344CB8AC3E}">
        <p14:creationId xmlns:p14="http://schemas.microsoft.com/office/powerpoint/2010/main" val="327383514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059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059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059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059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059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059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1059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0595" grpId="0" build="p"/>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8050" name="Rectangle 2"/>
          <p:cNvSpPr>
            <a:spLocks noGrp="1" noChangeArrowheads="1"/>
          </p:cNvSpPr>
          <p:nvPr>
            <p:ph type="ctrTitle"/>
          </p:nvPr>
        </p:nvSpPr>
        <p:spPr>
          <a:xfrm>
            <a:off x="124915" y="449154"/>
            <a:ext cx="7200998" cy="2736380"/>
          </a:xfrm>
          <a:noFill/>
        </p:spPr>
        <p:txBody>
          <a:bodyPr/>
          <a:lstStyle/>
          <a:p>
            <a:pPr algn="ctr">
              <a:defRPr/>
            </a:pPr>
            <a:r>
              <a:rPr lang="en-GB" sz="8000" dirty="0">
                <a:solidFill>
                  <a:srgbClr val="FF0000"/>
                </a:solidFill>
                <a:latin typeface="AR CARTER" panose="02000000000000000000" pitchFamily="2" charset="0"/>
              </a:rPr>
              <a:t>‘Beyond the Tyranny of learning outcomes?’</a:t>
            </a:r>
            <a:endParaRPr lang="en-GB" sz="3600" dirty="0">
              <a:solidFill>
                <a:srgbClr val="92D050"/>
              </a:solidFill>
              <a:latin typeface="+mn-lt"/>
            </a:endParaRPr>
          </a:p>
        </p:txBody>
      </p:sp>
      <p:sp>
        <p:nvSpPr>
          <p:cNvPr id="5" name="Rectangle 8">
            <a:hlinkClick r:id="rId3" action="ppaction://hlinkpres?slideindex=1&amp;slidetitle="/>
          </p:cNvPr>
          <p:cNvSpPr>
            <a:spLocks noChangeArrowheads="1"/>
          </p:cNvSpPr>
          <p:nvPr/>
        </p:nvSpPr>
        <p:spPr bwMode="auto">
          <a:xfrm>
            <a:off x="251400" y="4293120"/>
            <a:ext cx="7056980" cy="2266586"/>
          </a:xfrm>
          <a:prstGeom prst="rect">
            <a:avLst/>
          </a:prstGeom>
          <a:solidFill>
            <a:srgbClr val="FFFFFF"/>
          </a:solidFill>
          <a:ln w="12700">
            <a:noFill/>
            <a:miter lim="800000"/>
            <a:headEnd/>
            <a:tailEnd/>
          </a:ln>
        </p:spPr>
        <p:txBody>
          <a:bodyPr lIns="92075" tIns="46038" rIns="92075" bIns="46038" anchor="ctr"/>
          <a:lstStyle/>
          <a:p>
            <a:pPr marL="723900" indent="-723900" algn="ctr" eaLnBrk="0" hangingPunct="0">
              <a:spcBef>
                <a:spcPct val="20000"/>
              </a:spcBef>
              <a:buClr>
                <a:srgbClr val="7E9CE8"/>
              </a:buClr>
              <a:buFont typeface="Wingdings" pitchFamily="2" charset="2"/>
              <a:buNone/>
            </a:pPr>
            <a:r>
              <a:rPr lang="en-GB" sz="2800" b="1" dirty="0">
                <a:solidFill>
                  <a:srgbClr val="000000"/>
                </a:solidFill>
                <a:latin typeface="Arial" pitchFamily="34" charset="0"/>
              </a:rPr>
              <a:t>Phil Race</a:t>
            </a:r>
          </a:p>
          <a:p>
            <a:pPr marL="723900" indent="-723900" algn="ctr" eaLnBrk="0" hangingPunct="0">
              <a:spcBef>
                <a:spcPct val="20000"/>
              </a:spcBef>
              <a:buClr>
                <a:srgbClr val="7E9CE8"/>
              </a:buClr>
              <a:buFont typeface="Wingdings" pitchFamily="2" charset="2"/>
              <a:buNone/>
            </a:pPr>
            <a:r>
              <a:rPr lang="en-GB" sz="1800" b="1" dirty="0">
                <a:solidFill>
                  <a:srgbClr val="008000"/>
                </a:solidFill>
                <a:latin typeface="Arial" pitchFamily="34" charset="0"/>
              </a:rPr>
              <a:t>(from Newcastle-upon-Tyne)</a:t>
            </a:r>
          </a:p>
          <a:p>
            <a:pPr marL="723900" indent="-723900" algn="ctr" eaLnBrk="0" hangingPunct="0">
              <a:spcBef>
                <a:spcPct val="20000"/>
              </a:spcBef>
              <a:buClr>
                <a:srgbClr val="7E9CE8"/>
              </a:buClr>
              <a:buFont typeface="Wingdings" pitchFamily="2" charset="2"/>
              <a:buNone/>
            </a:pPr>
            <a:r>
              <a:rPr lang="en-GB" sz="1400" b="1" dirty="0">
                <a:solidFill>
                  <a:srgbClr val="000000"/>
                </a:solidFill>
                <a:latin typeface="Arial" pitchFamily="34" charset="0"/>
              </a:rPr>
              <a:t>BSc  PhD  PGCE  FCIPD  PFHEA   NTF </a:t>
            </a:r>
          </a:p>
          <a:p>
            <a:pPr algn="ctr" eaLnBrk="0" hangingPunct="0">
              <a:lnSpc>
                <a:spcPct val="90000"/>
              </a:lnSpc>
              <a:buClr>
                <a:srgbClr val="FF3399"/>
              </a:buClr>
              <a:buSzPct val="75000"/>
              <a:buFont typeface="Monotype Sorts" pitchFamily="2" charset="2"/>
              <a:buNone/>
            </a:pPr>
            <a:r>
              <a:rPr lang="en-GB" sz="1800" b="1" dirty="0">
                <a:solidFill>
                  <a:srgbClr val="4F81BD"/>
                </a:solidFill>
                <a:latin typeface="Arial" charset="0"/>
              </a:rPr>
              <a:t>Follow Phil 	@RacePhil </a:t>
            </a:r>
            <a:endParaRPr lang="en-GB" sz="1800" b="1" dirty="0">
              <a:solidFill>
                <a:srgbClr val="4F81BD"/>
              </a:solidFill>
              <a:latin typeface="Arial" pitchFamily="34" charset="0"/>
            </a:endParaRPr>
          </a:p>
          <a:p>
            <a:pPr marL="723900" indent="-723900" algn="ctr" eaLnBrk="0" hangingPunct="0">
              <a:spcBef>
                <a:spcPct val="20000"/>
              </a:spcBef>
              <a:buClr>
                <a:srgbClr val="7E9CE8"/>
              </a:buClr>
              <a:buFont typeface="Wingdings" pitchFamily="2" charset="2"/>
              <a:buNone/>
            </a:pPr>
            <a:r>
              <a:rPr lang="en-GB" sz="1600" b="1" dirty="0">
                <a:solidFill>
                  <a:srgbClr val="000000"/>
                </a:solidFill>
                <a:latin typeface="Arial" pitchFamily="34" charset="0"/>
              </a:rPr>
              <a:t>Visiting Professor:  University of Plymouth and Edge Hill University</a:t>
            </a:r>
          </a:p>
          <a:p>
            <a:pPr marL="723900" indent="-723900" algn="ctr" eaLnBrk="0" hangingPunct="0">
              <a:spcBef>
                <a:spcPct val="20000"/>
              </a:spcBef>
              <a:buClr>
                <a:srgbClr val="7E9CE8"/>
              </a:buClr>
              <a:buFont typeface="Wingdings" pitchFamily="2" charset="2"/>
              <a:buNone/>
            </a:pPr>
            <a:r>
              <a:rPr lang="en-GB" sz="1600" b="1" dirty="0">
                <a:solidFill>
                  <a:srgbClr val="000000"/>
                </a:solidFill>
                <a:latin typeface="Arial" pitchFamily="34" charset="0"/>
              </a:rPr>
              <a:t>Emeritus Professor, Leeds Beckett University</a:t>
            </a:r>
          </a:p>
        </p:txBody>
      </p:sp>
      <p:sp>
        <p:nvSpPr>
          <p:cNvPr id="6" name="Action Button: Custom 5">
            <a:hlinkClick r:id="rId4" action="ppaction://hlinkpres?slideindex=1&amp;slidetitle=Slide 1" highlightClick="1"/>
          </p:cNvPr>
          <p:cNvSpPr/>
          <p:nvPr/>
        </p:nvSpPr>
        <p:spPr>
          <a:xfrm>
            <a:off x="7308380" y="2924930"/>
            <a:ext cx="1042416" cy="1042416"/>
          </a:xfrm>
          <a:prstGeom prst="actionButtonBlank">
            <a:avLst/>
          </a:prstGeom>
          <a:solidFill>
            <a:srgbClr val="FFFFFF">
              <a:alpha val="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400">
              <a:solidFill>
                <a:srgbClr val="FFFFFF"/>
              </a:solidFill>
              <a:latin typeface="Calibri" pitchFamily="34" charset="0"/>
            </a:endParaRPr>
          </a:p>
        </p:txBody>
      </p:sp>
      <p:sp>
        <p:nvSpPr>
          <p:cNvPr id="2" name="Rectangle 1"/>
          <p:cNvSpPr/>
          <p:nvPr/>
        </p:nvSpPr>
        <p:spPr>
          <a:xfrm>
            <a:off x="251400" y="3446138"/>
            <a:ext cx="7056980" cy="830997"/>
          </a:xfrm>
          <a:prstGeom prst="rect">
            <a:avLst/>
          </a:prstGeom>
          <a:solidFill>
            <a:srgbClr val="FFFF00"/>
          </a:solidFill>
        </p:spPr>
        <p:txBody>
          <a:bodyPr wrap="square">
            <a:spAutoFit/>
          </a:bodyPr>
          <a:lstStyle/>
          <a:p>
            <a:pPr algn="ctr"/>
            <a:r>
              <a:rPr lang="en-GB" sz="2400" b="1" dirty="0">
                <a:solidFill>
                  <a:schemeClr val="bg1"/>
                </a:solidFill>
              </a:rPr>
              <a:t>10th July 2019 </a:t>
            </a:r>
          </a:p>
          <a:p>
            <a:pPr algn="ctr"/>
            <a:r>
              <a:rPr lang="en-GB" sz="2400" b="1" dirty="0">
                <a:solidFill>
                  <a:schemeClr val="bg1"/>
                </a:solidFill>
              </a:rPr>
              <a:t>Sheffield Hallam University</a:t>
            </a:r>
            <a:endParaRPr lang="en-GB" sz="2400" dirty="0">
              <a:solidFill>
                <a:schemeClr val="bg1"/>
              </a:solidFill>
            </a:endParaRPr>
          </a:p>
        </p:txBody>
      </p:sp>
      <p:pic>
        <p:nvPicPr>
          <p:cNvPr id="4" name="Picture 3">
            <a:extLst>
              <a:ext uri="{FF2B5EF4-FFF2-40B4-BE49-F238E27FC236}">
                <a16:creationId xmlns:a16="http://schemas.microsoft.com/office/drawing/2014/main" id="{8A45BB1C-F28A-4BBD-AE07-498817CD29BB}"/>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579194" y="5517290"/>
            <a:ext cx="540075" cy="297099"/>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A1F84C-CB62-4A40-AA9E-E8E878368FFC}"/>
              </a:ext>
            </a:extLst>
          </p:cNvPr>
          <p:cNvSpPr>
            <a:spLocks noGrp="1"/>
          </p:cNvSpPr>
          <p:nvPr>
            <p:ph type="title"/>
          </p:nvPr>
        </p:nvSpPr>
        <p:spPr>
          <a:noFill/>
          <a:ln w="9525" algn="ctr">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600" b="1" dirty="0">
                <a:solidFill>
                  <a:srgbClr val="00B0F0"/>
                </a:solidFill>
              </a:rPr>
              <a:t>References</a:t>
            </a:r>
          </a:p>
        </p:txBody>
      </p:sp>
      <p:sp>
        <p:nvSpPr>
          <p:cNvPr id="3" name="Content Placeholder 2">
            <a:extLst>
              <a:ext uri="{FF2B5EF4-FFF2-40B4-BE49-F238E27FC236}">
                <a16:creationId xmlns:a16="http://schemas.microsoft.com/office/drawing/2014/main" id="{C620ADA9-D98C-41CD-8606-3A318049F3D2}"/>
              </a:ext>
            </a:extLst>
          </p:cNvPr>
          <p:cNvSpPr>
            <a:spLocks noGrp="1"/>
          </p:cNvSpPr>
          <p:nvPr>
            <p:ph idx="1"/>
          </p:nvPr>
        </p:nvSpPr>
        <p:spPr/>
        <p:txBody>
          <a:bodyPr/>
          <a:lstStyle/>
          <a:p>
            <a:pPr marL="625475" indent="-625475">
              <a:buNone/>
            </a:pPr>
            <a:r>
              <a:rPr lang="en-GB" sz="2400" dirty="0"/>
              <a:t>Kleiman, P. (2017) ‘Case Study 2 “We Don’t Need Those Learning Outcomes”: assessing creativity and creative assessment’ in Evans, C. and Elkington, S., Transforming Assessment In Higher Education. York: </a:t>
            </a:r>
            <a:r>
              <a:rPr lang="en-GB" sz="2400" dirty="0" err="1"/>
              <a:t>HEAcademy</a:t>
            </a:r>
            <a:r>
              <a:rPr lang="en-GB" sz="2400" dirty="0"/>
              <a:t> </a:t>
            </a:r>
          </a:p>
          <a:p>
            <a:pPr marL="625475" indent="-625475">
              <a:buNone/>
            </a:pPr>
            <a:r>
              <a:rPr lang="en-GB" sz="2400" dirty="0"/>
              <a:t>Nelson, R. (2018) </a:t>
            </a:r>
            <a:r>
              <a:rPr lang="en-GB" sz="2400" i="1" dirty="0"/>
              <a:t>Creativity Crisis: Toward a Post-constructivist Educational Future</a:t>
            </a:r>
            <a:r>
              <a:rPr lang="en-GB" sz="2400" dirty="0"/>
              <a:t>: Monash University Press; </a:t>
            </a:r>
          </a:p>
          <a:p>
            <a:pPr marL="625475" indent="-625475">
              <a:buNone/>
            </a:pPr>
            <a:r>
              <a:rPr lang="en-GB" sz="2400" i="1" dirty="0"/>
              <a:t>	‘Micro-management of learning is killing creativity Learning outcomes are very well intentioned, but their use discourages students from thinking outside the tick box’ </a:t>
            </a:r>
            <a:r>
              <a:rPr lang="en-GB" sz="2400" dirty="0"/>
              <a:t>THE, July 12</a:t>
            </a:r>
          </a:p>
          <a:p>
            <a:pPr marL="625475" indent="-625475">
              <a:buNone/>
            </a:pPr>
            <a:r>
              <a:rPr lang="en-GB" sz="2400" dirty="0"/>
              <a:t>Race, P. (2014) </a:t>
            </a:r>
            <a:r>
              <a:rPr lang="en-GB" sz="2400" i="1" dirty="0"/>
              <a:t>Making learning happen: 3</a:t>
            </a:r>
            <a:r>
              <a:rPr lang="en-GB" sz="2400" i="1" baseline="30000" dirty="0"/>
              <a:t>rd</a:t>
            </a:r>
            <a:r>
              <a:rPr lang="en-GB" sz="2400" i="1" dirty="0"/>
              <a:t> edition, </a:t>
            </a:r>
            <a:r>
              <a:rPr lang="en-GB" sz="2400" dirty="0"/>
              <a:t>London: Sage. </a:t>
            </a:r>
          </a:p>
          <a:p>
            <a:pPr marL="625475" indent="-625475">
              <a:buNone/>
            </a:pPr>
            <a:r>
              <a:rPr lang="en-GB" sz="2400" dirty="0" err="1"/>
              <a:t>Westera</a:t>
            </a:r>
            <a:r>
              <a:rPr lang="en-GB" sz="2400" dirty="0"/>
              <a:t>, W. (2001) Competences in education: a confusion of tongues,</a:t>
            </a:r>
            <a:r>
              <a:rPr lang="en-GB" sz="2400" i="1" dirty="0"/>
              <a:t> </a:t>
            </a:r>
            <a:r>
              <a:rPr lang="nl-NL" sz="2400" i="1" dirty="0"/>
              <a:t>j. curriculum studies, </a:t>
            </a:r>
            <a:r>
              <a:rPr lang="nl-NL" sz="2400" dirty="0"/>
              <a:t>2001, vol. 33, no. 1, 75–88.</a:t>
            </a:r>
          </a:p>
          <a:p>
            <a:pPr marL="625475" indent="-625475">
              <a:buNone/>
            </a:pPr>
            <a:r>
              <a:rPr lang="nl-NL" sz="2400" dirty="0"/>
              <a:t>Race, P (2019) Beyond the tyranny of learning outcomes, </a:t>
            </a:r>
            <a:r>
              <a:rPr lang="nl-NL" sz="2400" i="1" dirty="0"/>
              <a:t>The Lecturer’s Toolkit, 5th editon, now in press.</a:t>
            </a:r>
            <a:endParaRPr lang="nl-NL" sz="2400" dirty="0"/>
          </a:p>
          <a:p>
            <a:pPr marL="0" indent="0">
              <a:buNone/>
            </a:pPr>
            <a:endParaRPr lang="en-GB" sz="2400" dirty="0"/>
          </a:p>
        </p:txBody>
      </p:sp>
      <p:pic>
        <p:nvPicPr>
          <p:cNvPr id="5" name="Picture 4">
            <a:extLst>
              <a:ext uri="{FF2B5EF4-FFF2-40B4-BE49-F238E27FC236}">
                <a16:creationId xmlns:a16="http://schemas.microsoft.com/office/drawing/2014/main" id="{1DC9C712-B3E9-4079-855D-F2127759266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19657" y="1984161"/>
            <a:ext cx="2024343" cy="3096055"/>
          </a:xfrm>
          <a:prstGeom prst="rect">
            <a:avLst/>
          </a:prstGeom>
        </p:spPr>
      </p:pic>
    </p:spTree>
    <p:extLst>
      <p:ext uri="{BB962C8B-B14F-4D97-AF65-F5344CB8AC3E}">
        <p14:creationId xmlns:p14="http://schemas.microsoft.com/office/powerpoint/2010/main" val="246582178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Rectangle 4"/>
          <p:cNvSpPr>
            <a:spLocks noChangeArrowheads="1"/>
          </p:cNvSpPr>
          <p:nvPr/>
        </p:nvSpPr>
        <p:spPr bwMode="auto">
          <a:xfrm>
            <a:off x="0" y="642926"/>
            <a:ext cx="9144000" cy="5622925"/>
          </a:xfrm>
          <a:prstGeom prst="rect">
            <a:avLst/>
          </a:prstGeom>
          <a:noFill/>
          <a:ln w="12700">
            <a:noFill/>
            <a:miter lim="800000"/>
            <a:headEnd/>
            <a:tailEnd/>
          </a:ln>
        </p:spPr>
        <p:txBody>
          <a:bodyPr lIns="92075" tIns="46038" rIns="92075" bIns="46038" anchor="ctr"/>
          <a:lstStyle/>
          <a:p>
            <a:pPr marL="0" marR="0" lvl="0" indent="0" algn="ctr" defTabSz="914400" rtl="0" eaLnBrk="0" fontAlgn="base" latinLnBrk="0" hangingPunct="0">
              <a:lnSpc>
                <a:spcPct val="90000"/>
              </a:lnSpc>
              <a:spcBef>
                <a:spcPct val="0"/>
              </a:spcBef>
              <a:spcAft>
                <a:spcPct val="0"/>
              </a:spcAft>
              <a:buClr>
                <a:srgbClr val="FF3399"/>
              </a:buClr>
              <a:buSzPct val="75000"/>
              <a:buFont typeface="Monotype Sorts" pitchFamily="2" charset="2"/>
              <a:buNone/>
              <a:tabLst/>
              <a:defRPr/>
            </a:pPr>
            <a:endParaRPr kumimoji="0" lang="en-GB" sz="3600" b="1" i="0" u="none" strike="noStrike" kern="1200" cap="none" spc="0" normalizeH="0" baseline="0" noProof="0" dirty="0">
              <a:ln>
                <a:noFill/>
              </a:ln>
              <a:solidFill>
                <a:srgbClr val="CCFFFF"/>
              </a:solidFill>
              <a:effectLst/>
              <a:uLnTx/>
              <a:uFillTx/>
              <a:latin typeface="Arial" charset="0"/>
              <a:ea typeface="+mn-ea"/>
              <a:cs typeface="+mn-cs"/>
            </a:endParaRPr>
          </a:p>
          <a:p>
            <a:pPr marL="0" marR="0" lvl="0" indent="0" algn="ctr" defTabSz="914400" rtl="0" eaLnBrk="0" fontAlgn="base" latinLnBrk="0" hangingPunct="0">
              <a:lnSpc>
                <a:spcPct val="90000"/>
              </a:lnSpc>
              <a:spcBef>
                <a:spcPct val="0"/>
              </a:spcBef>
              <a:spcAft>
                <a:spcPct val="0"/>
              </a:spcAft>
              <a:buClr>
                <a:srgbClr val="FF3399"/>
              </a:buClr>
              <a:buSzPct val="75000"/>
              <a:buFont typeface="Monotype Sorts" pitchFamily="2" charset="2"/>
              <a:buNone/>
              <a:tabLst/>
              <a:defRPr/>
            </a:pPr>
            <a:r>
              <a:rPr kumimoji="0" lang="en-GB" sz="5400" b="1" i="0" u="none" strike="noStrike" kern="1200" cap="none" spc="0" normalizeH="0" baseline="0" noProof="0" dirty="0">
                <a:ln>
                  <a:noFill/>
                </a:ln>
                <a:solidFill>
                  <a:srgbClr val="CCFFFF"/>
                </a:solidFill>
                <a:effectLst/>
                <a:uLnTx/>
                <a:uFillTx/>
                <a:latin typeface="Arial" charset="0"/>
                <a:ea typeface="+mn-ea"/>
                <a:cs typeface="+mn-cs"/>
              </a:rPr>
              <a:t>Thank you…</a:t>
            </a:r>
          </a:p>
          <a:p>
            <a:pPr marL="0" marR="0" lvl="0" indent="0" algn="ctr" defTabSz="914400" rtl="0" eaLnBrk="0" fontAlgn="base" latinLnBrk="0" hangingPunct="0">
              <a:lnSpc>
                <a:spcPct val="90000"/>
              </a:lnSpc>
              <a:spcBef>
                <a:spcPct val="0"/>
              </a:spcBef>
              <a:spcAft>
                <a:spcPct val="0"/>
              </a:spcAft>
              <a:buClr>
                <a:srgbClr val="FF3399"/>
              </a:buClr>
              <a:buSzPct val="75000"/>
              <a:buFont typeface="Monotype Sorts" pitchFamily="2" charset="2"/>
              <a:buNone/>
              <a:tabLst/>
              <a:defRPr/>
            </a:pPr>
            <a:endParaRPr kumimoji="0" lang="en-GB" b="1" i="0" u="none" strike="noStrike" kern="1200" cap="none" spc="0" normalizeH="0" baseline="0" noProof="0" dirty="0">
              <a:ln>
                <a:noFill/>
              </a:ln>
              <a:solidFill>
                <a:srgbClr val="FF6600"/>
              </a:solidFill>
              <a:effectLst/>
              <a:uLnTx/>
              <a:uFillTx/>
              <a:latin typeface="Arial" charset="0"/>
              <a:ea typeface="+mn-ea"/>
              <a:cs typeface="+mn-cs"/>
            </a:endParaRPr>
          </a:p>
          <a:p>
            <a:pPr marL="0" marR="0" lvl="0" indent="0" algn="ctr" defTabSz="914400" rtl="0" eaLnBrk="0" fontAlgn="base" latinLnBrk="0" hangingPunct="0">
              <a:lnSpc>
                <a:spcPct val="90000"/>
              </a:lnSpc>
              <a:spcBef>
                <a:spcPct val="0"/>
              </a:spcBef>
              <a:spcAft>
                <a:spcPct val="0"/>
              </a:spcAft>
              <a:buClr>
                <a:srgbClr val="FF3399"/>
              </a:buClr>
              <a:buSzPct val="75000"/>
              <a:buFont typeface="Monotype Sorts" pitchFamily="2" charset="2"/>
              <a:buNone/>
              <a:tabLst/>
              <a:defRPr/>
            </a:pPr>
            <a:endParaRPr kumimoji="0" lang="en-GB" sz="5400" b="1" i="0" u="none" strike="noStrike" kern="1200" cap="none" spc="0" normalizeH="0" baseline="0" noProof="0" dirty="0">
              <a:ln>
                <a:noFill/>
              </a:ln>
              <a:solidFill>
                <a:srgbClr val="CCFFFF"/>
              </a:solidFill>
              <a:effectLst/>
              <a:uLnTx/>
              <a:uFillTx/>
              <a:latin typeface="Arial" charset="0"/>
              <a:ea typeface="+mn-ea"/>
              <a:cs typeface="+mn-cs"/>
            </a:endParaRPr>
          </a:p>
          <a:p>
            <a:pPr marL="0" marR="0" lvl="0" indent="0" algn="ctr" defTabSz="914400" rtl="0" eaLnBrk="0" fontAlgn="base" latinLnBrk="0" hangingPunct="0">
              <a:lnSpc>
                <a:spcPct val="90000"/>
              </a:lnSpc>
              <a:spcBef>
                <a:spcPct val="0"/>
              </a:spcBef>
              <a:spcAft>
                <a:spcPct val="0"/>
              </a:spcAft>
              <a:buClr>
                <a:srgbClr val="FF3399"/>
              </a:buClr>
              <a:buSzPct val="75000"/>
              <a:buFont typeface="Monotype Sorts" pitchFamily="2" charset="2"/>
              <a:buNone/>
              <a:tabLst/>
              <a:defRPr/>
            </a:pPr>
            <a:r>
              <a:rPr kumimoji="0" lang="en-GB" sz="3600" b="1" i="0" u="none" strike="noStrike" kern="1200" cap="none" spc="0" normalizeH="0" baseline="0" noProof="0" dirty="0">
                <a:ln>
                  <a:noFill/>
                </a:ln>
                <a:solidFill>
                  <a:srgbClr val="FFFF00"/>
                </a:solidFill>
                <a:effectLst/>
                <a:uLnTx/>
                <a:uFillTx/>
                <a:latin typeface="Arial" charset="0"/>
                <a:ea typeface="+mn-ea"/>
                <a:cs typeface="+mn-cs"/>
              </a:rPr>
              <a:t>Website: </a:t>
            </a:r>
            <a:r>
              <a:rPr kumimoji="0" lang="en-GB" sz="3600" b="1" i="0" u="none" strike="noStrike" kern="1200" cap="none" spc="0" normalizeH="0" baseline="0" noProof="0" dirty="0">
                <a:ln>
                  <a:noFill/>
                </a:ln>
                <a:solidFill>
                  <a:srgbClr val="FF66CC"/>
                </a:solidFill>
                <a:effectLst/>
                <a:uLnTx/>
                <a:uFillTx/>
                <a:latin typeface="Arial" charset="0"/>
                <a:ea typeface="+mn-ea"/>
                <a:cs typeface="+mn-cs"/>
                <a:hlinkClick r:id="rId3"/>
              </a:rPr>
              <a:t>http://phil-race.co.uk</a:t>
            </a:r>
            <a:r>
              <a:rPr kumimoji="0" lang="en-GB" sz="3600" b="1" i="0" u="none" strike="noStrike" kern="1200" cap="none" spc="0" normalizeH="0" baseline="0" noProof="0" dirty="0">
                <a:ln>
                  <a:noFill/>
                </a:ln>
                <a:solidFill>
                  <a:srgbClr val="FF66CC"/>
                </a:solidFill>
                <a:effectLst/>
                <a:uLnTx/>
                <a:uFillTx/>
                <a:latin typeface="Arial" charset="0"/>
                <a:ea typeface="+mn-ea"/>
                <a:cs typeface="+mn-cs"/>
              </a:rPr>
              <a:t>   </a:t>
            </a:r>
          </a:p>
          <a:p>
            <a:pPr marL="0" marR="0" lvl="0" indent="0" algn="ctr" defTabSz="914400" rtl="0" eaLnBrk="0" fontAlgn="base" latinLnBrk="0" hangingPunct="0">
              <a:lnSpc>
                <a:spcPct val="90000"/>
              </a:lnSpc>
              <a:spcBef>
                <a:spcPct val="0"/>
              </a:spcBef>
              <a:spcAft>
                <a:spcPct val="0"/>
              </a:spcAft>
              <a:buClr>
                <a:srgbClr val="FF3399"/>
              </a:buClr>
              <a:buSzPct val="75000"/>
              <a:buFont typeface="Monotype Sorts" pitchFamily="2" charset="2"/>
              <a:buNone/>
              <a:tabLst/>
              <a:defRPr/>
            </a:pPr>
            <a:endParaRPr kumimoji="0" lang="en-GB" sz="3600" b="1" i="0" u="none" strike="noStrike" kern="1200" cap="none" spc="0" normalizeH="0" baseline="0" noProof="0" dirty="0">
              <a:ln>
                <a:noFill/>
              </a:ln>
              <a:solidFill>
                <a:srgbClr val="00B0F0"/>
              </a:solidFill>
              <a:effectLst/>
              <a:uLnTx/>
              <a:uFillTx/>
              <a:latin typeface="Arial" charset="0"/>
              <a:ea typeface="+mn-ea"/>
              <a:cs typeface="+mn-cs"/>
            </a:endParaRPr>
          </a:p>
          <a:p>
            <a:pPr marL="0" marR="0" lvl="0" indent="0" algn="ctr" defTabSz="914400" rtl="0" eaLnBrk="0" fontAlgn="base" latinLnBrk="0" hangingPunct="0">
              <a:lnSpc>
                <a:spcPct val="90000"/>
              </a:lnSpc>
              <a:spcBef>
                <a:spcPct val="0"/>
              </a:spcBef>
              <a:spcAft>
                <a:spcPct val="0"/>
              </a:spcAft>
              <a:buClr>
                <a:srgbClr val="FF3399"/>
              </a:buClr>
              <a:buSzPct val="75000"/>
              <a:buFont typeface="Monotype Sorts" pitchFamily="2" charset="2"/>
              <a:buNone/>
              <a:tabLst/>
              <a:defRPr/>
            </a:pPr>
            <a:r>
              <a:rPr kumimoji="0" lang="en-GB" sz="3600" b="1" i="0" u="none" strike="noStrike" kern="1200" cap="none" spc="0" normalizeH="0" baseline="0" noProof="0" dirty="0">
                <a:ln>
                  <a:noFill/>
                </a:ln>
                <a:solidFill>
                  <a:srgbClr val="00B0F0"/>
                </a:solidFill>
                <a:effectLst/>
                <a:uLnTx/>
                <a:uFillTx/>
                <a:latin typeface="Arial" charset="0"/>
                <a:ea typeface="+mn-ea"/>
                <a:cs typeface="+mn-cs"/>
              </a:rPr>
              <a:t>Follow Phil        @RacePhil </a:t>
            </a:r>
          </a:p>
          <a:p>
            <a:pPr marL="0" marR="0" lvl="0" indent="0" algn="ctr" defTabSz="914400" rtl="0" eaLnBrk="0" fontAlgn="base" latinLnBrk="0" hangingPunct="0">
              <a:lnSpc>
                <a:spcPct val="90000"/>
              </a:lnSpc>
              <a:spcBef>
                <a:spcPct val="0"/>
              </a:spcBef>
              <a:spcAft>
                <a:spcPct val="0"/>
              </a:spcAft>
              <a:buClr>
                <a:srgbClr val="FF3399"/>
              </a:buClr>
              <a:buSzPct val="75000"/>
              <a:buFont typeface="Monotype Sorts" pitchFamily="2" charset="2"/>
              <a:buNone/>
              <a:tabLst/>
              <a:defRPr/>
            </a:pPr>
            <a:endParaRPr kumimoji="0" lang="en-GB" sz="3600" b="1" i="0" u="none" strike="noStrike" kern="1200" cap="none" spc="0" normalizeH="0" baseline="0" noProof="0" dirty="0">
              <a:ln>
                <a:noFill/>
              </a:ln>
              <a:solidFill>
                <a:srgbClr val="FF66CC"/>
              </a:solidFill>
              <a:effectLst/>
              <a:uLnTx/>
              <a:uFillTx/>
              <a:latin typeface="Arial" charset="0"/>
              <a:ea typeface="+mn-ea"/>
              <a:cs typeface="+mn-cs"/>
            </a:endParaRPr>
          </a:p>
          <a:p>
            <a:pPr marL="0" marR="0" lvl="0" indent="0" algn="ctr" defTabSz="914400" rtl="0" eaLnBrk="0" fontAlgn="base" latinLnBrk="0" hangingPunct="0">
              <a:lnSpc>
                <a:spcPct val="90000"/>
              </a:lnSpc>
              <a:spcBef>
                <a:spcPct val="0"/>
              </a:spcBef>
              <a:spcAft>
                <a:spcPct val="0"/>
              </a:spcAft>
              <a:buClr>
                <a:srgbClr val="FF3399"/>
              </a:buClr>
              <a:buSzPct val="75000"/>
              <a:buFont typeface="Monotype Sorts" pitchFamily="2" charset="2"/>
              <a:buNone/>
              <a:tabLst/>
              <a:defRPr/>
            </a:pPr>
            <a:r>
              <a:rPr kumimoji="0" lang="en-GB" sz="3600" b="1" i="0" u="none" strike="noStrike" kern="1200" cap="none" spc="0" normalizeH="0" baseline="0" noProof="0" dirty="0">
                <a:ln>
                  <a:noFill/>
                </a:ln>
                <a:solidFill>
                  <a:srgbClr val="CCCCFF"/>
                </a:solidFill>
                <a:effectLst/>
                <a:uLnTx/>
                <a:uFillTx/>
                <a:latin typeface="Arial" charset="0"/>
                <a:ea typeface="+mn-ea"/>
                <a:cs typeface="+mn-cs"/>
              </a:rPr>
              <a:t>e-mail:  </a:t>
            </a:r>
            <a:r>
              <a:rPr kumimoji="0" lang="en-GB" sz="3600" b="1" i="0" u="none" strike="noStrike" kern="1200" cap="none" spc="0" normalizeH="0" baseline="0" noProof="0" dirty="0">
                <a:ln>
                  <a:noFill/>
                </a:ln>
                <a:solidFill>
                  <a:srgbClr val="FFFF00"/>
                </a:solidFill>
                <a:effectLst/>
                <a:uLnTx/>
                <a:uFillTx/>
                <a:latin typeface="Arial" charset="0"/>
                <a:ea typeface="+mn-ea"/>
                <a:cs typeface="+mn-cs"/>
              </a:rPr>
              <a:t>phil@phil-race.co.uk</a:t>
            </a:r>
          </a:p>
          <a:p>
            <a:pPr marL="0" marR="0" lvl="0" indent="0" algn="ctr" defTabSz="914400" rtl="0" eaLnBrk="0" fontAlgn="base" latinLnBrk="0" hangingPunct="0">
              <a:lnSpc>
                <a:spcPct val="90000"/>
              </a:lnSpc>
              <a:spcBef>
                <a:spcPct val="0"/>
              </a:spcBef>
              <a:spcAft>
                <a:spcPct val="0"/>
              </a:spcAft>
              <a:buClr>
                <a:srgbClr val="FF3399"/>
              </a:buClr>
              <a:buSzPct val="75000"/>
              <a:buFont typeface="Monotype Sorts" pitchFamily="2" charset="2"/>
              <a:buNone/>
              <a:tabLst/>
              <a:defRPr/>
            </a:pPr>
            <a:endParaRPr kumimoji="0" lang="en-GB" sz="3600" b="1" i="0" u="none" strike="noStrike" kern="1200" cap="none" spc="0" normalizeH="0" baseline="0" noProof="0" dirty="0">
              <a:ln>
                <a:noFill/>
              </a:ln>
              <a:solidFill>
                <a:srgbClr val="CCFFFF"/>
              </a:solidFill>
              <a:effectLst/>
              <a:uLnTx/>
              <a:uFillTx/>
              <a:latin typeface="Arial" charset="0"/>
              <a:ea typeface="+mn-ea"/>
              <a:cs typeface="+mn-cs"/>
            </a:endParaRPr>
          </a:p>
          <a:p>
            <a:pPr marL="0" marR="0" lvl="0" indent="0" algn="ctr" defTabSz="914400" rtl="0" eaLnBrk="0" fontAlgn="base" latinLnBrk="0" hangingPunct="0">
              <a:lnSpc>
                <a:spcPct val="90000"/>
              </a:lnSpc>
              <a:spcBef>
                <a:spcPct val="0"/>
              </a:spcBef>
              <a:spcAft>
                <a:spcPct val="0"/>
              </a:spcAft>
              <a:buClr>
                <a:srgbClr val="FF3399"/>
              </a:buClr>
              <a:buSzPct val="75000"/>
              <a:buFont typeface="Monotype Sorts" pitchFamily="2" charset="2"/>
              <a:buNone/>
              <a:tabLst/>
              <a:defRPr/>
            </a:pPr>
            <a:endParaRPr kumimoji="0" lang="en-GB" sz="3600" b="1" i="0" u="none" strike="noStrike" kern="1200" cap="none" spc="0" normalizeH="0" baseline="0" noProof="0" dirty="0">
              <a:ln>
                <a:noFill/>
              </a:ln>
              <a:solidFill>
                <a:srgbClr val="CCFFFF"/>
              </a:solidFill>
              <a:effectLst/>
              <a:uLnTx/>
              <a:uFillTx/>
              <a:latin typeface="Arial" charset="0"/>
              <a:ea typeface="+mn-ea"/>
              <a:cs typeface="+mn-cs"/>
            </a:endParaRPr>
          </a:p>
        </p:txBody>
      </p:sp>
      <p:pic>
        <p:nvPicPr>
          <p:cNvPr id="3" name="Picture 2">
            <a:extLst>
              <a:ext uri="{FF2B5EF4-FFF2-40B4-BE49-F238E27FC236}">
                <a16:creationId xmlns:a16="http://schemas.microsoft.com/office/drawing/2014/main" id="{679536E1-BF09-4514-BB55-E3FB0A88076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rot="5400000">
            <a:off x="-328349" y="329611"/>
            <a:ext cx="2636890" cy="1977668"/>
          </a:xfrm>
          <a:prstGeom prst="rect">
            <a:avLst/>
          </a:prstGeom>
        </p:spPr>
      </p:pic>
      <p:pic>
        <p:nvPicPr>
          <p:cNvPr id="4" name="Picture 3">
            <a:extLst>
              <a:ext uri="{FF2B5EF4-FFF2-40B4-BE49-F238E27FC236}">
                <a16:creationId xmlns:a16="http://schemas.microsoft.com/office/drawing/2014/main" id="{471397B4-90C2-48CC-8E16-E9AF0F01A7BC}"/>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171060" y="4005080"/>
            <a:ext cx="785411" cy="432060"/>
          </a:xfrm>
          <a:prstGeom prst="rect">
            <a:avLst/>
          </a:prstGeom>
        </p:spPr>
      </p:pic>
    </p:spTree>
    <p:extLst>
      <p:ext uri="{BB962C8B-B14F-4D97-AF65-F5344CB8AC3E}">
        <p14:creationId xmlns:p14="http://schemas.microsoft.com/office/powerpoint/2010/main" val="28815633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DFACA2-A42A-4E4E-B20B-68B35FFEAB93}"/>
              </a:ext>
            </a:extLst>
          </p:cNvPr>
          <p:cNvSpPr>
            <a:spLocks noGrp="1"/>
          </p:cNvSpPr>
          <p:nvPr>
            <p:ph type="title"/>
          </p:nvPr>
        </p:nvSpPr>
        <p:spPr>
          <a:noFill/>
          <a:ln w="9525" algn="ctr">
            <a:noFill/>
            <a:miter lim="800000"/>
            <a:headEnd/>
            <a:tailEnd/>
          </a:ln>
        </p:spPr>
        <p:txBody>
          <a:bodyPr vert="horz" wrap="square" lIns="91440" tIns="45720" rIns="91440" bIns="45720" numCol="1" anchor="ctr" anchorCtr="0" compatLnSpc="1">
            <a:prstTxWarp prst="textNoShape">
              <a:avLst/>
            </a:prstTxWarp>
          </a:bodyPr>
          <a:lstStyle/>
          <a:p>
            <a:r>
              <a:rPr lang="en-GB" sz="3200" dirty="0">
                <a:solidFill>
                  <a:srgbClr val="0070C0"/>
                </a:solidFill>
                <a:latin typeface="Calibri" panose="020F0502020204030204" pitchFamily="34" charset="0"/>
                <a:cs typeface="Calibri" panose="020F0502020204030204" pitchFamily="34" charset="0"/>
              </a:rPr>
              <a:t>The three questions always in each student’s mind…</a:t>
            </a:r>
          </a:p>
        </p:txBody>
      </p:sp>
      <p:sp>
        <p:nvSpPr>
          <p:cNvPr id="4" name="Content Placeholder 3">
            <a:extLst>
              <a:ext uri="{FF2B5EF4-FFF2-40B4-BE49-F238E27FC236}">
                <a16:creationId xmlns:a16="http://schemas.microsoft.com/office/drawing/2014/main" id="{D494C01E-7BA4-44EA-9946-7851259B9103}"/>
              </a:ext>
            </a:extLst>
          </p:cNvPr>
          <p:cNvSpPr txBox="1">
            <a:spLocks noGrp="1"/>
          </p:cNvSpPr>
          <p:nvPr>
            <p:ph idx="1"/>
          </p:nvPr>
        </p:nvSpPr>
        <p:spPr>
          <a:xfrm>
            <a:off x="358775" y="1196975"/>
            <a:ext cx="8605838" cy="4104285"/>
          </a:xfrm>
          <a:prstGeom prst="rect">
            <a:avLst/>
          </a:prstGeom>
          <a:solidFill>
            <a:srgbClr val="CCFFCC"/>
          </a:solidFill>
        </p:spPr>
        <p:txBody>
          <a:bodyPr wrap="square" rtlCol="0">
            <a:noAutofit/>
          </a:bodyPr>
          <a:lstStyle/>
          <a:p>
            <a:pPr eaLnBrk="0" hangingPunct="0">
              <a:buFont typeface="+mj-lt"/>
              <a:buAutoNum type="arabicPeriod"/>
            </a:pPr>
            <a:r>
              <a:rPr lang="en-GB" sz="4000" b="1" dirty="0">
                <a:solidFill>
                  <a:srgbClr val="000000"/>
                </a:solidFill>
              </a:rPr>
              <a:t>What will I be expected to show for this?</a:t>
            </a:r>
          </a:p>
          <a:p>
            <a:pPr eaLnBrk="0" hangingPunct="0">
              <a:buFont typeface="+mj-lt"/>
              <a:buAutoNum type="arabicPeriod"/>
            </a:pPr>
            <a:r>
              <a:rPr lang="en-GB" sz="4000" b="1" dirty="0">
                <a:solidFill>
                  <a:srgbClr val="000000"/>
                </a:solidFill>
              </a:rPr>
              <a:t>What does a good one look like and a bad one?</a:t>
            </a:r>
          </a:p>
          <a:p>
            <a:pPr eaLnBrk="0" hangingPunct="0">
              <a:buFont typeface="+mj-lt"/>
              <a:buAutoNum type="arabicPeriod"/>
            </a:pPr>
            <a:r>
              <a:rPr lang="en-GB" sz="4000" b="1" dirty="0">
                <a:solidFill>
                  <a:srgbClr val="000000"/>
                </a:solidFill>
              </a:rPr>
              <a:t>Where does this fit into the big picture?</a:t>
            </a:r>
          </a:p>
        </p:txBody>
      </p:sp>
    </p:spTree>
    <p:extLst>
      <p:ext uri="{BB962C8B-B14F-4D97-AF65-F5344CB8AC3E}">
        <p14:creationId xmlns:p14="http://schemas.microsoft.com/office/powerpoint/2010/main" val="69320328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FC53D0-6E81-4732-BE5E-E2F9BCD31653}"/>
              </a:ext>
            </a:extLst>
          </p:cNvPr>
          <p:cNvSpPr>
            <a:spLocks noGrp="1"/>
          </p:cNvSpPr>
          <p:nvPr>
            <p:ph type="title"/>
          </p:nvPr>
        </p:nvSpPr>
        <p:spPr>
          <a:noFill/>
          <a:ln w="9525" algn="ctr">
            <a:noFill/>
            <a:miter lim="800000"/>
            <a:headEnd/>
            <a:tailEnd/>
          </a:ln>
        </p:spPr>
        <p:txBody>
          <a:bodyPr vert="horz" wrap="square" lIns="91440" tIns="45720" rIns="91440" bIns="45720" numCol="1" anchor="ctr" anchorCtr="0" compatLnSpc="1">
            <a:prstTxWarp prst="textNoShape">
              <a:avLst/>
            </a:prstTxWarp>
          </a:bodyPr>
          <a:lstStyle/>
          <a:p>
            <a:r>
              <a:rPr lang="en-GB" sz="3600" dirty="0">
                <a:solidFill>
                  <a:srgbClr val="00B0F0"/>
                </a:solidFill>
              </a:rPr>
              <a:t>Slides and links</a:t>
            </a:r>
          </a:p>
        </p:txBody>
      </p:sp>
      <p:sp>
        <p:nvSpPr>
          <p:cNvPr id="3" name="Content Placeholder 2">
            <a:extLst>
              <a:ext uri="{FF2B5EF4-FFF2-40B4-BE49-F238E27FC236}">
                <a16:creationId xmlns:a16="http://schemas.microsoft.com/office/drawing/2014/main" id="{ED3C74A1-3F4D-427F-B9AF-84A7CF5F4D3A}"/>
              </a:ext>
            </a:extLst>
          </p:cNvPr>
          <p:cNvSpPr>
            <a:spLocks noGrp="1"/>
          </p:cNvSpPr>
          <p:nvPr>
            <p:ph idx="1"/>
          </p:nvPr>
        </p:nvSpPr>
        <p:spPr/>
        <p:txBody>
          <a:bodyPr/>
          <a:lstStyle/>
          <a:p>
            <a:r>
              <a:rPr lang="en-GB" dirty="0"/>
              <a:t>You’ll be able to download these slides from my website, after I get home to Newcastle, or possibly before, on </a:t>
            </a:r>
            <a:r>
              <a:rPr lang="en-GB" dirty="0">
                <a:hlinkClick r:id="rId2"/>
              </a:rPr>
              <a:t>http://phil-race.co.uk</a:t>
            </a:r>
            <a:r>
              <a:rPr lang="en-GB" dirty="0"/>
              <a:t> </a:t>
            </a:r>
          </a:p>
          <a:p>
            <a:r>
              <a:rPr lang="en-GB" dirty="0"/>
              <a:t>Usual rules apply: £1 immediately to the first spotter of each of the first three typos or spelling errors.</a:t>
            </a:r>
          </a:p>
        </p:txBody>
      </p:sp>
    </p:spTree>
    <p:extLst>
      <p:ext uri="{BB962C8B-B14F-4D97-AF65-F5344CB8AC3E}">
        <p14:creationId xmlns:p14="http://schemas.microsoft.com/office/powerpoint/2010/main" val="1965107197"/>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250825" y="188917"/>
            <a:ext cx="8713788" cy="575717"/>
          </a:xfrm>
          <a:noFill/>
          <a:ln w="9525" algn="ctr">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600" b="1" dirty="0">
                <a:solidFill>
                  <a:srgbClr val="00B0F0"/>
                </a:solidFill>
              </a:rPr>
              <a:t>Intended learning outcomes?</a:t>
            </a:r>
          </a:p>
        </p:txBody>
      </p:sp>
      <p:sp>
        <p:nvSpPr>
          <p:cNvPr id="110595" name="Rectangle 3"/>
          <p:cNvSpPr>
            <a:spLocks noGrp="1" noChangeArrowheads="1"/>
          </p:cNvSpPr>
          <p:nvPr>
            <p:ph idx="1"/>
          </p:nvPr>
        </p:nvSpPr>
        <p:spPr>
          <a:xfrm>
            <a:off x="250825" y="729222"/>
            <a:ext cx="8552083" cy="5949351"/>
          </a:xfrm>
        </p:spPr>
        <p:txBody>
          <a:bodyPr/>
          <a:lstStyle/>
          <a:p>
            <a:pPr marL="0" indent="0">
              <a:buNone/>
            </a:pPr>
            <a:r>
              <a:rPr lang="en-GB" sz="2800" dirty="0"/>
              <a:t>By the end of this session, participants will be able to:</a:t>
            </a:r>
          </a:p>
          <a:p>
            <a:pPr lvl="0">
              <a:buFont typeface="+mj-lt"/>
              <a:buAutoNum type="arabicPeriod"/>
            </a:pPr>
            <a:r>
              <a:rPr lang="en-GB" sz="2800" dirty="0"/>
              <a:t>Remember, and address, three questions in every student’s mind, for most of the time.</a:t>
            </a:r>
          </a:p>
          <a:p>
            <a:pPr lvl="0">
              <a:buFont typeface="+mj-lt"/>
              <a:buAutoNum type="arabicPeriod"/>
            </a:pPr>
            <a:r>
              <a:rPr lang="en-GB" sz="2800" dirty="0"/>
              <a:t>Explore how intended learning outcomes can be extended (or sometimes replaced?) by collecting </a:t>
            </a:r>
            <a:r>
              <a:rPr lang="en-GB" sz="2800" dirty="0">
                <a:solidFill>
                  <a:srgbClr val="008000"/>
                </a:solidFill>
              </a:rPr>
              <a:t>learning </a:t>
            </a:r>
            <a:r>
              <a:rPr lang="en-GB" sz="2800" i="1" dirty="0">
                <a:solidFill>
                  <a:srgbClr val="008000"/>
                </a:solidFill>
              </a:rPr>
              <a:t>incomes</a:t>
            </a:r>
            <a:r>
              <a:rPr lang="en-GB" sz="2800" dirty="0">
                <a:solidFill>
                  <a:srgbClr val="008000"/>
                </a:solidFill>
              </a:rPr>
              <a:t> </a:t>
            </a:r>
            <a:r>
              <a:rPr lang="en-GB" sz="2800" dirty="0"/>
              <a:t>of students, collecting and evaluating students’ </a:t>
            </a:r>
            <a:r>
              <a:rPr lang="en-GB" sz="2800" i="1" dirty="0">
                <a:solidFill>
                  <a:srgbClr val="008000"/>
                </a:solidFill>
              </a:rPr>
              <a:t>emergent</a:t>
            </a:r>
            <a:r>
              <a:rPr lang="en-GB" sz="2800" dirty="0">
                <a:solidFill>
                  <a:srgbClr val="008000"/>
                </a:solidFill>
              </a:rPr>
              <a:t> learning outcomes</a:t>
            </a:r>
            <a:r>
              <a:rPr lang="en-GB" sz="2800" dirty="0"/>
              <a:t>, and formulating intended learning </a:t>
            </a:r>
            <a:r>
              <a:rPr lang="en-GB" sz="2800" i="1" dirty="0"/>
              <a:t>outgoings</a:t>
            </a:r>
            <a:r>
              <a:rPr lang="en-GB" sz="2800" dirty="0"/>
              <a:t> into the curriculum.</a:t>
            </a:r>
          </a:p>
          <a:p>
            <a:pPr lvl="0">
              <a:buFont typeface="+mj-lt"/>
              <a:buAutoNum type="arabicPeriod"/>
            </a:pPr>
            <a:r>
              <a:rPr lang="en-GB" sz="2800" dirty="0"/>
              <a:t>Breath life into the whole picture of outcomes, by </a:t>
            </a:r>
            <a:r>
              <a:rPr lang="en-GB" sz="2800" dirty="0">
                <a:solidFill>
                  <a:srgbClr val="FF0000"/>
                </a:solidFill>
              </a:rPr>
              <a:t>VASCULAR</a:t>
            </a:r>
            <a:r>
              <a:rPr lang="en-GB" sz="2800" dirty="0"/>
              <a:t> approaches (Sally Brown, 2019)</a:t>
            </a:r>
          </a:p>
          <a:p>
            <a:pPr marL="0" lvl="0" indent="0">
              <a:buNone/>
            </a:pPr>
            <a:r>
              <a:rPr lang="en-GB" sz="2800" dirty="0">
                <a:hlinkClick r:id="rId3"/>
              </a:rPr>
              <a:t>https://sally-brown.net/2019/03/08/invigorating-the-curriculum-with-vascular-learning-outcomes/</a:t>
            </a:r>
            <a:endParaRPr lang="en-GB" sz="28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059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059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059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059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059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0595" grpId="0" build="p"/>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987AC-AA84-40A3-AB67-805F49BC44F2}"/>
              </a:ext>
            </a:extLst>
          </p:cNvPr>
          <p:cNvSpPr>
            <a:spLocks noGrp="1"/>
          </p:cNvSpPr>
          <p:nvPr>
            <p:ph type="title"/>
          </p:nvPr>
        </p:nvSpPr>
        <p:spPr>
          <a:noFill/>
          <a:ln w="9525" algn="ctr">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600" b="1" dirty="0">
                <a:solidFill>
                  <a:srgbClr val="00B0F0"/>
                </a:solidFill>
              </a:rPr>
              <a:t>Rationale</a:t>
            </a:r>
          </a:p>
        </p:txBody>
      </p:sp>
      <p:sp>
        <p:nvSpPr>
          <p:cNvPr id="3" name="Content Placeholder 2">
            <a:extLst>
              <a:ext uri="{FF2B5EF4-FFF2-40B4-BE49-F238E27FC236}">
                <a16:creationId xmlns:a16="http://schemas.microsoft.com/office/drawing/2014/main" id="{139A3ECD-655F-4367-8441-E20663695907}"/>
              </a:ext>
            </a:extLst>
          </p:cNvPr>
          <p:cNvSpPr>
            <a:spLocks noGrp="1"/>
          </p:cNvSpPr>
          <p:nvPr>
            <p:ph idx="1"/>
          </p:nvPr>
        </p:nvSpPr>
        <p:spPr/>
        <p:txBody>
          <a:bodyPr/>
          <a:lstStyle/>
          <a:p>
            <a:r>
              <a:rPr lang="en-GB" sz="2800" dirty="0"/>
              <a:t>This workshop will use the experiences (good and bad) of participants on the ways intended learning outcomes are presently used. </a:t>
            </a:r>
          </a:p>
          <a:p>
            <a:r>
              <a:rPr lang="en-GB" sz="2800" dirty="0"/>
              <a:t>Using learning outcomes may have been a significant step forward in curriculum design, replacing content-based lists of topics, but perhaps it is timely to re-visit such key questions such as: to what extent can further developing the ways we use intended learning outcomes improve the learning experience of students, and the teaching approaches of staff? </a:t>
            </a:r>
          </a:p>
        </p:txBody>
      </p:sp>
    </p:spTree>
    <p:extLst>
      <p:ext uri="{BB962C8B-B14F-4D97-AF65-F5344CB8AC3E}">
        <p14:creationId xmlns:p14="http://schemas.microsoft.com/office/powerpoint/2010/main" val="2633648387"/>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4CBAD20-0E72-461F-A689-540107E5E1D5}"/>
              </a:ext>
            </a:extLst>
          </p:cNvPr>
          <p:cNvSpPr>
            <a:spLocks noGrp="1"/>
          </p:cNvSpPr>
          <p:nvPr>
            <p:ph type="title"/>
          </p:nvPr>
        </p:nvSpPr>
        <p:spPr>
          <a:noFill/>
          <a:ln w="9525" algn="ctr">
            <a:noFill/>
            <a:miter lim="800000"/>
            <a:headEnd/>
            <a:tailEnd/>
          </a:ln>
        </p:spPr>
        <p:txBody>
          <a:bodyPr vert="horz" wrap="square" lIns="91440" tIns="45720" rIns="91440" bIns="45720" numCol="1" anchor="ctr" anchorCtr="0" compatLnSpc="1">
            <a:prstTxWarp prst="textNoShape">
              <a:avLst/>
            </a:prstTxWarp>
          </a:bodyPr>
          <a:lstStyle/>
          <a:p>
            <a:r>
              <a:rPr lang="en-GB" sz="3600" dirty="0">
                <a:solidFill>
                  <a:srgbClr val="00B0F0"/>
                </a:solidFill>
              </a:rPr>
              <a:t>Background</a:t>
            </a:r>
          </a:p>
        </p:txBody>
      </p:sp>
      <p:sp>
        <p:nvSpPr>
          <p:cNvPr id="5" name="Content Placeholder 4">
            <a:extLst>
              <a:ext uri="{FF2B5EF4-FFF2-40B4-BE49-F238E27FC236}">
                <a16:creationId xmlns:a16="http://schemas.microsoft.com/office/drawing/2014/main" id="{3DBD21D9-9A45-490D-9163-7EE1D4D11437}"/>
              </a:ext>
            </a:extLst>
          </p:cNvPr>
          <p:cNvSpPr>
            <a:spLocks noGrp="1"/>
          </p:cNvSpPr>
          <p:nvPr>
            <p:ph idx="1"/>
          </p:nvPr>
        </p:nvSpPr>
        <p:spPr/>
        <p:txBody>
          <a:bodyPr/>
          <a:lstStyle/>
          <a:p>
            <a:r>
              <a:rPr lang="en-GB" sz="2600" dirty="0"/>
              <a:t>With the widespread adoption of ‘constructive alignment’ approaches, that we’ve all been expected to swear allegiance to over the last couple of decades, I’ve become increasingly worried that ‘intended learning outcomes’ have become too dominant in the overall picture of how we structure our teaching, and how we try to measure students’ learning…..</a:t>
            </a:r>
          </a:p>
          <a:p>
            <a:r>
              <a:rPr lang="en-US" sz="2600" dirty="0"/>
              <a:t>This workshop aims to allow us to bring our collective experience to bear on working out how we can reconsider how, where, when – and indeed whether the intended learning outcomes we use to define student learning fit in, and what else we may need to do to harmonize our teaching and provision to students’ lived experience of learning.</a:t>
            </a:r>
            <a:endParaRPr lang="en-GB" sz="2600" dirty="0"/>
          </a:p>
          <a:p>
            <a:endParaRPr lang="en-GB" sz="2600" dirty="0"/>
          </a:p>
        </p:txBody>
      </p:sp>
    </p:spTree>
    <p:extLst>
      <p:ext uri="{BB962C8B-B14F-4D97-AF65-F5344CB8AC3E}">
        <p14:creationId xmlns:p14="http://schemas.microsoft.com/office/powerpoint/2010/main" val="611828143"/>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9C7453-3396-4FAB-9A69-65EB04A0E248}"/>
              </a:ext>
            </a:extLst>
          </p:cNvPr>
          <p:cNvSpPr>
            <a:spLocks noGrp="1"/>
          </p:cNvSpPr>
          <p:nvPr>
            <p:ph type="title"/>
          </p:nvPr>
        </p:nvSpPr>
        <p:spPr>
          <a:noFill/>
          <a:ln w="9525" algn="ctr">
            <a:noFill/>
            <a:miter lim="800000"/>
            <a:headEnd/>
            <a:tailEnd/>
          </a:ln>
        </p:spPr>
        <p:txBody>
          <a:bodyPr vert="horz" wrap="square" lIns="91440" tIns="45720" rIns="91440" bIns="45720" numCol="1" anchor="ctr" anchorCtr="0" compatLnSpc="1">
            <a:prstTxWarp prst="textNoShape">
              <a:avLst/>
            </a:prstTxWarp>
          </a:bodyPr>
          <a:lstStyle/>
          <a:p>
            <a:r>
              <a:rPr lang="en-GB" sz="3600" dirty="0">
                <a:solidFill>
                  <a:srgbClr val="00B0F0"/>
                </a:solidFill>
              </a:rPr>
              <a:t>SMART learning outcomes?</a:t>
            </a:r>
          </a:p>
        </p:txBody>
      </p:sp>
      <p:sp>
        <p:nvSpPr>
          <p:cNvPr id="3" name="Content Placeholder 2">
            <a:extLst>
              <a:ext uri="{FF2B5EF4-FFF2-40B4-BE49-F238E27FC236}">
                <a16:creationId xmlns:a16="http://schemas.microsoft.com/office/drawing/2014/main" id="{1508C163-5947-48A4-82CC-77D4D752FD08}"/>
              </a:ext>
            </a:extLst>
          </p:cNvPr>
          <p:cNvSpPr>
            <a:spLocks noGrp="1"/>
          </p:cNvSpPr>
          <p:nvPr>
            <p:ph idx="1"/>
          </p:nvPr>
        </p:nvSpPr>
        <p:spPr/>
        <p:txBody>
          <a:bodyPr/>
          <a:lstStyle/>
          <a:p>
            <a:r>
              <a:rPr lang="en-GB" sz="4400" dirty="0"/>
              <a:t>Specific,</a:t>
            </a:r>
          </a:p>
          <a:p>
            <a:r>
              <a:rPr lang="en-GB" sz="4400" dirty="0"/>
              <a:t>Measurable,</a:t>
            </a:r>
          </a:p>
          <a:p>
            <a:r>
              <a:rPr lang="en-GB" sz="4400" dirty="0"/>
              <a:t>Achievable, </a:t>
            </a:r>
          </a:p>
          <a:p>
            <a:r>
              <a:rPr lang="en-GB" sz="4400" dirty="0"/>
              <a:t>Realistic,</a:t>
            </a:r>
          </a:p>
          <a:p>
            <a:r>
              <a:rPr lang="en-GB" sz="4400" dirty="0"/>
              <a:t>Time-constrained.</a:t>
            </a:r>
          </a:p>
        </p:txBody>
      </p:sp>
      <p:sp>
        <p:nvSpPr>
          <p:cNvPr id="5" name="Rectangle 4">
            <a:extLst>
              <a:ext uri="{FF2B5EF4-FFF2-40B4-BE49-F238E27FC236}">
                <a16:creationId xmlns:a16="http://schemas.microsoft.com/office/drawing/2014/main" id="{7283C179-9E1E-412C-A243-154FDD50A7CB}"/>
              </a:ext>
            </a:extLst>
          </p:cNvPr>
          <p:cNvSpPr/>
          <p:nvPr/>
        </p:nvSpPr>
        <p:spPr bwMode="auto">
          <a:xfrm>
            <a:off x="971500" y="980660"/>
            <a:ext cx="360050" cy="4392610"/>
          </a:xfrm>
          <a:prstGeom prst="rect">
            <a:avLst/>
          </a:prstGeom>
          <a:solidFill>
            <a:srgbClr val="FFFF00">
              <a:alpha val="45882"/>
            </a:srgbClr>
          </a:solidFill>
          <a:ln w="9525" cap="flat" cmpd="sng" algn="ctr">
            <a:no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4000" b="0" i="0" u="none" strike="noStrike" cap="none" normalizeH="0" baseline="0">
              <a:ln>
                <a:noFill/>
              </a:ln>
              <a:solidFill>
                <a:schemeClr val="tx1"/>
              </a:solidFill>
              <a:effectLst/>
              <a:latin typeface="Comic Sans MS" pitchFamily="66" charset="0"/>
            </a:endParaRPr>
          </a:p>
        </p:txBody>
      </p:sp>
    </p:spTree>
    <p:extLst>
      <p:ext uri="{BB962C8B-B14F-4D97-AF65-F5344CB8AC3E}">
        <p14:creationId xmlns:p14="http://schemas.microsoft.com/office/powerpoint/2010/main" val="223127274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1"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1"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1"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1"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1" build="p"/>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425B63-3C1D-41CF-83CE-F60C96E77E97}"/>
              </a:ext>
            </a:extLst>
          </p:cNvPr>
          <p:cNvSpPr>
            <a:spLocks noGrp="1"/>
          </p:cNvSpPr>
          <p:nvPr>
            <p:ph type="title"/>
          </p:nvPr>
        </p:nvSpPr>
        <p:spPr>
          <a:noFill/>
          <a:ln w="9525" algn="ctr">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600" b="1" dirty="0">
                <a:solidFill>
                  <a:srgbClr val="00B0F0"/>
                </a:solidFill>
              </a:rPr>
              <a:t>Task 1</a:t>
            </a:r>
          </a:p>
        </p:txBody>
      </p:sp>
      <p:sp>
        <p:nvSpPr>
          <p:cNvPr id="3" name="Content Placeholder 2">
            <a:extLst>
              <a:ext uri="{FF2B5EF4-FFF2-40B4-BE49-F238E27FC236}">
                <a16:creationId xmlns:a16="http://schemas.microsoft.com/office/drawing/2014/main" id="{D0406AE5-F39B-4297-B784-78C4B265382E}"/>
              </a:ext>
            </a:extLst>
          </p:cNvPr>
          <p:cNvSpPr>
            <a:spLocks noGrp="1"/>
          </p:cNvSpPr>
          <p:nvPr>
            <p:ph idx="1"/>
          </p:nvPr>
        </p:nvSpPr>
        <p:spPr/>
        <p:txBody>
          <a:bodyPr/>
          <a:lstStyle/>
          <a:p>
            <a:r>
              <a:rPr lang="en-GB" sz="2800" dirty="0"/>
              <a:t>On a white post-it, please jot down a few words about what you want from this session.</a:t>
            </a:r>
          </a:p>
          <a:p>
            <a:r>
              <a:rPr lang="en-GB" sz="2800" dirty="0"/>
              <a:t>On an green post-it, please jot down a word or two about what you’re already bringing to this session?</a:t>
            </a:r>
          </a:p>
          <a:p>
            <a:r>
              <a:rPr lang="en-GB" sz="2800" dirty="0"/>
              <a:t>Now please swap post-its randomly.</a:t>
            </a:r>
          </a:p>
          <a:p>
            <a:r>
              <a:rPr lang="en-GB" sz="2800" dirty="0"/>
              <a:t>If chosen, please read out what’s on the post-its you now have, with </a:t>
            </a:r>
            <a:r>
              <a:rPr lang="en-GB" sz="2800" dirty="0">
                <a:solidFill>
                  <a:srgbClr val="FF0000"/>
                </a:solidFill>
              </a:rPr>
              <a:t>passion and drama</a:t>
            </a:r>
            <a:r>
              <a:rPr lang="en-GB" sz="2800" dirty="0"/>
              <a:t>.</a:t>
            </a:r>
          </a:p>
          <a:p>
            <a:r>
              <a:rPr lang="en-GB" sz="2800" dirty="0"/>
              <a:t>Please stick them up on a chart or wall.</a:t>
            </a:r>
          </a:p>
        </p:txBody>
      </p:sp>
      <p:sp>
        <p:nvSpPr>
          <p:cNvPr id="4" name="Rectangle 3">
            <a:extLst>
              <a:ext uri="{FF2B5EF4-FFF2-40B4-BE49-F238E27FC236}">
                <a16:creationId xmlns:a16="http://schemas.microsoft.com/office/drawing/2014/main" id="{733464A1-E275-45C9-BAD2-4A04437A454C}"/>
              </a:ext>
            </a:extLst>
          </p:cNvPr>
          <p:cNvSpPr/>
          <p:nvPr/>
        </p:nvSpPr>
        <p:spPr bwMode="auto">
          <a:xfrm>
            <a:off x="827480" y="273921"/>
            <a:ext cx="914400" cy="710067"/>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0000" tIns="46800" rIns="90000" bIns="4680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4000" b="0" i="0" u="none" strike="noStrike" cap="none" normalizeH="0" baseline="0" dirty="0">
              <a:ln>
                <a:noFill/>
              </a:ln>
              <a:solidFill>
                <a:srgbClr val="FF6699"/>
              </a:solidFill>
              <a:effectLst/>
              <a:latin typeface="Comic Sans MS" pitchFamily="66" charset="0"/>
            </a:endParaRPr>
          </a:p>
        </p:txBody>
      </p:sp>
      <p:sp>
        <p:nvSpPr>
          <p:cNvPr id="5" name="Rectangle 4">
            <a:extLst>
              <a:ext uri="{FF2B5EF4-FFF2-40B4-BE49-F238E27FC236}">
                <a16:creationId xmlns:a16="http://schemas.microsoft.com/office/drawing/2014/main" id="{B8FAA15B-45C3-4D4E-A1A2-432F5851E810}"/>
              </a:ext>
            </a:extLst>
          </p:cNvPr>
          <p:cNvSpPr/>
          <p:nvPr/>
        </p:nvSpPr>
        <p:spPr bwMode="auto">
          <a:xfrm>
            <a:off x="7596420" y="199455"/>
            <a:ext cx="914400" cy="914400"/>
          </a:xfrm>
          <a:prstGeom prst="rect">
            <a:avLst/>
          </a:prstGeom>
          <a:solidFill>
            <a:srgbClr val="92D050"/>
          </a:solidFill>
          <a:ln w="9525" cap="flat" cmpd="sng" algn="ctr">
            <a:no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4000" b="0" i="0" u="none" strike="noStrike" cap="none" normalizeH="0" baseline="0" dirty="0">
              <a:ln>
                <a:noFill/>
              </a:ln>
              <a:solidFill>
                <a:schemeClr val="tx1"/>
              </a:solidFill>
              <a:effectLst/>
              <a:latin typeface="Comic Sans MS" pitchFamily="66" charset="0"/>
            </a:endParaRPr>
          </a:p>
        </p:txBody>
      </p:sp>
    </p:spTree>
    <p:extLst>
      <p:ext uri="{BB962C8B-B14F-4D97-AF65-F5344CB8AC3E}">
        <p14:creationId xmlns:p14="http://schemas.microsoft.com/office/powerpoint/2010/main" val="3387187150"/>
      </p:ext>
    </p:extLst>
  </p:cSld>
  <p:clrMapOvr>
    <a:masterClrMapping/>
  </p:clrMapOvr>
  <p:transition/>
</p:sld>
</file>

<file path=ppt/theme/theme1.xml><?xml version="1.0" encoding="utf-8"?>
<a:theme xmlns:a="http://schemas.openxmlformats.org/drawingml/2006/main" name="83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70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2.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Clouds">
  <a:themeElements>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fontScheme name="Cloud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clrMap bg1="dk2" tx1="lt1" bg2="dk1" tx2="lt2" accent1="accent1" accent2="accent2" accent3="accent3" accent4="accent4" accent5="accent5" accent6="accent6" hlink="hlink" folHlink="folHlink"/>
    </a:extraClrScheme>
    <a:extraClrScheme>
      <a:clrScheme name="Clouds 2">
        <a:dk1>
          <a:srgbClr val="000066"/>
        </a:dk1>
        <a:lt1>
          <a:srgbClr val="FFFFFF"/>
        </a:lt1>
        <a:dk2>
          <a:srgbClr val="00A2DC"/>
        </a:dk2>
        <a:lt2>
          <a:srgbClr val="FFFFFF"/>
        </a:lt2>
        <a:accent1>
          <a:srgbClr val="0079A4"/>
        </a:accent1>
        <a:accent2>
          <a:srgbClr val="33CCCC"/>
        </a:accent2>
        <a:accent3>
          <a:srgbClr val="AACEEB"/>
        </a:accent3>
        <a:accent4>
          <a:srgbClr val="DADADA"/>
        </a:accent4>
        <a:accent5>
          <a:srgbClr val="AABECF"/>
        </a:accent5>
        <a:accent6>
          <a:srgbClr val="2DB9B9"/>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Clouds 3">
        <a:dk1>
          <a:srgbClr val="010199"/>
        </a:dk1>
        <a:lt1>
          <a:srgbClr val="FFFFFF"/>
        </a:lt1>
        <a:dk2>
          <a:srgbClr val="000092"/>
        </a:dk2>
        <a:lt2>
          <a:srgbClr val="CCFFFF"/>
        </a:lt2>
        <a:accent1>
          <a:srgbClr val="66CCFF"/>
        </a:accent1>
        <a:accent2>
          <a:srgbClr val="2EBDBA"/>
        </a:accent2>
        <a:accent3>
          <a:srgbClr val="AAAAC7"/>
        </a:accent3>
        <a:accent4>
          <a:srgbClr val="DADADA"/>
        </a:accent4>
        <a:accent5>
          <a:srgbClr val="B8E2FF"/>
        </a:accent5>
        <a:accent6>
          <a:srgbClr val="29ABA8"/>
        </a:accent6>
        <a:hlink>
          <a:srgbClr val="66FFFF"/>
        </a:hlink>
        <a:folHlink>
          <a:srgbClr val="CC99FF"/>
        </a:folHlink>
      </a:clrScheme>
      <a:clrMap bg1="dk2" tx1="lt1" bg2="dk1" tx2="lt2" accent1="accent1" accent2="accent2" accent3="accent3" accent4="accent4" accent5="accent5" accent6="accent6" hlink="hlink" folHlink="folHlink"/>
    </a:extraClrScheme>
    <a:extraClrScheme>
      <a:clrScheme name="Clouds 4">
        <a:dk1>
          <a:srgbClr val="000000"/>
        </a:dk1>
        <a:lt1>
          <a:srgbClr val="FFFFFF"/>
        </a:lt1>
        <a:dk2>
          <a:srgbClr val="006A67"/>
        </a:dk2>
        <a:lt2>
          <a:srgbClr val="FFFFCC"/>
        </a:lt2>
        <a:accent1>
          <a:srgbClr val="33CCCC"/>
        </a:accent1>
        <a:accent2>
          <a:srgbClr val="6D6FC7"/>
        </a:accent2>
        <a:accent3>
          <a:srgbClr val="AAB9B8"/>
        </a:accent3>
        <a:accent4>
          <a:srgbClr val="DADADA"/>
        </a:accent4>
        <a:accent5>
          <a:srgbClr val="ADE2E2"/>
        </a:accent5>
        <a:accent6>
          <a:srgbClr val="6264B4"/>
        </a:accent6>
        <a:hlink>
          <a:srgbClr val="00FFFF"/>
        </a:hlink>
        <a:folHlink>
          <a:srgbClr val="00CC66"/>
        </a:folHlink>
      </a:clrScheme>
      <a:clrMap bg1="dk2" tx1="lt1" bg2="dk1" tx2="lt2" accent1="accent1" accent2="accent2" accent3="accent3" accent4="accent4" accent5="accent5" accent6="accent6" hlink="hlink" folHlink="folHlink"/>
    </a:extraClrScheme>
    <a:extraClrScheme>
      <a:clrScheme name="Clouds 5">
        <a:dk1>
          <a:srgbClr val="4D4D4D"/>
        </a:dk1>
        <a:lt1>
          <a:srgbClr val="FFFFFF"/>
        </a:lt1>
        <a:dk2>
          <a:srgbClr val="650BB7"/>
        </a:dk2>
        <a:lt2>
          <a:srgbClr val="FFFFFF"/>
        </a:lt2>
        <a:accent1>
          <a:srgbClr val="FF66FF"/>
        </a:accent1>
        <a:accent2>
          <a:srgbClr val="666699"/>
        </a:accent2>
        <a:accent3>
          <a:srgbClr val="B8AAD8"/>
        </a:accent3>
        <a:accent4>
          <a:srgbClr val="DADADA"/>
        </a:accent4>
        <a:accent5>
          <a:srgbClr val="FFB8FF"/>
        </a:accent5>
        <a:accent6>
          <a:srgbClr val="5C5C8A"/>
        </a:accent6>
        <a:hlink>
          <a:srgbClr val="E9E9FF"/>
        </a:hlink>
        <a:folHlink>
          <a:srgbClr val="CCECFF"/>
        </a:folHlink>
      </a:clrScheme>
      <a:clrMap bg1="dk2" tx1="lt1" bg2="dk1" tx2="lt2" accent1="accent1" accent2="accent2" accent3="accent3" accent4="accent4" accent5="accent5" accent6="accent6" hlink="hlink" folHlink="folHlink"/>
    </a:extraClrScheme>
    <a:extraClrScheme>
      <a:clrScheme name="Clouds 6">
        <a:dk1>
          <a:srgbClr val="FFFFFF"/>
        </a:dk1>
        <a:lt1>
          <a:srgbClr val="FFFFFF"/>
        </a:lt1>
        <a:dk2>
          <a:srgbClr val="005000"/>
        </a:dk2>
        <a:lt2>
          <a:srgbClr val="DCEAAE"/>
        </a:lt2>
        <a:accent1>
          <a:srgbClr val="99CC00"/>
        </a:accent1>
        <a:accent2>
          <a:srgbClr val="6F801A"/>
        </a:accent2>
        <a:accent3>
          <a:srgbClr val="AAB3AA"/>
        </a:accent3>
        <a:accent4>
          <a:srgbClr val="DADADA"/>
        </a:accent4>
        <a:accent5>
          <a:srgbClr val="CAE2AA"/>
        </a:accent5>
        <a:accent6>
          <a:srgbClr val="647316"/>
        </a:accent6>
        <a:hlink>
          <a:srgbClr val="FFFFCC"/>
        </a:hlink>
        <a:folHlink>
          <a:srgbClr val="CCCC00"/>
        </a:folHlink>
      </a:clrScheme>
      <a:clrMap bg1="dk2" tx1="lt1" bg2="dk1" tx2="lt2" accent1="accent1" accent2="accent2" accent3="accent3" accent4="accent4" accent5="accent5" accent6="accent6" hlink="hlink" folHlink="folHlink"/>
    </a:extraClrScheme>
    <a:extraClrScheme>
      <a:clrScheme name="Clouds 7">
        <a:dk1>
          <a:srgbClr val="4F4F77"/>
        </a:dk1>
        <a:lt1>
          <a:srgbClr val="FFFFFF"/>
        </a:lt1>
        <a:dk2>
          <a:srgbClr val="7979A5"/>
        </a:dk2>
        <a:lt2>
          <a:srgbClr val="F3F3FF"/>
        </a:lt2>
        <a:accent1>
          <a:srgbClr val="5D5D8B"/>
        </a:accent1>
        <a:accent2>
          <a:srgbClr val="66CCFF"/>
        </a:accent2>
        <a:accent3>
          <a:srgbClr val="BEBECF"/>
        </a:accent3>
        <a:accent4>
          <a:srgbClr val="DADADA"/>
        </a:accent4>
        <a:accent5>
          <a:srgbClr val="B6B6C4"/>
        </a:accent5>
        <a:accent6>
          <a:srgbClr val="5CB9E7"/>
        </a:accent6>
        <a:hlink>
          <a:srgbClr val="CCECFF"/>
        </a:hlink>
        <a:folHlink>
          <a:srgbClr val="FFFFCC"/>
        </a:folHlink>
      </a:clrScheme>
      <a:clrMap bg1="dk2" tx1="lt1" bg2="dk1" tx2="lt2" accent1="accent1" accent2="accent2" accent3="accent3" accent4="accent4" accent5="accent5" accent6="accent6" hlink="hlink" folHlink="folHlink"/>
    </a:extraClrScheme>
    <a:extraClrScheme>
      <a:clrScheme name="Clouds 8">
        <a:dk1>
          <a:srgbClr val="000000"/>
        </a:dk1>
        <a:lt1>
          <a:srgbClr val="B9B9B9"/>
        </a:lt1>
        <a:dk2>
          <a:srgbClr val="8A8472"/>
        </a:dk2>
        <a:lt2>
          <a:srgbClr val="4D4D4D"/>
        </a:lt2>
        <a:accent1>
          <a:srgbClr val="EDEEE2"/>
        </a:accent1>
        <a:accent2>
          <a:srgbClr val="7FAA7E"/>
        </a:accent2>
        <a:accent3>
          <a:srgbClr val="D9D9D9"/>
        </a:accent3>
        <a:accent4>
          <a:srgbClr val="000000"/>
        </a:accent4>
        <a:accent5>
          <a:srgbClr val="F4F5EE"/>
        </a:accent5>
        <a:accent6>
          <a:srgbClr val="729A72"/>
        </a:accent6>
        <a:hlink>
          <a:srgbClr val="008000"/>
        </a:hlink>
        <a:folHlink>
          <a:srgbClr val="989400"/>
        </a:folHlink>
      </a:clrScheme>
      <a:clrMap bg1="lt1" tx1="dk1" bg2="lt2" tx2="dk2" accent1="accent1" accent2="accent2" accent3="accent3" accent4="accent4" accent5="accent5" accent6="accent6" hlink="hlink" folHlink="folHlink"/>
    </a:extraClrScheme>
    <a:extraClrScheme>
      <a:clrScheme name="Clouds 9">
        <a:dk1>
          <a:srgbClr val="000000"/>
        </a:dk1>
        <a:lt1>
          <a:srgbClr val="FEA24E"/>
        </a:lt1>
        <a:dk2>
          <a:srgbClr val="CC6600"/>
        </a:dk2>
        <a:lt2>
          <a:srgbClr val="808080"/>
        </a:lt2>
        <a:accent1>
          <a:srgbClr val="FBEECD"/>
        </a:accent1>
        <a:accent2>
          <a:srgbClr val="ECD044"/>
        </a:accent2>
        <a:accent3>
          <a:srgbClr val="FECEB2"/>
        </a:accent3>
        <a:accent4>
          <a:srgbClr val="000000"/>
        </a:accent4>
        <a:accent5>
          <a:srgbClr val="FDF5E3"/>
        </a:accent5>
        <a:accent6>
          <a:srgbClr val="D6BC3D"/>
        </a:accent6>
        <a:hlink>
          <a:srgbClr val="E42B00"/>
        </a:hlink>
        <a:folHlink>
          <a:srgbClr val="996633"/>
        </a:folHlink>
      </a:clrScheme>
      <a:clrMap bg1="lt1" tx1="dk1" bg2="lt2" tx2="dk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106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5.xml><?xml version="1.0" encoding="utf-8"?>
<a:theme xmlns:a="http://schemas.openxmlformats.org/drawingml/2006/main" name="84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79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9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44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2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8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1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105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63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0</TotalTime>
  <Words>1378</Words>
  <Application>Microsoft Office PowerPoint</Application>
  <PresentationFormat>On-screen Show (4:3)</PresentationFormat>
  <Paragraphs>154</Paragraphs>
  <Slides>21</Slides>
  <Notes>5</Notes>
  <HiddenSlides>0</HiddenSlides>
  <MMClips>0</MMClips>
  <ScaleCrop>false</ScaleCrop>
  <HeadingPairs>
    <vt:vector size="6" baseType="variant">
      <vt:variant>
        <vt:lpstr>Fonts Used</vt:lpstr>
      </vt:variant>
      <vt:variant>
        <vt:i4>10</vt:i4>
      </vt:variant>
      <vt:variant>
        <vt:lpstr>Theme</vt:lpstr>
      </vt:variant>
      <vt:variant>
        <vt:i4>15</vt:i4>
      </vt:variant>
      <vt:variant>
        <vt:lpstr>Slide Titles</vt:lpstr>
      </vt:variant>
      <vt:variant>
        <vt:i4>21</vt:i4>
      </vt:variant>
    </vt:vector>
  </HeadingPairs>
  <TitlesOfParts>
    <vt:vector size="46" baseType="lpstr">
      <vt:lpstr>AR CARTER</vt:lpstr>
      <vt:lpstr>Arial</vt:lpstr>
      <vt:lpstr>Arial Rounded MT Bold</vt:lpstr>
      <vt:lpstr>Calibri</vt:lpstr>
      <vt:lpstr>Comic Sans MS</vt:lpstr>
      <vt:lpstr>Creepy</vt:lpstr>
      <vt:lpstr>Monotype Sorts</vt:lpstr>
      <vt:lpstr>Tahoma</vt:lpstr>
      <vt:lpstr>Times New Roman</vt:lpstr>
      <vt:lpstr>Wingdings</vt:lpstr>
      <vt:lpstr>83_Custom Design</vt:lpstr>
      <vt:lpstr>79_Custom Design</vt:lpstr>
      <vt:lpstr>9_Custom Design</vt:lpstr>
      <vt:lpstr>44_Custom Design</vt:lpstr>
      <vt:lpstr>2_LeedsMet template</vt:lpstr>
      <vt:lpstr>81_Custom Design</vt:lpstr>
      <vt:lpstr>11_Custom Design</vt:lpstr>
      <vt:lpstr>105_Custom Design</vt:lpstr>
      <vt:lpstr>63_Custom Design</vt:lpstr>
      <vt:lpstr>70_Custom Design</vt:lpstr>
      <vt:lpstr>5_Office Theme</vt:lpstr>
      <vt:lpstr>LeedsMet template</vt:lpstr>
      <vt:lpstr>Clouds</vt:lpstr>
      <vt:lpstr>106_Custom Design</vt:lpstr>
      <vt:lpstr>84_Custom Design</vt:lpstr>
      <vt:lpstr>Phil’s choices</vt:lpstr>
      <vt:lpstr>‘Beyond the Tyranny of learning outcomes?’</vt:lpstr>
      <vt:lpstr>The three questions always in each student’s mind…</vt:lpstr>
      <vt:lpstr>Slides and links</vt:lpstr>
      <vt:lpstr>Intended learning outcomes?</vt:lpstr>
      <vt:lpstr>Rationale</vt:lpstr>
      <vt:lpstr>Background</vt:lpstr>
      <vt:lpstr>SMART learning outcomes?</vt:lpstr>
      <vt:lpstr>Task 1</vt:lpstr>
      <vt:lpstr>“Micro-management of learning is killing creativity”  Learning outcomes are very well intentioned, but their use discourages students from thinking outside the tick box, says Robert Nelson (July 12, 2018 THE)</vt:lpstr>
      <vt:lpstr>These concerns are  not new!</vt:lpstr>
      <vt:lpstr>“We don’t need those learning outcomes” : Paul Kleiman reports…</vt:lpstr>
      <vt:lpstr>PowerPoint Presentation</vt:lpstr>
      <vt:lpstr>Matters arising?</vt:lpstr>
      <vt:lpstr>Learning incomes</vt:lpstr>
      <vt:lpstr>Benefits of learning incomes: they help us to:</vt:lpstr>
      <vt:lpstr>VASCULAR learning outcomes</vt:lpstr>
      <vt:lpstr>What are your emergent learning outcomes from the last 40 mins?</vt:lpstr>
      <vt:lpstr>Back to our intended learning outcomes?</vt:lpstr>
      <vt:lpstr>References</vt:lpstr>
      <vt:lpstr>PowerPoint Presentation</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Steve Denton Pro-Vice-Chancellor Registrar and Secretary   Professional administration – myths, realities and challenges</dc:title>
  <dc:creator/>
  <cp:lastModifiedBy/>
  <cp:revision>210</cp:revision>
  <dcterms:created xsi:type="dcterms:W3CDTF">2006-05-11T10:54:55Z</dcterms:created>
  <dcterms:modified xsi:type="dcterms:W3CDTF">2019-07-09T20:00:35Z</dcterms:modified>
</cp:coreProperties>
</file>