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theme/theme2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5.xml" ContentType="application/vnd.openxmlformats-officedocument.theme+xml"/>
  <Override PartName="/ppt/slideLayouts/slideLayout34.xml" ContentType="application/vnd.openxmlformats-officedocument.presentationml.slideLayout+xml"/>
  <Override PartName="/ppt/theme/theme26.xml" ContentType="application/vnd.openxmlformats-officedocument.theme+xml"/>
  <Override PartName="/ppt/slideLayouts/slideLayout35.xml" ContentType="application/vnd.openxmlformats-officedocument.presentationml.slideLayout+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slideLayouts/slideLayout37.xml" ContentType="application/vnd.openxmlformats-officedocument.presentationml.slideLayout+xml"/>
  <Override PartName="/ppt/theme/theme29.xml" ContentType="application/vnd.openxmlformats-officedocument.theme+xml"/>
  <Override PartName="/ppt/slideLayouts/slideLayout38.xml" ContentType="application/vnd.openxmlformats-officedocument.presentationml.slideLayout+xml"/>
  <Override PartName="/ppt/theme/theme30.xml" ContentType="application/vnd.openxmlformats-officedocument.theme+xml"/>
  <Override PartName="/ppt/slideLayouts/slideLayout39.xml" ContentType="application/vnd.openxmlformats-officedocument.presentationml.slideLayout+xml"/>
  <Override PartName="/ppt/theme/theme31.xml" ContentType="application/vnd.openxmlformats-officedocument.theme+xml"/>
  <Override PartName="/ppt/slideLayouts/slideLayout40.xml" ContentType="application/vnd.openxmlformats-officedocument.presentationml.slideLayout+xml"/>
  <Override PartName="/ppt/theme/theme32.xml" ContentType="application/vnd.openxmlformats-officedocument.theme+xml"/>
  <Override PartName="/ppt/slideLayouts/slideLayout41.xml" ContentType="application/vnd.openxmlformats-officedocument.presentationml.slideLayout+xml"/>
  <Override PartName="/ppt/theme/theme33.xml" ContentType="application/vnd.openxmlformats-officedocument.theme+xml"/>
  <Override PartName="/ppt/slideLayouts/slideLayout42.xml" ContentType="application/vnd.openxmlformats-officedocument.presentationml.slideLayout+xml"/>
  <Override PartName="/ppt/theme/theme34.xml" ContentType="application/vnd.openxmlformats-officedocument.theme+xml"/>
  <Override PartName="/ppt/slideLayouts/slideLayout43.xml" ContentType="application/vnd.openxmlformats-officedocument.presentationml.slideLayout+xml"/>
  <Override PartName="/ppt/theme/theme35.xml" ContentType="application/vnd.openxmlformats-officedocument.theme+xml"/>
  <Override PartName="/ppt/slideLayouts/slideLayout44.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95" r:id="rId1"/>
    <p:sldMasterId id="2147484703" r:id="rId2"/>
    <p:sldMasterId id="2147484719" r:id="rId3"/>
    <p:sldMasterId id="2147484723" r:id="rId4"/>
    <p:sldMasterId id="2147484760" r:id="rId5"/>
    <p:sldMasterId id="2147484762" r:id="rId6"/>
    <p:sldMasterId id="2147484766" r:id="rId7"/>
    <p:sldMasterId id="2147484949" r:id="rId8"/>
    <p:sldMasterId id="2147485044" r:id="rId9"/>
    <p:sldMasterId id="2147485067" r:id="rId10"/>
    <p:sldMasterId id="2147485208" r:id="rId11"/>
    <p:sldMasterId id="2147485255" r:id="rId12"/>
    <p:sldMasterId id="2147485259" r:id="rId13"/>
    <p:sldMasterId id="2147485263" r:id="rId14"/>
    <p:sldMasterId id="2147485267" r:id="rId15"/>
    <p:sldMasterId id="2147485275" r:id="rId16"/>
    <p:sldMasterId id="2147485284" r:id="rId17"/>
    <p:sldMasterId id="2147485286" r:id="rId18"/>
    <p:sldMasterId id="2147485288" r:id="rId19"/>
    <p:sldMasterId id="2147485290" r:id="rId20"/>
    <p:sldMasterId id="2147485292" r:id="rId21"/>
    <p:sldMasterId id="2147485296" r:id="rId22"/>
    <p:sldMasterId id="2147485298" r:id="rId23"/>
    <p:sldMasterId id="2147485301" r:id="rId24"/>
    <p:sldMasterId id="2147485304" r:id="rId25"/>
    <p:sldMasterId id="2147485306" r:id="rId26"/>
    <p:sldMasterId id="2147485308" r:id="rId27"/>
    <p:sldMasterId id="2147485312" r:id="rId28"/>
    <p:sldMasterId id="2147485323" r:id="rId29"/>
    <p:sldMasterId id="2147485326" r:id="rId30"/>
    <p:sldMasterId id="2147485328" r:id="rId31"/>
    <p:sldMasterId id="2147485330" r:id="rId32"/>
    <p:sldMasterId id="2147485332" r:id="rId33"/>
    <p:sldMasterId id="2147485334" r:id="rId34"/>
    <p:sldMasterId id="2147485336" r:id="rId35"/>
    <p:sldMasterId id="2147485338" r:id="rId36"/>
  </p:sldMasterIdLst>
  <p:notesMasterIdLst>
    <p:notesMasterId r:id="rId110"/>
  </p:notesMasterIdLst>
  <p:sldIdLst>
    <p:sldId id="1716" r:id="rId37"/>
    <p:sldId id="1722" r:id="rId38"/>
    <p:sldId id="428" r:id="rId39"/>
    <p:sldId id="883" r:id="rId40"/>
    <p:sldId id="528" r:id="rId41"/>
    <p:sldId id="267" r:id="rId42"/>
    <p:sldId id="1685" r:id="rId43"/>
    <p:sldId id="1676" r:id="rId44"/>
    <p:sldId id="1682" r:id="rId45"/>
    <p:sldId id="266" r:id="rId46"/>
    <p:sldId id="1713" r:id="rId47"/>
    <p:sldId id="1708" r:id="rId48"/>
    <p:sldId id="1720" r:id="rId49"/>
    <p:sldId id="270" r:id="rId50"/>
    <p:sldId id="1686" r:id="rId51"/>
    <p:sldId id="530" r:id="rId52"/>
    <p:sldId id="531" r:id="rId53"/>
    <p:sldId id="261" r:id="rId54"/>
    <p:sldId id="1550" r:id="rId55"/>
    <p:sldId id="1631" r:id="rId56"/>
    <p:sldId id="1628" r:id="rId57"/>
    <p:sldId id="895" r:id="rId58"/>
    <p:sldId id="1544" r:id="rId59"/>
    <p:sldId id="1546" r:id="rId60"/>
    <p:sldId id="1509" r:id="rId61"/>
    <p:sldId id="1547" r:id="rId62"/>
    <p:sldId id="1548" r:id="rId63"/>
    <p:sldId id="1549" r:id="rId64"/>
    <p:sldId id="1237" r:id="rId65"/>
    <p:sldId id="1232" r:id="rId66"/>
    <p:sldId id="1709" r:id="rId67"/>
    <p:sldId id="1673" r:id="rId68"/>
    <p:sldId id="1194" r:id="rId69"/>
    <p:sldId id="1702" r:id="rId70"/>
    <p:sldId id="1710" r:id="rId71"/>
    <p:sldId id="1718" r:id="rId72"/>
    <p:sldId id="1719" r:id="rId73"/>
    <p:sldId id="1089" r:id="rId74"/>
    <p:sldId id="1091" r:id="rId75"/>
    <p:sldId id="1463" r:id="rId76"/>
    <p:sldId id="847" r:id="rId77"/>
    <p:sldId id="1717" r:id="rId78"/>
    <p:sldId id="438" r:id="rId79"/>
    <p:sldId id="1145" r:id="rId80"/>
    <p:sldId id="1198" r:id="rId81"/>
    <p:sldId id="1689" r:id="rId82"/>
    <p:sldId id="1477" r:id="rId83"/>
    <p:sldId id="995" r:id="rId84"/>
    <p:sldId id="987" r:id="rId85"/>
    <p:sldId id="1227" r:id="rId86"/>
    <p:sldId id="1228" r:id="rId87"/>
    <p:sldId id="990" r:id="rId88"/>
    <p:sldId id="1220" r:id="rId89"/>
    <p:sldId id="1500" r:id="rId90"/>
    <p:sldId id="512" r:id="rId91"/>
    <p:sldId id="1183" r:id="rId92"/>
    <p:sldId id="1712" r:id="rId93"/>
    <p:sldId id="1466" r:id="rId94"/>
    <p:sldId id="1467" r:id="rId95"/>
    <p:sldId id="1703" r:id="rId96"/>
    <p:sldId id="1472" r:id="rId97"/>
    <p:sldId id="1704" r:id="rId98"/>
    <p:sldId id="1705" r:id="rId99"/>
    <p:sldId id="1721" r:id="rId100"/>
    <p:sldId id="1475" r:id="rId101"/>
    <p:sldId id="257" r:id="rId102"/>
    <p:sldId id="1476" r:id="rId103"/>
    <p:sldId id="1581" r:id="rId104"/>
    <p:sldId id="1110" r:id="rId105"/>
    <p:sldId id="1111" r:id="rId106"/>
    <p:sldId id="1497" r:id="rId107"/>
    <p:sldId id="1671" r:id="rId108"/>
    <p:sldId id="1666" r:id="rId10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66FF"/>
    <a:srgbClr val="FFFF00"/>
    <a:srgbClr val="CC0000"/>
    <a:srgbClr val="FF3300"/>
    <a:srgbClr val="CCFFCC"/>
    <a:srgbClr val="99FFCC"/>
    <a:srgbClr val="FFFFFF"/>
    <a:srgbClr val="00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4333" autoAdjust="0"/>
  </p:normalViewPr>
  <p:slideViewPr>
    <p:cSldViewPr>
      <p:cViewPr varScale="1">
        <p:scale>
          <a:sx n="69" d="100"/>
          <a:sy n="69" d="100"/>
        </p:scale>
        <p:origin x="1392" y="1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39516"/>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6.xml"/><Relationship Id="rId47" Type="http://schemas.openxmlformats.org/officeDocument/2006/relationships/slide" Target="slides/slide11.xml"/><Relationship Id="rId63" Type="http://schemas.openxmlformats.org/officeDocument/2006/relationships/slide" Target="slides/slide27.xml"/><Relationship Id="rId68" Type="http://schemas.openxmlformats.org/officeDocument/2006/relationships/slide" Target="slides/slide32.xml"/><Relationship Id="rId84" Type="http://schemas.openxmlformats.org/officeDocument/2006/relationships/slide" Target="slides/slide48.xml"/><Relationship Id="rId89" Type="http://schemas.openxmlformats.org/officeDocument/2006/relationships/slide" Target="slides/slide53.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7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slide" Target="slides/slide17.xml"/><Relationship Id="rId58" Type="http://schemas.openxmlformats.org/officeDocument/2006/relationships/slide" Target="slides/slide22.xml"/><Relationship Id="rId66" Type="http://schemas.openxmlformats.org/officeDocument/2006/relationships/slide" Target="slides/slide30.xml"/><Relationship Id="rId74" Type="http://schemas.openxmlformats.org/officeDocument/2006/relationships/slide" Target="slides/slide38.xml"/><Relationship Id="rId79" Type="http://schemas.openxmlformats.org/officeDocument/2006/relationships/slide" Target="slides/slide43.xml"/><Relationship Id="rId87" Type="http://schemas.openxmlformats.org/officeDocument/2006/relationships/slide" Target="slides/slide51.xml"/><Relationship Id="rId102" Type="http://schemas.openxmlformats.org/officeDocument/2006/relationships/slide" Target="slides/slide66.xml"/><Relationship Id="rId110"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25.xml"/><Relationship Id="rId82" Type="http://schemas.openxmlformats.org/officeDocument/2006/relationships/slide" Target="slides/slide46.xml"/><Relationship Id="rId90" Type="http://schemas.openxmlformats.org/officeDocument/2006/relationships/slide" Target="slides/slide54.xml"/><Relationship Id="rId95" Type="http://schemas.openxmlformats.org/officeDocument/2006/relationships/slide" Target="slides/slide5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slide" Target="slides/slide28.xml"/><Relationship Id="rId69" Type="http://schemas.openxmlformats.org/officeDocument/2006/relationships/slide" Target="slides/slide33.xml"/><Relationship Id="rId77" Type="http://schemas.openxmlformats.org/officeDocument/2006/relationships/slide" Target="slides/slide41.xml"/><Relationship Id="rId100" Type="http://schemas.openxmlformats.org/officeDocument/2006/relationships/slide" Target="slides/slide64.xml"/><Relationship Id="rId105" Type="http://schemas.openxmlformats.org/officeDocument/2006/relationships/slide" Target="slides/slide69.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80" Type="http://schemas.openxmlformats.org/officeDocument/2006/relationships/slide" Target="slides/slide44.xml"/><Relationship Id="rId85" Type="http://schemas.openxmlformats.org/officeDocument/2006/relationships/slide" Target="slides/slide49.xml"/><Relationship Id="rId93" Type="http://schemas.openxmlformats.org/officeDocument/2006/relationships/slide" Target="slides/slide57.xml"/><Relationship Id="rId98"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103" Type="http://schemas.openxmlformats.org/officeDocument/2006/relationships/slide" Target="slides/slide67.xml"/><Relationship Id="rId108" Type="http://schemas.openxmlformats.org/officeDocument/2006/relationships/slide" Target="slides/slide72.xml"/><Relationship Id="rId20" Type="http://schemas.openxmlformats.org/officeDocument/2006/relationships/slideMaster" Target="slideMasters/slideMaster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slide" Target="slides/slide39.xml"/><Relationship Id="rId83" Type="http://schemas.openxmlformats.org/officeDocument/2006/relationships/slide" Target="slides/slide47.xml"/><Relationship Id="rId88" Type="http://schemas.openxmlformats.org/officeDocument/2006/relationships/slide" Target="slides/slide52.xml"/><Relationship Id="rId91" Type="http://schemas.openxmlformats.org/officeDocument/2006/relationships/slide" Target="slides/slide55.xml"/><Relationship Id="rId96" Type="http://schemas.openxmlformats.org/officeDocument/2006/relationships/slide" Target="slides/slide60.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slide" Target="slides/slide21.xml"/><Relationship Id="rId106" Type="http://schemas.openxmlformats.org/officeDocument/2006/relationships/slide" Target="slides/slide70.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slide" Target="slides/slide37.xml"/><Relationship Id="rId78" Type="http://schemas.openxmlformats.org/officeDocument/2006/relationships/slide" Target="slides/slide42.xml"/><Relationship Id="rId81" Type="http://schemas.openxmlformats.org/officeDocument/2006/relationships/slide" Target="slides/slide45.xml"/><Relationship Id="rId86" Type="http://schemas.openxmlformats.org/officeDocument/2006/relationships/slide" Target="slides/slide50.xml"/><Relationship Id="rId94" Type="http://schemas.openxmlformats.org/officeDocument/2006/relationships/slide" Target="slides/slide58.xml"/><Relationship Id="rId99" Type="http://schemas.openxmlformats.org/officeDocument/2006/relationships/slide" Target="slides/slide63.xml"/><Relationship Id="rId101"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3.xml"/><Relationship Id="rId109" Type="http://schemas.openxmlformats.org/officeDocument/2006/relationships/slide" Target="slides/slide73.xml"/><Relationship Id="rId34" Type="http://schemas.openxmlformats.org/officeDocument/2006/relationships/slideMaster" Target="slideMasters/slideMaster34.xml"/><Relationship Id="rId50" Type="http://schemas.openxmlformats.org/officeDocument/2006/relationships/slide" Target="slides/slide14.xml"/><Relationship Id="rId55" Type="http://schemas.openxmlformats.org/officeDocument/2006/relationships/slide" Target="slides/slide19.xml"/><Relationship Id="rId76" Type="http://schemas.openxmlformats.org/officeDocument/2006/relationships/slide" Target="slides/slide40.xml"/><Relationship Id="rId97" Type="http://schemas.openxmlformats.org/officeDocument/2006/relationships/slide" Target="slides/slide61.xml"/><Relationship Id="rId104"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35.xml"/><Relationship Id="rId9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748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1442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4501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08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0583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933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4105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418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6463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273F68-B8CA-4D1F-8CD0-80591F74ECB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0022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194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4196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0806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1572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13030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B85436-79B7-4A40-9472-CC1F85078964}"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32645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70400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615981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38214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2134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284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5</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18760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6924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92948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51359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874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3131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31900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5855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22</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503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307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84994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7/10/2019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DAE858C-209A-40F9-B44B-0BA64B6DE654}"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10/07/2019</a:t>
            </a:fld>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2F26C4-43AB-4A75-8A85-98DD701B4EBE}" type="slidenum">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1246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5D6DB75-0499-49DE-A5F6-2F76A0DD07EC}" type="datetime2">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Wednesday, 10 July 2019</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AD808E0-68C8-4DE2-8472-D3274C1776DA}" type="slidenum">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250902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4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7/10/2019</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26812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242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68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31BF11-0ABC-48CF-BD6E-D8CF90580047}" type="datetime1">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10/07/2019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EA27DE-0117-43D9-9ECE-0AD88704633A}"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3232813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70840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B7E3-1916-4463-A636-4859332BADB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5BB917-6DEA-4308-A395-C6E1DA02B13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AC60A-D42B-4E1F-9E41-AC17B154AD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B4BE70-6258-4BF9-AD91-2D46E14B93B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10/07/2019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BDA70F0-9556-4AC4-8CA5-EEC154588D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AD3827-1C5E-4570-8BBF-B249A01635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052C0-E2FB-478C-B39A-97ADB390EAA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19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7239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087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Wednesday, 10 July 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4096726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978722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A5DB57-8E66-4D15-A4B1-E11693BDEDF0}" type="datetime1">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10/07/2019</a:t>
            </a:fld>
            <a:endParaRPr kumimoji="0" lang="en-GB" alt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579432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5132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6631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519880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9155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66291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11259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24881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186452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736900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24288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814967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14856"/>
            <a:ext cx="6400800" cy="68580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F1AD66C-382E-48AD-8F4C-E87C4D4A8B28}" type="datetime1">
              <a:rPr kumimoji="0" lang="en-US" sz="1100" b="1" i="0" u="none" strike="noStrike" kern="1200" cap="none" spc="0" normalizeH="0" baseline="0" noProof="0" smtClean="0">
                <a:ln>
                  <a:noFill/>
                </a:ln>
                <a:solidFill>
                  <a:srgbClr val="9E8E5C">
                    <a:lumMod val="60000"/>
                    <a:lumOff val="40000"/>
                  </a:srgbClr>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7/10/2019</a:t>
            </a:fld>
            <a:endParaRPr kumimoji="0" lang="en-US" sz="1100" b="1" i="0" u="none" strike="noStrike" kern="1200" cap="none" spc="0" normalizeH="0" baseline="0" noProof="0">
              <a:ln>
                <a:noFill/>
              </a:ln>
              <a:solidFill>
                <a:srgbClr val="9E8E5C">
                  <a:lumMod val="60000"/>
                  <a:lumOff val="40000"/>
                </a:srgbClr>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9E8E5C">
                  <a:lumMod val="60000"/>
                  <a:lumOff val="40000"/>
                </a:srgbClr>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F40B41D-FD10-4A38-B39B-626510BD49B7}" type="slidenum">
              <a:rPr kumimoji="0" lang="en-US" sz="1200" b="1" i="0" u="none" strike="noStrike" kern="1200" cap="none" spc="0" normalizeH="0" baseline="0" noProof="0" smtClean="0">
                <a:ln>
                  <a:noFill/>
                </a:ln>
                <a:solidFill>
                  <a:srgbClr val="9E8E5C">
                    <a:lumMod val="60000"/>
                    <a:lumOff val="40000"/>
                  </a:srgbClr>
                </a:solidFill>
                <a:effectLst/>
                <a:uLnTx/>
                <a:uFillTx/>
                <a:latin typeface="Comic Sans MS"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1" i="0" u="none" strike="noStrike" kern="1200" cap="none" spc="0" normalizeH="0" baseline="0" noProof="0">
              <a:ln>
                <a:noFill/>
              </a:ln>
              <a:solidFill>
                <a:srgbClr val="9E8E5C">
                  <a:lumMod val="60000"/>
                  <a:lumOff val="40000"/>
                </a:srgbClr>
              </a:solidFill>
              <a:effectLst/>
              <a:uLnTx/>
              <a:uFillTx/>
              <a:latin typeface="Comic Sans MS" pitchFamily="66" charset="0"/>
              <a:ea typeface="+mn-ea"/>
              <a:cs typeface="+mn-cs"/>
            </a:endParaRP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734312"/>
            <a:ext cx="9144000" cy="932688"/>
          </a:xfrm>
          <a:prstGeom prst="rect">
            <a:avLst/>
          </a:prstGeom>
        </p:spPr>
      </p:pic>
    </p:spTree>
    <p:extLst>
      <p:ext uri="{BB962C8B-B14F-4D97-AF65-F5344CB8AC3E}">
        <p14:creationId xmlns:p14="http://schemas.microsoft.com/office/powerpoint/2010/main" val="358445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10 July 2019</a:t>
            </a:fld>
            <a:endParaRPr lang="en-GB" sz="1800" dirty="0">
              <a:solidFill>
                <a:srgbClr val="FFFF66"/>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72563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412635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120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290874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10/07/2019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1317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86488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xml"/><Relationship Id="rId1" Type="http://schemas.openxmlformats.org/officeDocument/2006/relationships/slideLayout" Target="../slideLayouts/slideLayout1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theme" Target="../theme/theme16.xml"/><Relationship Id="rId1" Type="http://schemas.openxmlformats.org/officeDocument/2006/relationships/slideLayout" Target="../slideLayouts/slideLayout20.xml"/><Relationship Id="rId4" Type="http://schemas.openxmlformats.org/officeDocument/2006/relationships/hyperlink" Target="Choices&#8230;.ppt"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xml"/><Relationship Id="rId1" Type="http://schemas.openxmlformats.org/officeDocument/2006/relationships/slideLayout" Target="../slideLayouts/slideLayout2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2.xml"/></Relationships>
</file>

<file path=ppt/slideMasters/_rels/slideMaster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9.xml"/><Relationship Id="rId1" Type="http://schemas.openxmlformats.org/officeDocument/2006/relationships/slideLayout" Target="../slideLayouts/slideLayout2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2.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21.xml"/><Relationship Id="rId1" Type="http://schemas.openxmlformats.org/officeDocument/2006/relationships/slideLayout" Target="../slideLayouts/slideLayout25.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2.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22.xml"/><Relationship Id="rId1" Type="http://schemas.openxmlformats.org/officeDocument/2006/relationships/slideLayout" Target="../slideLayouts/slideLayout26.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6.xml"/><Relationship Id="rId1" Type="http://schemas.openxmlformats.org/officeDocument/2006/relationships/slideLayout" Target="../slideLayouts/slideLayout3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5.xm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0.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1.xml"/><Relationship Id="rId1" Type="http://schemas.openxmlformats.org/officeDocument/2006/relationships/slideLayout" Target="../slideLayouts/slideLayout39.xm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3.xml"/><Relationship Id="rId1" Type="http://schemas.openxmlformats.org/officeDocument/2006/relationships/slideLayout" Target="../slideLayouts/slideLayout41.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4.xml"/><Relationship Id="rId1" Type="http://schemas.openxmlformats.org/officeDocument/2006/relationships/slideLayout" Target="../slideLayouts/slideLayout42.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3.xm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6.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hyperlink" Target="00%20main%20menu.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7/10/2019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32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10/07/2019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369811414"/>
      </p:ext>
    </p:extLst>
  </p:cSld>
  <p:clrMap bg1="lt1" tx1="dk1" bg2="lt2" tx2="dk2" accent1="accent1" accent2="accent2" accent3="accent3" accent4="accent4" accent5="accent5" accent6="accent6" hlink="hlink" folHlink="folHlink"/>
  <p:sldLayoutIdLst>
    <p:sldLayoutId id="21474852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067021434"/>
      </p:ext>
    </p:extLst>
  </p:cSld>
  <p:clrMap bg1="dk1" tx1="lt1" bg2="dk2" tx2="lt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112A-5C9E-4342-9B59-91E28FBAC56D}" type="datetimeFigureOut">
              <a:rPr lang="en-GB" smtClean="0"/>
              <a:t>10/07/2019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D7F-40BB-4F23-AFB9-1998A9E853FC}" type="slidenum">
              <a:rPr lang="en-GB" smtClean="0"/>
              <a:t>‹#›</a:t>
            </a:fld>
            <a:endParaRPr lang="en-GB"/>
          </a:p>
        </p:txBody>
      </p:sp>
    </p:spTree>
    <p:extLst>
      <p:ext uri="{BB962C8B-B14F-4D97-AF65-F5344CB8AC3E}">
        <p14:creationId xmlns:p14="http://schemas.microsoft.com/office/powerpoint/2010/main" val="748223583"/>
      </p:ext>
    </p:extLst>
  </p:cSld>
  <p:clrMap bg1="lt1" tx1="dk1" bg2="lt2" tx2="dk2" accent1="accent1" accent2="accent2" accent3="accent3" accent4="accent4" accent5="accent5" accent6="accent6" hlink="hlink" folHlink="folHlink"/>
  <p:sldLayoutIdLst>
    <p:sldLayoutId id="21474852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7/10/2019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0718382"/>
      </p:ext>
    </p:extLst>
  </p:cSld>
  <p:clrMap bg1="lt1" tx1="dk1" bg2="lt2" tx2="dk2" accent1="accent1" accent2="accent2" accent3="accent3" accent4="accent4" accent5="accent5" accent6="accent6" hlink="hlink" folHlink="folHlink"/>
  <p:sldLayoutIdLst>
    <p:sldLayoutId id="21474852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10/07/2019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2957676623"/>
      </p:ext>
    </p:extLst>
  </p:cSld>
  <p:clrMap bg1="lt1" tx1="dk1" bg2="lt2" tx2="dk2" accent1="accent1" accent2="accent2" accent3="accent3" accent4="accent4" accent5="accent5" accent6="accent6" hlink="hlink" folHlink="folHlink"/>
  <p:sldLayoutIdLst>
    <p:sldLayoutId id="2147485268" r:id="rId1"/>
    <p:sldLayoutId id="21474852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fld id="{7175A58E-772F-4000-B8AA-8FD4C0129D8B}" type="datetime1">
              <a:rPr lang="en-GB">
                <a:solidFill>
                  <a:srgbClr val="FFFFFF"/>
                </a:solidFill>
              </a:rPr>
              <a:pPr fontAlgn="base">
                <a:spcBef>
                  <a:spcPct val="0"/>
                </a:spcBef>
                <a:spcAft>
                  <a:spcPct val="0"/>
                </a:spcAft>
                <a:defRPr/>
              </a:pPr>
              <a:t>10/07/2019</a:t>
            </a:fld>
            <a:endParaRPr lang="en-GB">
              <a:solidFill>
                <a:srgbClr val="FFFFFF"/>
              </a:solidFill>
            </a:endParaRPr>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en-GB">
              <a:solidFill>
                <a:srgbClr val="FFFFFF"/>
              </a:solidFill>
            </a:endParaRPr>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5B810CFF-B23A-445F-BC77-A9D7F415DD9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531463" name="AutoShape 7">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
        <p:nvSpPr>
          <p:cNvPr id="531464" name="AutoShape 8">
            <a:hlinkClick r:id="rId4"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Tree>
    <p:extLst>
      <p:ext uri="{BB962C8B-B14F-4D97-AF65-F5344CB8AC3E}">
        <p14:creationId xmlns:p14="http://schemas.microsoft.com/office/powerpoint/2010/main" val="3062568699"/>
      </p:ext>
    </p:extLst>
  </p:cSld>
  <p:clrMap bg1="dk1" tx1="lt1" bg2="dk2" tx2="lt2" accent1="accent1" accent2="accent2" accent3="accent3" accent4="accent4" accent5="accent5" accent6="accent6" hlink="hlink" folHlink="folHlink"/>
  <p:sldLayoutIdLst>
    <p:sldLayoutId id="214748527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291189116"/>
      </p:ext>
    </p:extLst>
  </p:cSld>
  <p:clrMap bg1="lt1" tx1="dk1" bg2="lt2" tx2="dk2" accent1="accent1" accent2="accent2" accent3="accent3" accent4="accent4" accent5="accent5" accent6="accent6" hlink="hlink" folHlink="folHlink"/>
  <p:sldLayoutIdLst>
    <p:sldLayoutId id="21474852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5712D-E0D6-4754-A442-F037A70C26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DDD39A-BBD0-4930-90C8-FEF3E9575D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E819F-8499-401C-9EE8-26C5DE8FB0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BE70-6258-4BF9-AD91-2D46E14B93B5}" type="datetimeFigureOut">
              <a:rPr lang="en-GB" smtClean="0"/>
              <a:t>10/07/2019</a:t>
            </a:fld>
            <a:endParaRPr lang="en-GB"/>
          </a:p>
        </p:txBody>
      </p:sp>
      <p:sp>
        <p:nvSpPr>
          <p:cNvPr id="5" name="Footer Placeholder 4">
            <a:extLst>
              <a:ext uri="{FF2B5EF4-FFF2-40B4-BE49-F238E27FC236}">
                <a16:creationId xmlns:a16="http://schemas.microsoft.com/office/drawing/2014/main" id="{0D0D015B-7E85-411C-8681-EEBA9503F2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26C38A-959D-4C65-AB62-9A1A6603DF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052C0-E2FB-478C-B39A-97ADB390EAA6}" type="slidenum">
              <a:rPr lang="en-GB" smtClean="0"/>
              <a:t>‹#›</a:t>
            </a:fld>
            <a:endParaRPr lang="en-GB"/>
          </a:p>
        </p:txBody>
      </p:sp>
    </p:spTree>
    <p:extLst>
      <p:ext uri="{BB962C8B-B14F-4D97-AF65-F5344CB8AC3E}">
        <p14:creationId xmlns:p14="http://schemas.microsoft.com/office/powerpoint/2010/main" val="1524661296"/>
      </p:ext>
    </p:extLst>
  </p:cSld>
  <p:clrMap bg1="lt1" tx1="dk1" bg2="lt2" tx2="dk2" accent1="accent1" accent2="accent2" accent3="accent3" accent4="accent4" accent5="accent5" accent6="accent6" hlink="hlink" folHlink="folHlink"/>
  <p:sldLayoutIdLst>
    <p:sldLayoutId id="21474852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250960039"/>
      </p:ext>
    </p:extLst>
  </p:cSld>
  <p:clrMap bg1="lt1" tx1="dk1" bg2="lt2" tx2="dk2" accent1="accent1" accent2="accent2" accent3="accent3" accent4="accent4" accent5="accent5" accent6="accent6" hlink="hlink" folHlink="folHlink"/>
  <p:sldLayoutIdLst>
    <p:sldLayoutId id="21474852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717888391"/>
      </p:ext>
    </p:extLst>
  </p:cSld>
  <p:clrMap bg1="lt1" tx1="dk1" bg2="lt2" tx2="dk2" accent1="accent1" accent2="accent2" accent3="accent3" accent4="accent4" accent5="accent5" accent6="accent6" hlink="hlink" folHlink="folHlink"/>
  <p:sldLayoutIdLst>
    <p:sldLayoutId id="214748529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10 July 2019</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2869267399"/>
      </p:ext>
    </p:extLst>
  </p:cSld>
  <p:clrMap bg1="dk2" tx1="lt1" bg2="dk1" tx2="lt2" accent1="accent1" accent2="accent2" accent3="accent3" accent4="accent4" accent5="accent5" accent6="accent6" hlink="hlink" folHlink="folHlink"/>
  <p:sldLayoutIdLst>
    <p:sldLayoutId id="214748529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13732889"/>
      </p:ext>
    </p:extLst>
  </p:cSld>
  <p:clrMap bg1="lt1" tx1="dk1" bg2="lt2" tx2="dk2" accent1="accent1" accent2="accent2" accent3="accent3" accent4="accent4" accent5="accent5" accent6="accent6" hlink="hlink" folHlink="folHlink"/>
  <p:sldLayoutIdLst>
    <p:sldLayoutId id="21474852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0701090"/>
      </p:ext>
    </p:extLst>
  </p:cSld>
  <p:clrMap bg1="lt1" tx1="dk1" bg2="lt2" tx2="dk2" accent1="accent1" accent2="accent2" accent3="accent3" accent4="accent4" accent5="accent5" accent6="accent6" hlink="hlink" folHlink="folHlink"/>
  <p:sldLayoutIdLst>
    <p:sldLayoutId id="2147485299" r:id="rId1"/>
    <p:sldLayoutId id="214748530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7/10/2019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1100280018"/>
      </p:ext>
    </p:extLst>
  </p:cSld>
  <p:clrMap bg1="dk1" tx1="lt1" bg2="dk2" tx2="lt2" accent1="accent1" accent2="accent2" accent3="accent3" accent4="accent4" accent5="accent5" accent6="accent6" hlink="hlink" folHlink="folHlink"/>
  <p:sldLayoutIdLst>
    <p:sldLayoutId id="2147485302" r:id="rId1"/>
    <p:sldLayoutId id="2147485303" r:id="rId2"/>
    <p:sldLayoutId id="214748532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999099582"/>
      </p:ext>
    </p:extLst>
  </p:cSld>
  <p:clrMap bg1="lt1" tx1="dk1" bg2="lt2" tx2="dk2" accent1="accent1" accent2="accent2" accent3="accent3" accent4="accent4" accent5="accent5" accent6="accent6" hlink="hlink" folHlink="folHlink"/>
  <p:sldLayoutIdLst>
    <p:sldLayoutId id="2147485305" r:id="rId1"/>
    <p:sldLayoutId id="214748532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2053733146"/>
      </p:ext>
    </p:extLst>
  </p:cSld>
  <p:clrMap bg1="lt1" tx1="dk1" bg2="lt2" tx2="dk2" accent1="accent1" accent2="accent2" accent3="accent3" accent4="accent4" accent5="accent5" accent6="accent6" hlink="hlink" folHlink="folHlink"/>
  <p:sldLayoutIdLst>
    <p:sldLayoutId id="214748530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112762567"/>
      </p:ext>
    </p:extLst>
  </p:cSld>
  <p:clrMap bg1="dk1" tx1="lt1" bg2="dk2" tx2="lt2" accent1="accent1" accent2="accent2" accent3="accent3" accent4="accent4" accent5="accent5" accent6="accent6" hlink="hlink" folHlink="folHlink"/>
  <p:sldLayoutIdLst>
    <p:sldLayoutId id="214748530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061018229"/>
      </p:ext>
    </p:extLst>
  </p:cSld>
  <p:clrMap bg1="lt1" tx1="dk1" bg2="lt2" tx2="dk2" accent1="accent1" accent2="accent2" accent3="accent3" accent4="accent4" accent5="accent5" accent6="accent6" hlink="hlink" folHlink="folHlink"/>
  <p:sldLayoutIdLst>
    <p:sldLayoutId id="21474853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097487027"/>
      </p:ext>
    </p:extLst>
  </p:cSld>
  <p:clrMap bg1="lt1" tx1="dk1" bg2="lt2" tx2="dk2" accent1="accent1" accent2="accent2" accent3="accent3" accent4="accent4" accent5="accent5" accent6="accent6" hlink="hlink" folHlink="folHlink"/>
  <p:sldLayoutIdLst>
    <p:sldLayoutId id="21474853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775371750"/>
      </p:ext>
    </p:extLst>
  </p:cSld>
  <p:clrMap bg1="lt1" tx1="dk1" bg2="lt2" tx2="dk2" accent1="accent1" accent2="accent2" accent3="accent3" accent4="accent4" accent5="accent5" accent6="accent6" hlink="hlink" folHlink="folHlink"/>
  <p:sldLayoutIdLst>
    <p:sldLayoutId id="21474853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638300"/>
            <a:ext cx="6400800" cy="685800"/>
          </a:xfrm>
          <a:prstGeom prst="rect">
            <a:avLst/>
          </a:prstGeom>
        </p:spPr>
        <p:txBody>
          <a:bodyPr vert="horz" lIns="91440" tIns="45720" rIns="91440" bIns="4572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1371600" y="2468638"/>
            <a:ext cx="6400800" cy="342900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eaLnBrk="1" fontAlgn="auto" hangingPunct="1">
              <a:spcBef>
                <a:spcPts val="0"/>
              </a:spcBef>
              <a:spcAft>
                <a:spcPts val="0"/>
              </a:spcAft>
            </a:pPr>
            <a:fld id="{3823242C-D747-4ADD-80D8-99421268E3A8}" type="datetime1">
              <a:rPr lang="en-US" b="0" smtClean="0">
                <a:solidFill>
                  <a:srgbClr val="9E8E5C">
                    <a:lumMod val="60000"/>
                    <a:lumOff val="40000"/>
                  </a:srgbClr>
                </a:solidFill>
                <a:latin typeface="Garamond"/>
              </a:rPr>
              <a:pPr eaLnBrk="1" fontAlgn="auto" hangingPunct="1">
                <a:spcBef>
                  <a:spcPts val="0"/>
                </a:spcBef>
                <a:spcAft>
                  <a:spcPts val="0"/>
                </a:spcAft>
              </a:pPr>
              <a:t>7/10/2019</a:t>
            </a:fld>
            <a:endParaRPr lang="en-US" b="0" dirty="0">
              <a:solidFill>
                <a:srgbClr val="9E8E5C">
                  <a:lumMod val="60000"/>
                  <a:lumOff val="40000"/>
                </a:srgbClr>
              </a:solidFill>
              <a:latin typeface="Garamond"/>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eaLnBrk="1" fontAlgn="auto" hangingPunct="1">
              <a:spcBef>
                <a:spcPts val="0"/>
              </a:spcBef>
              <a:spcAft>
                <a:spcPts val="0"/>
              </a:spcAft>
            </a:pPr>
            <a:endParaRPr lang="en-US" b="0" dirty="0">
              <a:solidFill>
                <a:srgbClr val="9E8E5C">
                  <a:lumMod val="60000"/>
                  <a:lumOff val="40000"/>
                </a:srgbClr>
              </a:solidFill>
              <a:latin typeface="Garamond"/>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eaLnBrk="1" fontAlgn="auto" hangingPunct="1">
              <a:spcBef>
                <a:spcPts val="0"/>
              </a:spcBef>
              <a:spcAft>
                <a:spcPts val="0"/>
              </a:spcAft>
            </a:pPr>
            <a:fld id="{CF40B41D-FD10-4A38-B39B-626510BD49B7}" type="slidenum">
              <a:rPr lang="en-US" smtClean="0">
                <a:solidFill>
                  <a:srgbClr val="9E8E5C">
                    <a:lumMod val="60000"/>
                    <a:lumOff val="40000"/>
                  </a:srgbClr>
                </a:solidFill>
                <a:latin typeface="Garamond"/>
              </a:rPr>
              <a:pPr eaLnBrk="1" fontAlgn="auto" hangingPunct="1">
                <a:spcBef>
                  <a:spcPts val="0"/>
                </a:spcBef>
                <a:spcAft>
                  <a:spcPts val="0"/>
                </a:spcAft>
              </a:pPr>
              <a:t>‹#›</a:t>
            </a:fld>
            <a:endParaRPr lang="en-US" dirty="0">
              <a:solidFill>
                <a:srgbClr val="9E8E5C">
                  <a:lumMod val="60000"/>
                  <a:lumOff val="40000"/>
                </a:srgbClr>
              </a:solidFill>
              <a:latin typeface="Garamond"/>
            </a:endParaRPr>
          </a:p>
        </p:txBody>
      </p:sp>
    </p:spTree>
    <p:extLst>
      <p:ext uri="{BB962C8B-B14F-4D97-AF65-F5344CB8AC3E}">
        <p14:creationId xmlns:p14="http://schemas.microsoft.com/office/powerpoint/2010/main" val="96912322"/>
      </p:ext>
    </p:extLst>
  </p:cSld>
  <p:clrMap bg1="lt1" tx1="dk1" bg2="lt2" tx2="dk2" accent1="accent1" accent2="accent2" accent3="accent3" accent4="accent4" accent5="accent5" accent6="accent6" hlink="hlink" folHlink="folHlink"/>
  <p:sldLayoutIdLst>
    <p:sldLayoutId id="2147485329"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ClrTx/>
        <a:buFont typeface="Wingdings" charset="2"/>
        <a:buChar char="v"/>
        <a:defRPr sz="24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55425802"/>
      </p:ext>
    </p:extLst>
  </p:cSld>
  <p:clrMap bg1="lt1" tx1="dk1" bg2="lt2" tx2="dk2" accent1="accent1" accent2="accent2" accent3="accent3" accent4="accent4" accent5="accent5" accent6="accent6" hlink="hlink" folHlink="folHlink"/>
  <p:sldLayoutIdLst>
    <p:sldLayoutId id="214748533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214758131"/>
      </p:ext>
    </p:extLst>
  </p:cSld>
  <p:clrMap bg1="lt1" tx1="dk1" bg2="lt2" tx2="dk2" accent1="accent1" accent2="accent2" accent3="accent3" accent4="accent4" accent5="accent5" accent6="accent6" hlink="hlink" folHlink="folHlink"/>
  <p:sldLayoutIdLst>
    <p:sldLayoutId id="214748533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1836301698"/>
      </p:ext>
    </p:extLst>
  </p:cSld>
  <p:clrMap bg1="dk1" tx1="lt1" bg2="dk2" tx2="lt2" accent1="accent1" accent2="accent2" accent3="accent3" accent4="accent4" accent5="accent5" accent6="accent6" hlink="hlink" folHlink="folHlink"/>
  <p:sldLayoutIdLst>
    <p:sldLayoutId id="214748533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10/07/2019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514716134"/>
      </p:ext>
    </p:extLst>
  </p:cSld>
  <p:clrMap bg1="lt1" tx1="dk1" bg2="lt2" tx2="dk2" accent1="accent1" accent2="accent2" accent3="accent3" accent4="accent4" accent5="accent5" accent6="accent6" hlink="hlink" folHlink="folHlink"/>
  <p:sldLayoutIdLst>
    <p:sldLayoutId id="2147485337"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extLst>
      <p:ext uri="{BB962C8B-B14F-4D97-AF65-F5344CB8AC3E}">
        <p14:creationId xmlns:p14="http://schemas.microsoft.com/office/powerpoint/2010/main" val="2500335798"/>
      </p:ext>
    </p:extLst>
  </p:cSld>
  <p:clrMap bg1="lt1" tx1="dk1" bg2="lt2" tx2="dk2" accent1="accent1" accent2="accent2" accent3="accent3" accent4="accent4" accent5="accent5" accent6="accent6" hlink="hlink" folHlink="folHlink"/>
  <p:sldLayoutIdLst>
    <p:sldLayoutId id="21474853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31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hyperlink" Target="Choices&#8230;.ppt" TargetMode="External"/><Relationship Id="rId5" Type="http://schemas.openxmlformats.org/officeDocument/2006/relationships/image" Target="../media/image9.png"/><Relationship Id="rId4" Type="http://schemas.openxmlformats.org/officeDocument/2006/relationships/hyperlink" Target="file:///C:\Users\Phil\Desktop\current%20stuff\brunel%20pieces%203\Newcastle.pptx#-1,1,Slide 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phil-race.co.uk/2017/11/ukpsf-page-updated-november-14th/" TargetMode="External"/><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2.png"/><Relationship Id="rId4"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hyperlink" Target="https://t.co/LIrQvA1JZd" TargetMode="External"/><Relationship Id="rId2" Type="http://schemas.openxmlformats.org/officeDocument/2006/relationships/hyperlink" Target="https://www.youtube.com/watch?v=3fWvtbojDfA&amp;feature=youtu.be" TargetMode="Externa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28.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37.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hyperlink" Target="file:///C:\Users\Phil\Desktop\current%20stuff\brunel%20pieces%203\safety%20curtain.pptx"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41.xml"/><Relationship Id="rId4" Type="http://schemas.openxmlformats.org/officeDocument/2006/relationships/hyperlink" Target="http://phil-race.co.uk/2016/04/updated-powerpoint-ripples-model/"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cs.cmu.edu/~rgs/alice26a.gif" TargetMode="Externa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hyperlink" Target="http://stackoverflow.com/questions/8866061/css-background-image-using-an-image" TargetMode="External"/><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7"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2.xml"/><Relationship Id="rId6" Type="http://schemas.openxmlformats.org/officeDocument/2006/relationships/hyperlink" Target="http://phil-race.co.uk/2017/05/lectures-and-learning/"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659" y="0"/>
            <a:ext cx="9324660" cy="6858000"/>
          </a:xfrm>
          <a:prstGeom prst="rect">
            <a:avLst/>
          </a:prstGeom>
        </p:spPr>
      </p:pic>
    </p:spTree>
    <p:extLst>
      <p:ext uri="{BB962C8B-B14F-4D97-AF65-F5344CB8AC3E}">
        <p14:creationId xmlns:p14="http://schemas.microsoft.com/office/powerpoint/2010/main" val="214546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CC9C5-93D4-450D-9647-C7DC183A2A12}"/>
              </a:ext>
            </a:extLst>
          </p:cNvPr>
          <p:cNvSpPr/>
          <p:nvPr/>
        </p:nvSpPr>
        <p:spPr>
          <a:xfrm>
            <a:off x="713873" y="1560871"/>
            <a:ext cx="7716253" cy="426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F1AF7D0-07A1-4E32-9F1A-21CAAD5E1D9B}"/>
              </a:ext>
            </a:extLst>
          </p:cNvPr>
          <p:cNvCxnSpPr>
            <a:stCxn id="4" idx="0"/>
            <a:endCxn id="4" idx="2"/>
          </p:cNvCxnSpPr>
          <p:nvPr/>
        </p:nvCxnSpPr>
        <p:spPr>
          <a:xfrm>
            <a:off x="4572000" y="1560871"/>
            <a:ext cx="0" cy="4267200"/>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46C20F98-8B8F-4ADC-8DE9-0DBE26EFD34C}"/>
              </a:ext>
            </a:extLst>
          </p:cNvPr>
          <p:cNvCxnSpPr>
            <a:cxnSpLocks/>
            <a:stCxn id="4" idx="1"/>
            <a:endCxn id="4" idx="3"/>
          </p:cNvCxnSpPr>
          <p:nvPr/>
        </p:nvCxnSpPr>
        <p:spPr>
          <a:xfrm>
            <a:off x="713873" y="3694471"/>
            <a:ext cx="7716253" cy="0"/>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C7272A28-C1A6-4440-A386-C4C367804C0D}"/>
              </a:ext>
            </a:extLst>
          </p:cNvPr>
          <p:cNvSpPr/>
          <p:nvPr/>
        </p:nvSpPr>
        <p:spPr>
          <a:xfrm>
            <a:off x="1342137" y="1769807"/>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and important</a:t>
            </a:r>
          </a:p>
        </p:txBody>
      </p:sp>
      <p:sp>
        <p:nvSpPr>
          <p:cNvPr id="15" name="Rectangle 14">
            <a:extLst>
              <a:ext uri="{FF2B5EF4-FFF2-40B4-BE49-F238E27FC236}">
                <a16:creationId xmlns:a16="http://schemas.microsoft.com/office/drawing/2014/main" id="{B665D011-984B-423E-9325-03FD96FB7D3A}"/>
              </a:ext>
            </a:extLst>
          </p:cNvPr>
          <p:cNvSpPr/>
          <p:nvPr/>
        </p:nvSpPr>
        <p:spPr>
          <a:xfrm>
            <a:off x="5200264" y="17181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black"/>
                </a:solidFill>
                <a:latin typeface="Calibri" panose="020F0502020204030204"/>
              </a:rPr>
              <a:t>n</a:t>
            </a:r>
            <a:r>
              <a:rPr kumimoji="0" lang="en-GB" sz="28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Important</a:t>
            </a:r>
          </a:p>
        </p:txBody>
      </p:sp>
      <p:sp>
        <p:nvSpPr>
          <p:cNvPr id="16" name="Rectangle 15">
            <a:extLst>
              <a:ext uri="{FF2B5EF4-FFF2-40B4-BE49-F238E27FC236}">
                <a16:creationId xmlns:a16="http://schemas.microsoft.com/office/drawing/2014/main" id="{42071504-9943-4188-8382-70F1CD721667}"/>
              </a:ext>
            </a:extLst>
          </p:cNvPr>
          <p:cNvSpPr/>
          <p:nvPr/>
        </p:nvSpPr>
        <p:spPr>
          <a:xfrm>
            <a:off x="5181105" y="38517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important</a:t>
            </a:r>
          </a:p>
        </p:txBody>
      </p:sp>
      <p:sp>
        <p:nvSpPr>
          <p:cNvPr id="17" name="Rectangle 16">
            <a:extLst>
              <a:ext uri="{FF2B5EF4-FFF2-40B4-BE49-F238E27FC236}">
                <a16:creationId xmlns:a16="http://schemas.microsoft.com/office/drawing/2014/main" id="{8CDA1202-1221-4FF7-A060-5C59E8C6619F}"/>
              </a:ext>
            </a:extLst>
          </p:cNvPr>
          <p:cNvSpPr/>
          <p:nvPr/>
        </p:nvSpPr>
        <p:spPr>
          <a:xfrm>
            <a:off x="1342137" y="3899741"/>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but important</a:t>
            </a:r>
          </a:p>
        </p:txBody>
      </p:sp>
      <p:sp>
        <p:nvSpPr>
          <p:cNvPr id="2" name="TextBox 1">
            <a:extLst>
              <a:ext uri="{FF2B5EF4-FFF2-40B4-BE49-F238E27FC236}">
                <a16:creationId xmlns:a16="http://schemas.microsoft.com/office/drawing/2014/main" id="{ED8091BB-22A1-4900-8540-AA77AA0013CC}"/>
              </a:ext>
            </a:extLst>
          </p:cNvPr>
          <p:cNvSpPr txBox="1"/>
          <p:nvPr/>
        </p:nvSpPr>
        <p:spPr>
          <a:xfrm>
            <a:off x="713873" y="625642"/>
            <a:ext cx="7716253" cy="646331"/>
          </a:xfrm>
          <a:prstGeom prst="rect">
            <a:avLst/>
          </a:prstGeom>
          <a:solidFill>
            <a:srgbClr val="FFFF00"/>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Setting your priorities?</a:t>
            </a:r>
          </a:p>
        </p:txBody>
      </p:sp>
      <p:sp>
        <p:nvSpPr>
          <p:cNvPr id="5" name="Oval 4">
            <a:extLst>
              <a:ext uri="{FF2B5EF4-FFF2-40B4-BE49-F238E27FC236}">
                <a16:creationId xmlns:a16="http://schemas.microsoft.com/office/drawing/2014/main" id="{33927145-0759-40FD-AF7D-122AB9D3CD8B}"/>
              </a:ext>
            </a:extLst>
          </p:cNvPr>
          <p:cNvSpPr/>
          <p:nvPr/>
        </p:nvSpPr>
        <p:spPr>
          <a:xfrm>
            <a:off x="1342137" y="3899741"/>
            <a:ext cx="2941816" cy="176156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150813C-E43F-4B6E-A373-C8D0FC7686A8}"/>
              </a:ext>
            </a:extLst>
          </p:cNvPr>
          <p:cNvSpPr/>
          <p:nvPr/>
        </p:nvSpPr>
        <p:spPr>
          <a:xfrm>
            <a:off x="5181105" y="3851798"/>
            <a:ext cx="2620744" cy="180948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10F4D53-1FDA-41D5-8293-0DEAED79BEB4}"/>
              </a:ext>
            </a:extLst>
          </p:cNvPr>
          <p:cNvSpPr/>
          <p:nvPr/>
        </p:nvSpPr>
        <p:spPr>
          <a:xfrm>
            <a:off x="4716019" y="3851797"/>
            <a:ext cx="3528487" cy="1734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35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5" grpId="0" animBg="1"/>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0CD13ED-FF3D-41B6-9D76-C0490D8A16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1956"/>
            <a:ext cx="5796366" cy="6818235"/>
          </a:xfrm>
          <a:prstGeom prst="rect">
            <a:avLst/>
          </a:prstGeom>
          <a:ln w="28575">
            <a:solidFill>
              <a:srgbClr val="0070C0"/>
            </a:solidFill>
          </a:ln>
        </p:spPr>
      </p:pic>
      <p:sp>
        <p:nvSpPr>
          <p:cNvPr id="7" name="TextBox 6">
            <a:extLst>
              <a:ext uri="{FF2B5EF4-FFF2-40B4-BE49-F238E27FC236}">
                <a16:creationId xmlns:a16="http://schemas.microsoft.com/office/drawing/2014/main" id="{9E22591A-CE72-4FBC-81FB-642FB5712730}"/>
              </a:ext>
            </a:extLst>
          </p:cNvPr>
          <p:cNvSpPr txBox="1"/>
          <p:nvPr/>
        </p:nvSpPr>
        <p:spPr>
          <a:xfrm>
            <a:off x="6012200" y="836640"/>
            <a:ext cx="2898183" cy="4401205"/>
          </a:xfrm>
          <a:prstGeom prst="rect">
            <a:avLst/>
          </a:prstGeom>
          <a:solidFill>
            <a:srgbClr val="FFFF00"/>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5</a:t>
            </a:r>
            <a:r>
              <a:rPr kumimoji="0" lang="en-GB" sz="4000" b="1" i="0" u="none" strike="noStrike" kern="1200" cap="none" spc="0" normalizeH="0" baseline="3000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th</a:t>
            </a: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 Edition in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Expected to come out in December 2019</a:t>
            </a:r>
          </a:p>
        </p:txBody>
      </p:sp>
    </p:spTree>
    <p:extLst>
      <p:ext uri="{BB962C8B-B14F-4D97-AF65-F5344CB8AC3E}">
        <p14:creationId xmlns:p14="http://schemas.microsoft.com/office/powerpoint/2010/main" val="194074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latin typeface="Calibri" panose="020F0502020204030204" pitchFamily="34" charset="0"/>
                <a:cs typeface="Calibri" panose="020F0502020204030204" pitchFamily="34" charset="0"/>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358775" y="1196975"/>
            <a:ext cx="8605838" cy="4104285"/>
          </a:xfrm>
          <a:prstGeom prst="rect">
            <a:avLst/>
          </a:prstGeom>
          <a:solidFill>
            <a:srgbClr val="CCFFCC"/>
          </a:solidFill>
        </p:spPr>
        <p:txBody>
          <a:bodyPr wrap="square" rtlCol="0">
            <a:noAutofit/>
          </a:bodyPr>
          <a:lstStyle/>
          <a:p>
            <a:pPr eaLnBrk="0" hangingPunct="0">
              <a:buFont typeface="+mj-lt"/>
              <a:buAutoNum type="arabicPeriod"/>
            </a:pPr>
            <a:r>
              <a:rPr lang="en-GB" sz="4000" b="1" dirty="0">
                <a:solidFill>
                  <a:srgbClr val="000000"/>
                </a:solidFill>
              </a:rPr>
              <a:t>What will I be expected to show for this?</a:t>
            </a:r>
          </a:p>
          <a:p>
            <a:pPr eaLnBrk="0" hangingPunct="0">
              <a:buFont typeface="+mj-lt"/>
              <a:buAutoNum type="arabicPeriod"/>
            </a:pPr>
            <a:r>
              <a:rPr lang="en-GB" sz="4000" b="1" dirty="0">
                <a:solidFill>
                  <a:srgbClr val="000000"/>
                </a:solidFill>
              </a:rPr>
              <a:t>What does a good one look like and a bad one?</a:t>
            </a:r>
          </a:p>
          <a:p>
            <a:pPr eaLnBrk="0" hangingPunct="0">
              <a:buFont typeface="+mj-lt"/>
              <a:buAutoNum type="arabicPeriod"/>
            </a:pPr>
            <a:r>
              <a:rPr lang="en-GB" sz="4000" b="1" dirty="0">
                <a:solidFill>
                  <a:srgbClr val="000000"/>
                </a:solidFill>
              </a:rPr>
              <a:t>Where does this fit into the big picture?</a:t>
            </a:r>
          </a:p>
        </p:txBody>
      </p:sp>
    </p:spTree>
    <p:extLst>
      <p:ext uri="{BB962C8B-B14F-4D97-AF65-F5344CB8AC3E}">
        <p14:creationId xmlns:p14="http://schemas.microsoft.com/office/powerpoint/2010/main" val="2771256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E67-E63B-49BA-AE36-A0F787117BCC}"/>
              </a:ext>
            </a:extLst>
          </p:cNvPr>
          <p:cNvSpPr>
            <a:spLocks noGrp="1"/>
          </p:cNvSpPr>
          <p:nvPr>
            <p:ph type="title"/>
          </p:nvPr>
        </p:nvSpPr>
        <p:spPr/>
        <p:txBody>
          <a:bodyPr/>
          <a:lstStyle/>
          <a:p>
            <a:endParaRPr lang="en-GB"/>
          </a:p>
        </p:txBody>
      </p:sp>
      <p:pic>
        <p:nvPicPr>
          <p:cNvPr id="5" name="Content Placeholder 4" descr="A sign on the side of the road&#10;&#10;Description automatically generated">
            <a:extLst>
              <a:ext uri="{FF2B5EF4-FFF2-40B4-BE49-F238E27FC236}">
                <a16:creationId xmlns:a16="http://schemas.microsoft.com/office/drawing/2014/main" id="{8A3CB9D4-DBE8-4A80-8D00-1B672D81A08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9252650" cy="6858000"/>
          </a:xfrm>
        </p:spPr>
      </p:pic>
      <p:sp>
        <p:nvSpPr>
          <p:cNvPr id="6" name="TextBox 5">
            <a:extLst>
              <a:ext uri="{FF2B5EF4-FFF2-40B4-BE49-F238E27FC236}">
                <a16:creationId xmlns:a16="http://schemas.microsoft.com/office/drawing/2014/main" id="{9AFF1218-B26A-470F-AAC9-6BD185EB1B63}"/>
              </a:ext>
            </a:extLst>
          </p:cNvPr>
          <p:cNvSpPr txBox="1"/>
          <p:nvPr/>
        </p:nvSpPr>
        <p:spPr>
          <a:xfrm>
            <a:off x="4355970" y="3221539"/>
            <a:ext cx="720100" cy="769441"/>
          </a:xfrm>
          <a:prstGeom prst="rect">
            <a:avLst/>
          </a:prstGeom>
          <a:noFill/>
        </p:spPr>
        <p:txBody>
          <a:bodyPr wrap="square" rtlCol="0">
            <a:spAutoFit/>
          </a:bodyPr>
          <a:lstStyle/>
          <a:p>
            <a:r>
              <a:rPr lang="en-GB" sz="4400" dirty="0"/>
              <a:t>s</a:t>
            </a:r>
          </a:p>
        </p:txBody>
      </p:sp>
    </p:spTree>
    <p:extLst>
      <p:ext uri="{BB962C8B-B14F-4D97-AF65-F5344CB8AC3E}">
        <p14:creationId xmlns:p14="http://schemas.microsoft.com/office/powerpoint/2010/main" val="2113845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98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p:spPr>
        <p:txBody>
          <a:bodyPr>
            <a:normAutofit fontScale="90000"/>
          </a:bodyPr>
          <a:lstStyle/>
          <a:p>
            <a:pPr algn="ctr"/>
            <a:r>
              <a:rPr lang="en-GB" sz="4000" b="1" dirty="0">
                <a:solidFill>
                  <a:srgbClr val="0070C0"/>
                </a:solidFill>
                <a:latin typeface="+mn-lt"/>
              </a:rPr>
              <a:t>Addressing the 2020s:</a:t>
            </a:r>
            <a:br>
              <a:rPr lang="en-GB" sz="4000" b="1" dirty="0">
                <a:solidFill>
                  <a:srgbClr val="0070C0"/>
                </a:solidFill>
                <a:latin typeface="+mn-lt"/>
              </a:rPr>
            </a:br>
            <a:r>
              <a:rPr lang="en-GB" sz="36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908650"/>
            <a:ext cx="8893277" cy="5949350"/>
          </a:xfrm>
        </p:spPr>
        <p:txBody>
          <a:bodyPr>
            <a:noAutofit/>
          </a:bodyPr>
          <a:lstStyle/>
          <a:p>
            <a:pPr marL="449263" indent="-449263">
              <a:buClr>
                <a:schemeClr val="tx2"/>
              </a:buClr>
              <a:buFont typeface="+mj-lt"/>
              <a:buAutoNum type="arabicPeriod"/>
            </a:pPr>
            <a:r>
              <a:rPr lang="en-US" sz="2400" b="1" dirty="0"/>
              <a:t>Online information and the internet now just </a:t>
            </a:r>
            <a:r>
              <a:rPr lang="en-US" sz="2400" b="1" dirty="0">
                <a:solidFill>
                  <a:srgbClr val="7030A0"/>
                </a:solidFill>
              </a:rPr>
              <a:t>normal</a:t>
            </a:r>
            <a:r>
              <a:rPr lang="en-US" sz="2400" b="1" dirty="0"/>
              <a:t>, ‘digital’ has now ‘grown up’, and is no longer something different.</a:t>
            </a:r>
          </a:p>
          <a:p>
            <a:pPr marL="449263" indent="-449263">
              <a:buClr>
                <a:schemeClr val="tx2"/>
              </a:buClr>
              <a:buFont typeface="+mj-lt"/>
              <a:buAutoNum type="arabicPeriod"/>
            </a:pPr>
            <a:r>
              <a:rPr lang="en-US" sz="2400" b="1" dirty="0"/>
              <a:t>More attention to </a:t>
            </a:r>
            <a:r>
              <a:rPr lang="en-US" sz="2400" b="1" dirty="0">
                <a:solidFill>
                  <a:srgbClr val="7030A0"/>
                </a:solidFill>
              </a:rPr>
              <a:t>learning</a:t>
            </a:r>
            <a:r>
              <a:rPr lang="en-US" sz="2400" b="1" dirty="0"/>
              <a:t>, rather than teaching.</a:t>
            </a:r>
          </a:p>
          <a:p>
            <a:pPr marL="449263" indent="-449263">
              <a:buClr>
                <a:schemeClr val="tx2"/>
              </a:buClr>
              <a:buFont typeface="+mj-lt"/>
              <a:buAutoNum type="arabicPeriod"/>
            </a:pPr>
            <a:r>
              <a:rPr lang="en-US" sz="2400" b="1" dirty="0"/>
              <a:t>Less focus on classes as ‘</a:t>
            </a:r>
            <a:r>
              <a:rPr lang="en-US" sz="2400" b="1" dirty="0">
                <a:solidFill>
                  <a:srgbClr val="7030A0"/>
                </a:solidFill>
              </a:rPr>
              <a:t>transmission</a:t>
            </a:r>
            <a:r>
              <a:rPr lang="en-US" sz="2400" b="1" dirty="0"/>
              <a:t>’ occasions.</a:t>
            </a:r>
          </a:p>
          <a:p>
            <a:pPr marL="449263" indent="-449263">
              <a:buClr>
                <a:schemeClr val="tx2"/>
              </a:buClr>
              <a:buFont typeface="+mj-lt"/>
              <a:buAutoNum type="arabicPeriod"/>
            </a:pPr>
            <a:r>
              <a:rPr lang="en-US" sz="2400" b="1" dirty="0"/>
              <a:t>Learning-centred approach to </a:t>
            </a:r>
            <a:r>
              <a:rPr lang="en-US" sz="2400" b="1" dirty="0">
                <a:solidFill>
                  <a:srgbClr val="7030A0"/>
                </a:solidFill>
              </a:rPr>
              <a:t>assessment of student outcomes.</a:t>
            </a:r>
          </a:p>
          <a:p>
            <a:pPr marL="449263" indent="-449263">
              <a:buClr>
                <a:schemeClr val="tx2"/>
              </a:buClr>
              <a:buFont typeface="+mj-lt"/>
              <a:buAutoNum type="arabicPeriod"/>
            </a:pPr>
            <a:r>
              <a:rPr lang="en-US" sz="2400" b="1" dirty="0"/>
              <a:t>Greater focus on feedback </a:t>
            </a:r>
            <a:r>
              <a:rPr lang="en-US" sz="2400" b="1" i="1" dirty="0">
                <a:solidFill>
                  <a:srgbClr val="7030A0"/>
                </a:solidFill>
              </a:rPr>
              <a:t>dialogues</a:t>
            </a:r>
            <a:r>
              <a:rPr lang="en-US" sz="2400" b="1" i="1" dirty="0"/>
              <a:t>, </a:t>
            </a:r>
            <a:r>
              <a:rPr lang="en-US" sz="2400" b="1" dirty="0"/>
              <a:t>and development of feedback </a:t>
            </a:r>
            <a:r>
              <a:rPr lang="en-US" sz="2400" b="1" i="1" dirty="0">
                <a:solidFill>
                  <a:srgbClr val="7030A0"/>
                </a:solidFill>
              </a:rPr>
              <a:t>literacy</a:t>
            </a:r>
            <a:r>
              <a:rPr lang="en-US" sz="2400" b="1" dirty="0"/>
              <a:t> by students.</a:t>
            </a:r>
          </a:p>
          <a:p>
            <a:pPr marL="449263" indent="-449263">
              <a:buClr>
                <a:schemeClr val="tx2"/>
              </a:buClr>
              <a:buFont typeface="+mj-lt"/>
              <a:buAutoNum type="arabicPeriod"/>
            </a:pPr>
            <a:r>
              <a:rPr lang="en-US" sz="2400" b="1" dirty="0"/>
              <a:t>Increased recognition of the skills, attitudes and behaviours graduates need to be </a:t>
            </a:r>
            <a:r>
              <a:rPr lang="en-US" sz="2400" b="1" dirty="0">
                <a:solidFill>
                  <a:srgbClr val="7030A0"/>
                </a:solidFill>
              </a:rPr>
              <a:t>work-ready.</a:t>
            </a:r>
          </a:p>
          <a:p>
            <a:pPr marL="449263" indent="-449263">
              <a:buClr>
                <a:schemeClr val="tx2"/>
              </a:buClr>
              <a:buFont typeface="+mj-lt"/>
              <a:buAutoNum type="arabicPeriod"/>
            </a:pPr>
            <a:r>
              <a:rPr lang="en-US" sz="2400" b="1" dirty="0"/>
              <a:t>Responsibility of institutions to prepare students through knowledge, orientation and behaviours for </a:t>
            </a:r>
            <a:r>
              <a:rPr lang="en-US" sz="2400" b="1" dirty="0">
                <a:solidFill>
                  <a:srgbClr val="7030A0"/>
                </a:solidFill>
              </a:rPr>
              <a:t>active citizenship </a:t>
            </a:r>
            <a:r>
              <a:rPr lang="en-US" sz="2400" b="1" dirty="0"/>
              <a:t>in their own communities, nations and globally. </a:t>
            </a:r>
            <a:endParaRPr lang="en-GB" sz="2400" b="1" dirty="0"/>
          </a:p>
          <a:p>
            <a:pPr marL="449263" indent="-449263">
              <a:buClr>
                <a:schemeClr val="tx2"/>
              </a:buClr>
              <a:buFont typeface="+mj-lt"/>
              <a:buAutoNum type="arabicPeriod"/>
            </a:pPr>
            <a:r>
              <a:rPr lang="en-US" sz="2400" b="1" dirty="0"/>
              <a:t>Increased recognition of the need for teaching staff to be </a:t>
            </a:r>
            <a:r>
              <a:rPr lang="en-US" sz="2400" b="1" dirty="0">
                <a:solidFill>
                  <a:srgbClr val="7030A0"/>
                </a:solidFill>
              </a:rPr>
              <a:t>trained, qualified and accredited as teachers.</a:t>
            </a:r>
            <a:endParaRPr lang="en-GB" sz="2400" b="1" dirty="0">
              <a:solidFill>
                <a:srgbClr val="7030A0"/>
              </a:solidFill>
            </a:endParaRPr>
          </a:p>
        </p:txBody>
      </p:sp>
    </p:spTree>
    <p:extLst>
      <p:ext uri="{BB962C8B-B14F-4D97-AF65-F5344CB8AC3E}">
        <p14:creationId xmlns:p14="http://schemas.microsoft.com/office/powerpoint/2010/main" val="40539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this morning, I hope you’ll be better-able to:</a:t>
            </a:r>
          </a:p>
          <a:p>
            <a:pPr>
              <a:buFont typeface="+mj-lt"/>
              <a:buAutoNum type="arabicPeriod"/>
            </a:pPr>
            <a:r>
              <a:rPr lang="en-GB" dirty="0"/>
              <a:t>Attune to </a:t>
            </a:r>
            <a:r>
              <a:rPr lang="en-GB" dirty="0">
                <a:solidFill>
                  <a:srgbClr val="FF0000"/>
                </a:solidFill>
              </a:rPr>
              <a:t>eight paradigm shifts </a:t>
            </a:r>
            <a:r>
              <a:rPr lang="en-GB" dirty="0"/>
              <a:t>affecting higher education now.</a:t>
            </a:r>
          </a:p>
          <a:p>
            <a:pPr>
              <a:buFont typeface="+mj-lt"/>
              <a:buAutoNum type="arabicPeriod"/>
            </a:pPr>
            <a:r>
              <a:rPr lang="en-GB" dirty="0"/>
              <a:t>Respond to how students </a:t>
            </a:r>
            <a:r>
              <a:rPr lang="en-GB" i="1" dirty="0">
                <a:solidFill>
                  <a:srgbClr val="FF0000"/>
                </a:solidFill>
              </a:rPr>
              <a:t>really</a:t>
            </a:r>
            <a:r>
              <a:rPr lang="en-GB" dirty="0"/>
              <a:t> learn.</a:t>
            </a:r>
          </a:p>
          <a:p>
            <a:pPr>
              <a:buFont typeface="+mj-lt"/>
              <a:buAutoNum type="arabicPeriod"/>
            </a:pPr>
            <a:r>
              <a:rPr lang="en-GB" dirty="0"/>
              <a:t>Help students to benefit from feedback </a:t>
            </a:r>
            <a:r>
              <a:rPr lang="en-GB" dirty="0">
                <a:solidFill>
                  <a:srgbClr val="FF0000"/>
                </a:solidFill>
              </a:rPr>
              <a:t>dialogues</a:t>
            </a:r>
            <a:r>
              <a:rPr lang="en-GB" dirty="0"/>
              <a:t>.</a:t>
            </a:r>
          </a:p>
          <a:p>
            <a:pPr>
              <a:buFont typeface="+mj-lt"/>
              <a:buAutoNum type="arabicPeriod"/>
            </a:pPr>
            <a:r>
              <a:rPr lang="en-GB" dirty="0"/>
              <a:t>Think towards assessment </a:t>
            </a:r>
            <a:r>
              <a:rPr lang="en-GB" dirty="0">
                <a:solidFill>
                  <a:srgbClr val="FF0000"/>
                </a:solidFill>
              </a:rPr>
              <a:t>as</a:t>
            </a:r>
            <a:r>
              <a:rPr lang="en-GB" dirty="0"/>
              <a:t> learning, rather than of learning.</a:t>
            </a:r>
          </a:p>
        </p:txBody>
      </p:sp>
    </p:spTree>
    <p:extLst>
      <p:ext uri="{BB962C8B-B14F-4D97-AF65-F5344CB8AC3E}">
        <p14:creationId xmlns:p14="http://schemas.microsoft.com/office/powerpoint/2010/main" val="3511697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Finding out more about you…</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7" y="764631"/>
            <a:ext cx="8605838" cy="5102772"/>
          </a:xfrm>
        </p:spPr>
        <p:txBody>
          <a:bodyPr/>
          <a:lstStyle/>
          <a:p>
            <a:pPr marL="0" indent="0">
              <a:buNone/>
            </a:pPr>
            <a:r>
              <a:rPr lang="en-GB" dirty="0">
                <a:solidFill>
                  <a:schemeClr val="bg1"/>
                </a:solidFill>
                <a:latin typeface="Calibri" pitchFamily="34" charset="0"/>
              </a:rPr>
              <a:t>In the last 12 months, </a:t>
            </a:r>
          </a:p>
          <a:p>
            <a:pPr>
              <a:buClr>
                <a:srgbClr val="FFFF00"/>
              </a:buClr>
              <a:buFont typeface="+mj-lt"/>
              <a:buAutoNum type="alphaUcPeriod"/>
            </a:pPr>
            <a:r>
              <a:rPr lang="en-GB" dirty="0">
                <a:solidFill>
                  <a:schemeClr val="bg1"/>
                </a:solidFill>
              </a:rPr>
              <a:t>I’ve completed a MOOC</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I’ve started one</a:t>
            </a:r>
          </a:p>
          <a:p>
            <a:pPr>
              <a:buClr>
                <a:srgbClr val="FFFF00"/>
              </a:buClr>
              <a:buFont typeface="+mj-lt"/>
              <a:buAutoNum type="alphaUcPeriod"/>
            </a:pPr>
            <a:r>
              <a:rPr lang="en-GB" dirty="0">
                <a:solidFill>
                  <a:schemeClr val="bg1"/>
                </a:solidFill>
              </a:rPr>
              <a:t>I’ve h</a:t>
            </a:r>
            <a:r>
              <a:rPr lang="en-GB" dirty="0">
                <a:solidFill>
                  <a:schemeClr val="bg1"/>
                </a:solidFill>
                <a:latin typeface="Calibri" pitchFamily="34" charset="0"/>
              </a:rPr>
              <a:t>elped to design one</a:t>
            </a:r>
          </a:p>
          <a:p>
            <a:pPr>
              <a:buClr>
                <a:srgbClr val="FFFF00"/>
              </a:buClr>
              <a:buFont typeface="+mj-lt"/>
              <a:buAutoNum type="alphaUcPeriod"/>
            </a:pPr>
            <a:r>
              <a:rPr lang="en-GB" dirty="0">
                <a:solidFill>
                  <a:schemeClr val="bg1"/>
                </a:solidFill>
              </a:rPr>
              <a:t>I’ve found one</a:t>
            </a:r>
          </a:p>
          <a:p>
            <a:pPr>
              <a:buClr>
                <a:srgbClr val="FFFF00"/>
              </a:buClr>
              <a:buFont typeface="+mj-lt"/>
              <a:buAutoNum type="alphaUcPeriod"/>
            </a:pPr>
            <a:r>
              <a:rPr lang="en-GB" dirty="0">
                <a:solidFill>
                  <a:schemeClr val="bg1"/>
                </a:solidFill>
                <a:latin typeface="Calibri" pitchFamily="34" charset="0"/>
              </a:rPr>
              <a:t>What’s a MOOC?</a:t>
            </a: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E = scratch your head</a:t>
            </a:r>
          </a:p>
        </p:txBody>
      </p:sp>
    </p:spTree>
    <p:extLst>
      <p:ext uri="{BB962C8B-B14F-4D97-AF65-F5344CB8AC3E}">
        <p14:creationId xmlns:p14="http://schemas.microsoft.com/office/powerpoint/2010/main" val="1036485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Mobile phones and laptops...</a:t>
            </a:r>
          </a:p>
        </p:txBody>
      </p:sp>
      <p:sp>
        <p:nvSpPr>
          <p:cNvPr id="5" name="Content Placeholder 4"/>
          <p:cNvSpPr>
            <a:spLocks noGrp="1"/>
          </p:cNvSpPr>
          <p:nvPr>
            <p:ph idx="1"/>
          </p:nvPr>
        </p:nvSpPr>
        <p:spPr>
          <a:xfrm>
            <a:off x="184525" y="1031233"/>
            <a:ext cx="8605838" cy="5661025"/>
          </a:xfrm>
        </p:spPr>
        <p:txBody>
          <a:bodyPr/>
          <a:lstStyle/>
          <a:p>
            <a:r>
              <a:rPr lang="en-GB" i="1" dirty="0">
                <a:latin typeface="Calibri" pitchFamily="34" charset="0"/>
              </a:rPr>
              <a:t>Please turn </a:t>
            </a:r>
            <a:r>
              <a:rPr lang="en-GB" sz="4000" i="1" dirty="0">
                <a:solidFill>
                  <a:srgbClr val="FF0000"/>
                </a:solidFill>
                <a:latin typeface="Calibri" pitchFamily="34" charset="0"/>
              </a:rPr>
              <a:t>on</a:t>
            </a:r>
            <a:r>
              <a:rPr lang="en-GB" sz="4000" i="1" dirty="0">
                <a:latin typeface="Calibri" pitchFamily="34" charset="0"/>
              </a:rPr>
              <a:t> </a:t>
            </a:r>
            <a:r>
              <a:rPr lang="en-GB" i="1" dirty="0">
                <a:latin typeface="Calibri" pitchFamily="34" charset="0"/>
              </a:rPr>
              <a:t>your ‘phones tablets and laptops.</a:t>
            </a:r>
            <a:endParaRPr lang="en-GB" dirty="0">
              <a:latin typeface="Calibri" pitchFamily="34" charset="0"/>
            </a:endParaRPr>
          </a:p>
          <a:p>
            <a:r>
              <a:rPr lang="en-GB" i="1" dirty="0">
                <a:latin typeface="Calibri" pitchFamily="34" charset="0"/>
              </a:rPr>
              <a:t>Please post your thoughts questions comments and ideas during this session to the hashtag </a:t>
            </a:r>
            <a:r>
              <a:rPr lang="en-GB" i="1" dirty="0">
                <a:solidFill>
                  <a:srgbClr val="00B050"/>
                </a:solidFill>
                <a:latin typeface="Calibri" pitchFamily="34" charset="0"/>
              </a:rPr>
              <a:t>#</a:t>
            </a:r>
            <a:r>
              <a:rPr lang="en-GB" i="1" dirty="0">
                <a:solidFill>
                  <a:srgbClr val="00B050"/>
                </a:solidFill>
              </a:rPr>
              <a:t>philatshu19 </a:t>
            </a:r>
            <a:r>
              <a:rPr lang="en-GB" i="1" dirty="0">
                <a:latin typeface="Calibri" pitchFamily="34" charset="0"/>
              </a:rPr>
              <a:t>Thanks</a:t>
            </a:r>
            <a:r>
              <a:rPr lang="en-GB" dirty="0">
                <a:latin typeface="Calibri" pitchFamily="34" charset="0"/>
              </a:rPr>
              <a:t>!</a:t>
            </a:r>
          </a:p>
          <a:p>
            <a:r>
              <a:rPr lang="en-GB" dirty="0">
                <a:solidFill>
                  <a:srgbClr val="00B050"/>
                </a:solidFill>
              </a:rPr>
              <a:t>Try </a:t>
            </a:r>
            <a:r>
              <a:rPr lang="en-GB" dirty="0">
                <a:solidFill>
                  <a:srgbClr val="C00000"/>
                </a:solidFill>
              </a:rPr>
              <a:t>#</a:t>
            </a:r>
            <a:r>
              <a:rPr lang="en-GB" dirty="0" err="1">
                <a:solidFill>
                  <a:srgbClr val="C00000"/>
                </a:solidFill>
              </a:rPr>
              <a:t>LTHEchat</a:t>
            </a:r>
            <a:r>
              <a:rPr lang="en-GB" dirty="0">
                <a:solidFill>
                  <a:srgbClr val="C00000"/>
                </a:solidFill>
              </a:rPr>
              <a:t> </a:t>
            </a:r>
            <a:r>
              <a:rPr lang="en-GB" dirty="0">
                <a:solidFill>
                  <a:srgbClr val="00B050"/>
                </a:solidFill>
              </a:rPr>
              <a:t>on Wednesday evenings from 20.00-21.00. </a:t>
            </a:r>
            <a:endParaRPr lang="en-GB" dirty="0">
              <a:solidFill>
                <a:srgbClr val="FF0000"/>
              </a:solidFill>
            </a:endParaRPr>
          </a:p>
          <a:p>
            <a:endParaRPr lang="en-GB" dirty="0">
              <a:solidFill>
                <a:srgbClr val="002060"/>
              </a:solidFill>
            </a:endParaRPr>
          </a:p>
        </p:txBody>
      </p:sp>
      <p:pic>
        <p:nvPicPr>
          <p:cNvPr id="1026" name="Picture 2" descr="https://i2.wp.com/phil-race.co.uk/wp-content/uploads/2019/06/lthechat-golden-tweeter-award.png?resize=262%2C300&amp;ssl=1">
            <a:extLst>
              <a:ext uri="{FF2B5EF4-FFF2-40B4-BE49-F238E27FC236}">
                <a16:creationId xmlns:a16="http://schemas.microsoft.com/office/drawing/2014/main" id="{AE1B7A61-53E3-42DA-ABF9-15B6565835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3493" y="4283509"/>
            <a:ext cx="2243995" cy="2569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1328"/>
            <a:ext cx="7886700" cy="1538925"/>
          </a:xfrm>
          <a:solidFill>
            <a:srgbClr val="FFFF00"/>
          </a:solidFill>
        </p:spPr>
        <p:txBody>
          <a:bodyPr>
            <a:noAutofit/>
          </a:bodyPr>
          <a:lstStyle/>
          <a:p>
            <a:r>
              <a:rPr lang="en-GB" sz="4000" b="1" dirty="0">
                <a:latin typeface="+mn-lt"/>
              </a:rPr>
              <a:t>#</a:t>
            </a:r>
            <a:r>
              <a:rPr lang="en-GB" sz="4000" b="1" dirty="0" err="1">
                <a:latin typeface="+mn-lt"/>
              </a:rPr>
              <a:t>LTHEchat</a:t>
            </a:r>
            <a:r>
              <a:rPr lang="en-GB" sz="4000" b="1" dirty="0">
                <a:latin typeface="+mn-lt"/>
              </a:rPr>
              <a:t> </a:t>
            </a:r>
            <a:r>
              <a:rPr lang="en-GB" sz="2800" b="1" dirty="0">
                <a:latin typeface="+mn-lt"/>
              </a:rPr>
              <a:t>is held on Wednesdays, term-time </a:t>
            </a:r>
            <a:br>
              <a:rPr lang="en-GB" sz="2800" b="1" dirty="0">
                <a:latin typeface="+mn-lt"/>
              </a:rPr>
            </a:br>
            <a:r>
              <a:rPr lang="en-GB" sz="2800" b="1" dirty="0">
                <a:latin typeface="+mn-lt"/>
              </a:rPr>
              <a:t>8-9 pm: one hour, one or two convenors, </a:t>
            </a:r>
            <a:br>
              <a:rPr lang="en-GB" sz="2800" b="1" dirty="0">
                <a:latin typeface="+mn-lt"/>
              </a:rPr>
            </a:br>
            <a:r>
              <a:rPr lang="en-GB" sz="2800" b="1" dirty="0">
                <a:latin typeface="+mn-lt"/>
              </a:rPr>
              <a:t>6 questions, c.200 international participants.</a:t>
            </a:r>
            <a:endParaRPr lang="en-GB" sz="2800"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132" y="1915083"/>
            <a:ext cx="4179754" cy="4861589"/>
          </a:xfrm>
          <a:prstGeom prst="rect">
            <a:avLst/>
          </a:prstGeom>
        </p:spPr>
      </p:pic>
    </p:spTree>
    <p:extLst>
      <p:ext uri="{BB962C8B-B14F-4D97-AF65-F5344CB8AC3E}">
        <p14:creationId xmlns:p14="http://schemas.microsoft.com/office/powerpoint/2010/main" val="110305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Past disruptive </a:t>
            </a:r>
            <a:r>
              <a:rPr lang="en-GB" sz="3600" dirty="0" err="1">
                <a:solidFill>
                  <a:srgbClr val="0070C0"/>
                </a:solidFill>
              </a:rPr>
              <a:t>paragigms</a:t>
            </a:r>
            <a:r>
              <a:rPr lang="en-GB" sz="3600" dirty="0">
                <a:solidFill>
                  <a:srgbClr val="0070C0"/>
                </a:solidFill>
              </a:rPr>
              <a:t>?</a:t>
            </a:r>
          </a:p>
        </p:txBody>
      </p:sp>
      <p:sp>
        <p:nvSpPr>
          <p:cNvPr id="3" name="Content Placeholder 2"/>
          <p:cNvSpPr>
            <a:spLocks noGrp="1"/>
          </p:cNvSpPr>
          <p:nvPr>
            <p:ph idx="1"/>
          </p:nvPr>
        </p:nvSpPr>
        <p:spPr>
          <a:xfrm>
            <a:off x="358775" y="764704"/>
            <a:ext cx="8605838" cy="6093296"/>
          </a:xfrm>
        </p:spPr>
        <p:txBody>
          <a:bodyPr/>
          <a:lstStyle/>
          <a:p>
            <a:pPr>
              <a:lnSpc>
                <a:spcPct val="100000"/>
              </a:lnSpc>
              <a:buNone/>
            </a:pPr>
            <a:r>
              <a:rPr lang="en-US" sz="2400" dirty="0"/>
              <a:t>“A </a:t>
            </a:r>
            <a:r>
              <a:rPr lang="en-US" sz="2400" dirty="0">
                <a:solidFill>
                  <a:srgbClr val="FF0000"/>
                </a:solidFill>
              </a:rPr>
              <a:t>disruptive technology </a:t>
            </a:r>
            <a:r>
              <a:rPr lang="en-US" sz="2400" dirty="0"/>
              <a:t>is an innovation providing a product or service that is so compelling that everyone rapidly abandons their current way of doing things and flocks to what is new”. </a:t>
            </a:r>
          </a:p>
          <a:p>
            <a:pPr>
              <a:lnSpc>
                <a:spcPct val="100000"/>
              </a:lnSpc>
              <a:buNone/>
            </a:pPr>
            <a:r>
              <a:rPr lang="en-US" sz="2400" dirty="0"/>
              <a:t>Previous ones included…</a:t>
            </a:r>
          </a:p>
          <a:p>
            <a:pPr>
              <a:lnSpc>
                <a:spcPct val="100000"/>
              </a:lnSpc>
            </a:pPr>
            <a:r>
              <a:rPr lang="en-US" sz="2400" dirty="0"/>
              <a:t>Chalk?</a:t>
            </a:r>
          </a:p>
          <a:p>
            <a:pPr>
              <a:lnSpc>
                <a:spcPct val="100000"/>
              </a:lnSpc>
            </a:pPr>
            <a:r>
              <a:rPr lang="en-US" sz="2400" dirty="0"/>
              <a:t>Print?</a:t>
            </a:r>
          </a:p>
          <a:p>
            <a:pPr>
              <a:lnSpc>
                <a:spcPct val="100000"/>
              </a:lnSpc>
            </a:pPr>
            <a:r>
              <a:rPr lang="en-US" sz="2400" dirty="0"/>
              <a:t>The Biro?</a:t>
            </a:r>
          </a:p>
          <a:p>
            <a:pPr>
              <a:lnSpc>
                <a:spcPct val="100000"/>
              </a:lnSpc>
            </a:pPr>
            <a:r>
              <a:rPr lang="en-US" sz="2400" dirty="0"/>
              <a:t>Slides? </a:t>
            </a:r>
          </a:p>
          <a:p>
            <a:pPr>
              <a:lnSpc>
                <a:spcPct val="100000"/>
              </a:lnSpc>
            </a:pPr>
            <a:r>
              <a:rPr lang="en-US" sz="2400" dirty="0"/>
              <a:t>The OHP?</a:t>
            </a:r>
          </a:p>
          <a:p>
            <a:pPr>
              <a:lnSpc>
                <a:spcPct val="100000"/>
              </a:lnSpc>
            </a:pPr>
            <a:r>
              <a:rPr lang="en-US" sz="2400" dirty="0"/>
              <a:t>Handouts?</a:t>
            </a:r>
          </a:p>
          <a:p>
            <a:pPr>
              <a:lnSpc>
                <a:spcPct val="100000"/>
              </a:lnSpc>
            </a:pPr>
            <a:r>
              <a:rPr lang="en-US" sz="2400" dirty="0"/>
              <a:t>PowerPoint?</a:t>
            </a:r>
          </a:p>
          <a:p>
            <a:pPr>
              <a:lnSpc>
                <a:spcPct val="100000"/>
              </a:lnSpc>
            </a:pPr>
            <a:r>
              <a:rPr lang="en-US" sz="2400" dirty="0"/>
              <a:t>MOOCs?</a:t>
            </a:r>
            <a:endParaRPr lang="en-GB" sz="2400" dirty="0"/>
          </a:p>
        </p:txBody>
      </p:sp>
      <p:pic>
        <p:nvPicPr>
          <p:cNvPr id="4" name="Picture 3" descr="Bir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1960" y="2204864"/>
            <a:ext cx="3245346" cy="2115966"/>
          </a:xfrm>
          <a:prstGeom prst="rect">
            <a:avLst/>
          </a:prstGeom>
        </p:spPr>
      </p:pic>
      <p:sp>
        <p:nvSpPr>
          <p:cNvPr id="5" name="TextBox 4"/>
          <p:cNvSpPr txBox="1"/>
          <p:nvPr/>
        </p:nvSpPr>
        <p:spPr>
          <a:xfrm>
            <a:off x="4067944" y="4581128"/>
            <a:ext cx="43204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0000"/>
                </a:solidFill>
                <a:effectLst/>
                <a:uLnTx/>
                <a:uFillTx/>
                <a:latin typeface="Calibri"/>
                <a:ea typeface="+mn-ea"/>
                <a:cs typeface="+mn-cs"/>
              </a:rPr>
              <a:t>Bíró</a:t>
            </a:r>
            <a:r>
              <a:rPr kumimoji="0" lang="en-GB" sz="2800" b="1" i="0" u="none" strike="noStrike" kern="1200" cap="none" spc="0" normalizeH="0" baseline="0" noProof="0" dirty="0">
                <a:ln>
                  <a:noFill/>
                </a:ln>
                <a:solidFill>
                  <a:srgbClr val="000000"/>
                </a:solidFill>
                <a:effectLst/>
                <a:uLnTx/>
                <a:uFillTx/>
                <a:latin typeface="Calibri"/>
                <a:ea typeface="+mn-ea"/>
                <a:cs typeface="+mn-cs"/>
              </a:rPr>
              <a:t> </a:t>
            </a:r>
            <a:r>
              <a:rPr kumimoji="0" lang="en-GB" sz="2800" b="1" i="0" u="none" strike="noStrike" kern="1200" cap="none" spc="0" normalizeH="0" baseline="0" noProof="0" dirty="0" err="1">
                <a:ln>
                  <a:noFill/>
                </a:ln>
                <a:solidFill>
                  <a:srgbClr val="000000"/>
                </a:solidFill>
                <a:effectLst/>
                <a:uLnTx/>
                <a:uFillTx/>
                <a:latin typeface="Calibri"/>
                <a:ea typeface="+mn-ea"/>
                <a:cs typeface="+mn-cs"/>
              </a:rPr>
              <a:t>László</a:t>
            </a:r>
            <a:r>
              <a:rPr kumimoji="0" lang="en-GB" sz="2800" b="1" i="0" u="none" strike="noStrike" kern="1200" cap="none" spc="0" normalizeH="0" baseline="0" noProof="0" dirty="0">
                <a:ln>
                  <a:noFill/>
                </a:ln>
                <a:solidFill>
                  <a:srgbClr val="000000"/>
                </a:solidFill>
                <a:effectLst/>
                <a:uLnTx/>
                <a:uFillTx/>
                <a:latin typeface="Calibri"/>
                <a:ea typeface="+mn-ea"/>
                <a:cs typeface="+mn-cs"/>
              </a:rPr>
              <a:t> </a:t>
            </a:r>
            <a:r>
              <a:rPr kumimoji="0" lang="en-GB" sz="2800" b="1" i="0" u="none" strike="noStrike" kern="1200" cap="none" spc="0" normalizeH="0" baseline="0" noProof="0" dirty="0" err="1">
                <a:ln>
                  <a:noFill/>
                </a:ln>
                <a:solidFill>
                  <a:srgbClr val="000000"/>
                </a:solidFill>
                <a:effectLst/>
                <a:uLnTx/>
                <a:uFillTx/>
                <a:latin typeface="Calibri"/>
                <a:ea typeface="+mn-ea"/>
                <a:cs typeface="+mn-cs"/>
              </a:rPr>
              <a:t>József</a:t>
            </a:r>
            <a:endParaRPr kumimoji="0" lang="en-GB"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a:ea typeface="+mn-ea"/>
                <a:cs typeface="+mn-cs"/>
              </a:rPr>
              <a:t> (surname placed first per Hungarian convention) (29 September 1899 – 24 October 1985) was the inventor of the modern ballpoint pen.</a:t>
            </a:r>
          </a:p>
        </p:txBody>
      </p:sp>
    </p:spTree>
    <p:extLst>
      <p:ext uri="{BB962C8B-B14F-4D97-AF65-F5344CB8AC3E}">
        <p14:creationId xmlns:p14="http://schemas.microsoft.com/office/powerpoint/2010/main" val="298226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42D6ED-F9B9-41AB-B483-CA48DA5E0D55}"/>
              </a:ext>
            </a:extLst>
          </p:cNvPr>
          <p:cNvSpPr>
            <a:spLocks noGrp="1"/>
          </p:cNvSpPr>
          <p:nvPr>
            <p:ph idx="1"/>
          </p:nvPr>
        </p:nvSpPr>
        <p:spPr>
          <a:xfrm>
            <a:off x="358777" y="260561"/>
            <a:ext cx="8605838" cy="5606842"/>
          </a:xfrm>
        </p:spPr>
        <p:txBody>
          <a:bodyPr/>
          <a:lstStyle/>
          <a:p>
            <a:pPr marL="984250" indent="-984250">
              <a:lnSpc>
                <a:spcPct val="100000"/>
              </a:lnSpc>
              <a:spcBef>
                <a:spcPts val="0"/>
              </a:spcBef>
              <a:spcAft>
                <a:spcPts val="600"/>
              </a:spcAft>
              <a:buNone/>
            </a:pPr>
            <a:r>
              <a:rPr lang="en-GB" sz="2800" u="sng" dirty="0"/>
              <a:t>Department Away Day - Wednesday 10</a:t>
            </a:r>
            <a:r>
              <a:rPr lang="en-GB" sz="2800" u="sng" baseline="30000" dirty="0"/>
              <a:t>th</a:t>
            </a:r>
            <a:r>
              <a:rPr lang="en-GB" sz="2800" u="sng" dirty="0"/>
              <a:t> July</a:t>
            </a:r>
            <a:r>
              <a:rPr lang="en-GB" sz="2800" dirty="0"/>
              <a:t> </a:t>
            </a:r>
          </a:p>
          <a:p>
            <a:pPr marL="984250" indent="-984250">
              <a:lnSpc>
                <a:spcPct val="100000"/>
              </a:lnSpc>
              <a:spcBef>
                <a:spcPts val="0"/>
              </a:spcBef>
              <a:spcAft>
                <a:spcPts val="600"/>
              </a:spcAft>
              <a:buNone/>
            </a:pPr>
            <a:r>
              <a:rPr lang="en-GB" sz="2800" dirty="0"/>
              <a:t>Morning programme:</a:t>
            </a:r>
          </a:p>
          <a:p>
            <a:pPr marL="984250" indent="-984250">
              <a:lnSpc>
                <a:spcPct val="100000"/>
              </a:lnSpc>
              <a:spcBef>
                <a:spcPts val="0"/>
              </a:spcBef>
              <a:spcAft>
                <a:spcPts val="600"/>
              </a:spcAft>
              <a:buNone/>
            </a:pPr>
            <a:r>
              <a:rPr lang="en-GB" sz="2800" dirty="0"/>
              <a:t>08:45 	Registration (Refreshments)</a:t>
            </a:r>
          </a:p>
          <a:p>
            <a:pPr marL="984250" indent="-984250">
              <a:lnSpc>
                <a:spcPct val="100000"/>
              </a:lnSpc>
              <a:spcBef>
                <a:spcPts val="0"/>
              </a:spcBef>
              <a:spcAft>
                <a:spcPts val="600"/>
              </a:spcAft>
              <a:buNone/>
            </a:pPr>
            <a:r>
              <a:rPr lang="en-GB" sz="2800" dirty="0"/>
              <a:t>09:00 	Intro, H&amp;S &amp; Welcome (David Wood)</a:t>
            </a:r>
          </a:p>
          <a:p>
            <a:pPr marL="984250" indent="-984250">
              <a:lnSpc>
                <a:spcPct val="100000"/>
              </a:lnSpc>
              <a:spcBef>
                <a:spcPts val="0"/>
              </a:spcBef>
              <a:spcAft>
                <a:spcPts val="600"/>
              </a:spcAft>
              <a:buNone/>
            </a:pPr>
            <a:r>
              <a:rPr lang="en-GB" sz="2800" dirty="0"/>
              <a:t>	Achievements &amp; New Starters (Susan Wakefield)</a:t>
            </a:r>
          </a:p>
          <a:p>
            <a:pPr marL="984250" indent="-984250">
              <a:lnSpc>
                <a:spcPct val="100000"/>
              </a:lnSpc>
              <a:spcBef>
                <a:spcPts val="0"/>
              </a:spcBef>
              <a:spcAft>
                <a:spcPts val="600"/>
              </a:spcAft>
              <a:buNone/>
            </a:pPr>
            <a:r>
              <a:rPr lang="en-GB" sz="2800" dirty="0"/>
              <a:t>	Athena SWAN intro (Sarah Burns)</a:t>
            </a:r>
          </a:p>
          <a:p>
            <a:pPr marL="984250" indent="-984250">
              <a:lnSpc>
                <a:spcPct val="100000"/>
              </a:lnSpc>
              <a:spcBef>
                <a:spcPts val="0"/>
              </a:spcBef>
              <a:spcAft>
                <a:spcPts val="600"/>
              </a:spcAft>
              <a:buNone/>
            </a:pPr>
            <a:r>
              <a:rPr lang="en-GB" sz="2800" dirty="0"/>
              <a:t>09:15 	Outstanding Teaching &amp; Learning - Guest Speaker (Phil Race)</a:t>
            </a:r>
          </a:p>
          <a:p>
            <a:pPr marL="984250" indent="-984250">
              <a:lnSpc>
                <a:spcPct val="100000"/>
              </a:lnSpc>
              <a:spcBef>
                <a:spcPts val="0"/>
              </a:spcBef>
              <a:spcAft>
                <a:spcPts val="600"/>
              </a:spcAft>
              <a:buNone/>
            </a:pPr>
            <a:r>
              <a:rPr lang="en-GB" sz="2800" dirty="0"/>
              <a:t>10:45 	Morning break - Refreshments</a:t>
            </a:r>
          </a:p>
          <a:p>
            <a:pPr marL="984250" indent="-984250">
              <a:lnSpc>
                <a:spcPct val="100000"/>
              </a:lnSpc>
              <a:spcBef>
                <a:spcPts val="0"/>
              </a:spcBef>
              <a:spcAft>
                <a:spcPts val="600"/>
              </a:spcAft>
              <a:buNone/>
            </a:pPr>
            <a:r>
              <a:rPr lang="en-GB" sz="2800" dirty="0"/>
              <a:t>11:00 	Outstanding Teaching &amp; Learning Activity (Chris Payne)</a:t>
            </a:r>
          </a:p>
          <a:p>
            <a:pPr marL="984250" indent="-984250">
              <a:lnSpc>
                <a:spcPct val="100000"/>
              </a:lnSpc>
              <a:spcBef>
                <a:spcPts val="0"/>
              </a:spcBef>
              <a:spcAft>
                <a:spcPts val="600"/>
              </a:spcAft>
              <a:buNone/>
            </a:pPr>
            <a:r>
              <a:rPr lang="en-GB" sz="2800" dirty="0"/>
              <a:t>11:50 	Break for Lunch (provided)</a:t>
            </a:r>
          </a:p>
          <a:p>
            <a:pPr marL="0" indent="0">
              <a:lnSpc>
                <a:spcPct val="100000"/>
              </a:lnSpc>
              <a:spcBef>
                <a:spcPts val="0"/>
              </a:spcBef>
              <a:spcAft>
                <a:spcPts val="600"/>
              </a:spcAft>
              <a:buNone/>
            </a:pPr>
            <a:endParaRPr lang="en-GB" sz="2800" dirty="0"/>
          </a:p>
        </p:txBody>
      </p:sp>
    </p:spTree>
    <p:extLst>
      <p:ext uri="{BB962C8B-B14F-4D97-AF65-F5344CB8AC3E}">
        <p14:creationId xmlns:p14="http://schemas.microsoft.com/office/powerpoint/2010/main" val="21816609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chalk</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32669" y="2452723"/>
            <a:ext cx="3496826" cy="3389468"/>
          </a:xfrm>
        </p:spPr>
      </p:pic>
    </p:spTree>
    <p:extLst>
      <p:ext uri="{BB962C8B-B14F-4D97-AF65-F5344CB8AC3E}">
        <p14:creationId xmlns:p14="http://schemas.microsoft.com/office/powerpoint/2010/main" val="1269528752"/>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underhand projector</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48000" y="2438400"/>
            <a:ext cx="3048000" cy="3048000"/>
          </a:xfrm>
        </p:spPr>
      </p:pic>
    </p:spTree>
    <p:extLst>
      <p:ext uri="{BB962C8B-B14F-4D97-AF65-F5344CB8AC3E}">
        <p14:creationId xmlns:p14="http://schemas.microsoft.com/office/powerpoint/2010/main" val="2058346339"/>
      </p:ext>
    </p:extLst>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70C0"/>
                </a:solidFill>
                <a:latin typeface="Calibri" panose="020F0502020204030204" pitchFamily="34" charset="0"/>
                <a:cs typeface="Calibri" panose="020F0502020204030204" pitchFamily="34" charset="0"/>
              </a:rPr>
              <a:t>Time-constrained assessed, written post-it exercise</a:t>
            </a:r>
          </a:p>
        </p:txBody>
      </p:sp>
      <p:sp>
        <p:nvSpPr>
          <p:cNvPr id="36868" name="Rectangle 3"/>
          <p:cNvSpPr>
            <a:spLocks noGrp="1" noChangeArrowheads="1"/>
          </p:cNvSpPr>
          <p:nvPr>
            <p:ph idx="1"/>
          </p:nvPr>
        </p:nvSpPr>
        <p:spPr>
          <a:xfrm>
            <a:off x="358777" y="1123961"/>
            <a:ext cx="8605838" cy="4743439"/>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“Making outstanding learning happen would be much better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2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3"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Nowadays...</a:t>
            </a:r>
          </a:p>
        </p:txBody>
      </p:sp>
    </p:spTree>
    <p:extLst>
      <p:ext uri="{BB962C8B-B14F-4D97-AF65-F5344CB8AC3E}">
        <p14:creationId xmlns:p14="http://schemas.microsoft.com/office/powerpoint/2010/main" val="1885296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L8F41&amp;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3"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Got it?</a:t>
            </a:r>
          </a:p>
        </p:txBody>
      </p:sp>
    </p:spTree>
    <p:extLst>
      <p:ext uri="{BB962C8B-B14F-4D97-AF65-F5344CB8AC3E}">
        <p14:creationId xmlns:p14="http://schemas.microsoft.com/office/powerpoint/2010/main" val="172383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72732"/>
            <a:ext cx="8713788" cy="567399"/>
          </a:xfrm>
          <a:noFill/>
        </p:spPr>
        <p:txBody>
          <a:bodyPr wrap="square" rtlCol="0">
            <a:spAutoFit/>
          </a:bodyPr>
          <a:lstStyle/>
          <a:p>
            <a:pPr eaLnBrk="0" hangingPunct="0"/>
            <a:r>
              <a:rPr lang="en-GB" sz="3600" b="1" kern="1200" dirty="0">
                <a:solidFill>
                  <a:srgbClr val="0070C0"/>
                </a:solidFill>
                <a:latin typeface="Calibri" pitchFamily="34" charset="0"/>
                <a:ea typeface="+mn-ea"/>
                <a:cs typeface="+mn-cs"/>
              </a:rPr>
              <a:t>Lectures</a:t>
            </a:r>
          </a:p>
        </p:txBody>
      </p:sp>
      <p:sp>
        <p:nvSpPr>
          <p:cNvPr id="3" name="Content Placeholder 2"/>
          <p:cNvSpPr>
            <a:spLocks noGrp="1"/>
          </p:cNvSpPr>
          <p:nvPr>
            <p:ph idx="1"/>
          </p:nvPr>
        </p:nvSpPr>
        <p:spPr/>
        <p:txBody>
          <a:bodyPr/>
          <a:lstStyle/>
          <a:p>
            <a:r>
              <a:rPr lang="en-GB" dirty="0">
                <a:solidFill>
                  <a:srgbClr val="002060"/>
                </a:solidFill>
              </a:rPr>
              <a:t>Lectures were once useful, but now, when all can read, and books are so numerous, lectures are unnecessary.</a:t>
            </a:r>
          </a:p>
          <a:p>
            <a:r>
              <a:rPr lang="en-GB" dirty="0">
                <a:solidFill>
                  <a:srgbClr val="002060"/>
                </a:solidFill>
              </a:rPr>
              <a:t>(Samuel Johnson, 1709-1784)</a:t>
            </a:r>
          </a:p>
        </p:txBody>
      </p:sp>
      <p:pic>
        <p:nvPicPr>
          <p:cNvPr id="4" name="Picture 3" descr="Samuel_Johns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0151" y="3429000"/>
            <a:ext cx="2189494" cy="2944764"/>
          </a:xfrm>
          <a:prstGeom prst="rect">
            <a:avLst/>
          </a:prstGeom>
        </p:spPr>
      </p:pic>
    </p:spTree>
    <p:extLst>
      <p:ext uri="{BB962C8B-B14F-4D97-AF65-F5344CB8AC3E}">
        <p14:creationId xmlns:p14="http://schemas.microsoft.com/office/powerpoint/2010/main" val="512422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8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0"/>
            <a:ext cx="4572000" cy="6858000"/>
          </a:xfrm>
          <a:prstGeom prst="rect">
            <a:avLst/>
          </a:prstGeom>
        </p:spPr>
      </p:pic>
      <p:sp>
        <p:nvSpPr>
          <p:cNvPr id="3"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Yes</a:t>
            </a:r>
          </a:p>
        </p:txBody>
      </p:sp>
    </p:spTree>
    <p:extLst>
      <p:ext uri="{BB962C8B-B14F-4D97-AF65-F5344CB8AC3E}">
        <p14:creationId xmlns:p14="http://schemas.microsoft.com/office/powerpoint/2010/main" val="1324053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1027_bigdraw_DSC_627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4829"/>
            <a:ext cx="9144000" cy="6088342"/>
          </a:xfrm>
          <a:prstGeom prst="rect">
            <a:avLst/>
          </a:prstGeom>
        </p:spPr>
      </p:pic>
      <p:pic>
        <p:nvPicPr>
          <p:cNvPr id="3" name="Picture 2" descr="091027_bigdraw_DSC_625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4829"/>
            <a:ext cx="9144000" cy="6088342"/>
          </a:xfrm>
          <a:prstGeom prst="rect">
            <a:avLst/>
          </a:prstGeom>
        </p:spPr>
      </p:pic>
      <p:sp>
        <p:nvSpPr>
          <p:cNvPr id="5"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Not always the ideal environment </a:t>
            </a:r>
          </a:p>
        </p:txBody>
      </p:sp>
    </p:spTree>
    <p:extLst>
      <p:ext uri="{BB962C8B-B14F-4D97-AF65-F5344CB8AC3E}">
        <p14:creationId xmlns:p14="http://schemas.microsoft.com/office/powerpoint/2010/main" val="2229944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3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Just sometimes: wow!</a:t>
            </a:r>
          </a:p>
        </p:txBody>
      </p:sp>
    </p:spTree>
    <p:extLst>
      <p:ext uri="{BB962C8B-B14F-4D97-AF65-F5344CB8AC3E}">
        <p14:creationId xmlns:p14="http://schemas.microsoft.com/office/powerpoint/2010/main" val="3813236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27039618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251400" y="332570"/>
            <a:ext cx="7057452" cy="2214769"/>
          </a:xfrm>
          <a:noFill/>
        </p:spPr>
        <p:txBody>
          <a:bodyPr/>
          <a:lstStyle/>
          <a:p>
            <a:pPr algn="ctr">
              <a:defRPr/>
            </a:pPr>
            <a:r>
              <a:rPr lang="en-US" sz="6000" dirty="0">
                <a:solidFill>
                  <a:schemeClr val="accent1">
                    <a:lumMod val="40000"/>
                    <a:lumOff val="60000"/>
                  </a:schemeClr>
                </a:solidFill>
                <a:latin typeface="Old English Text MT" panose="03040902040508030806" pitchFamily="66" charset="0"/>
              </a:rPr>
              <a:t>Outstanding learning for the 2020s</a:t>
            </a:r>
            <a:endParaRPr lang="en-GB" sz="6000" dirty="0">
              <a:solidFill>
                <a:schemeClr val="accent1">
                  <a:lumMod val="40000"/>
                  <a:lumOff val="60000"/>
                </a:schemeClr>
              </a:solidFill>
              <a:latin typeface="Old English Text MT" panose="03040902040508030806" pitchFamily="66" charset="0"/>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18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18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Rectangle 1"/>
          <p:cNvSpPr/>
          <p:nvPr/>
        </p:nvSpPr>
        <p:spPr>
          <a:xfrm>
            <a:off x="251400" y="2924930"/>
            <a:ext cx="6589152" cy="144655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July 10</a:t>
            </a:r>
            <a:r>
              <a:rPr kumimoji="0" lang="en-GB" sz="2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mn-cs"/>
              </a:rPr>
              <a:t>th</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2019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92D050"/>
                </a:solidFill>
                <a:effectLst/>
                <a:uLnTx/>
                <a:uFillTx/>
                <a:latin typeface="Calibri" panose="020F0502020204030204" pitchFamily="34" charset="0"/>
                <a:ea typeface="+mn-ea"/>
                <a:cs typeface="+mn-cs"/>
              </a:rPr>
              <a:t>Sheffield Hallam University</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2800" b="1" dirty="0">
                <a:solidFill>
                  <a:srgbClr val="92D050"/>
                </a:solidFill>
                <a:latin typeface="Calibri" panose="020F0502020204030204" pitchFamily="34" charset="0"/>
              </a:rPr>
              <a:t>Faculty of Health and Wellbeing</a:t>
            </a:r>
            <a:endParaRPr kumimoji="0" lang="en-GB" sz="2800" b="1" i="0" u="none" strike="noStrike" kern="1200" cap="none" spc="0" normalizeH="0" baseline="0" noProof="0" dirty="0">
              <a:ln>
                <a:noFill/>
              </a:ln>
              <a:solidFill>
                <a:srgbClr val="92D050"/>
              </a:solidFill>
              <a:effectLst/>
              <a:uLnTx/>
              <a:uFillTx/>
              <a:latin typeface="Calibri" panose="020F0502020204030204" pitchFamily="34" charset="0"/>
            </a:endParaRP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sp>
        <p:nvSpPr>
          <p:cNvPr id="8" name="AutoShape 39">
            <a:hlinkClick r:id="rId6" action="ppaction://hlinkpres?slideindex=1&amp;slidetitle=" highlightClick="1"/>
            <a:extLst>
              <a:ext uri="{FF2B5EF4-FFF2-40B4-BE49-F238E27FC236}">
                <a16:creationId xmlns:a16="http://schemas.microsoft.com/office/drawing/2014/main" id="{FC7AFAE8-27CB-48C6-8276-72F4AE6474E2}"/>
              </a:ext>
            </a:extLst>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50071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686CB-8A95-4E6A-92E0-94303D7D9DBA}"/>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latin typeface="Calibri" panose="020F0502020204030204" pitchFamily="34" charset="0"/>
                <a:cs typeface="Calibri" panose="020F0502020204030204" pitchFamily="34" charset="0"/>
              </a:rPr>
              <a:t>Do we spend too much of our time trying to teach our students?</a:t>
            </a:r>
          </a:p>
        </p:txBody>
      </p:sp>
      <p:sp>
        <p:nvSpPr>
          <p:cNvPr id="5" name="Content Placeholder 4">
            <a:extLst>
              <a:ext uri="{FF2B5EF4-FFF2-40B4-BE49-F238E27FC236}">
                <a16:creationId xmlns:a16="http://schemas.microsoft.com/office/drawing/2014/main" id="{C4C5C94D-7CEB-413E-BACB-E66BE897FE02}"/>
              </a:ext>
            </a:extLst>
          </p:cNvPr>
          <p:cNvSpPr>
            <a:spLocks noGrp="1"/>
          </p:cNvSpPr>
          <p:nvPr>
            <p:ph idx="1"/>
          </p:nvPr>
        </p:nvSpPr>
        <p:spPr/>
        <p:txBody>
          <a:bodyPr/>
          <a:lstStyle/>
          <a:p>
            <a:r>
              <a:rPr lang="en-GB" sz="2800" dirty="0"/>
              <a:t>We need to spend more energy helping them to appreciate feedback, make judgements, manage affect, taking action. (Carless and Boud, 2018)</a:t>
            </a:r>
          </a:p>
        </p:txBody>
      </p:sp>
      <p:sp>
        <p:nvSpPr>
          <p:cNvPr id="8" name="Rectangle: Rounded Corners 7">
            <a:extLst>
              <a:ext uri="{FF2B5EF4-FFF2-40B4-BE49-F238E27FC236}">
                <a16:creationId xmlns:a16="http://schemas.microsoft.com/office/drawing/2014/main" id="{42DE57E2-931F-4C0C-A920-A4AFD499B441}"/>
              </a:ext>
            </a:extLst>
          </p:cNvPr>
          <p:cNvSpPr/>
          <p:nvPr/>
        </p:nvSpPr>
        <p:spPr bwMode="auto">
          <a:xfrm>
            <a:off x="5332380" y="3038683"/>
            <a:ext cx="3735766" cy="2828719"/>
          </a:xfrm>
          <a:prstGeom prst="roundRect">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Galileo: You can’t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teach a man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anything.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 can only help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him to learn.</a:t>
            </a:r>
          </a:p>
        </p:txBody>
      </p:sp>
      <p:pic>
        <p:nvPicPr>
          <p:cNvPr id="10" name="Picture 9">
            <a:extLst>
              <a:ext uri="{FF2B5EF4-FFF2-40B4-BE49-F238E27FC236}">
                <a16:creationId xmlns:a16="http://schemas.microsoft.com/office/drawing/2014/main" id="{848C9BF8-A581-414F-A0C5-6067162FA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083" y="2742514"/>
            <a:ext cx="4684992" cy="3421055"/>
          </a:xfrm>
          <a:prstGeom prst="rect">
            <a:avLst/>
          </a:prstGeom>
        </p:spPr>
      </p:pic>
    </p:spTree>
    <p:extLst>
      <p:ext uri="{BB962C8B-B14F-4D97-AF65-F5344CB8AC3E}">
        <p14:creationId xmlns:p14="http://schemas.microsoft.com/office/powerpoint/2010/main" val="2080202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D2DE-D4E2-4A6D-B3DB-A38E0468275C}"/>
              </a:ext>
            </a:extLst>
          </p:cNvPr>
          <p:cNvSpPr>
            <a:spLocks noGrp="1"/>
          </p:cNvSpPr>
          <p:nvPr>
            <p:ph type="title"/>
          </p:nvPr>
        </p:nvSpPr>
        <p:spPr>
          <a:xfrm>
            <a:off x="251278" y="101376"/>
            <a:ext cx="2880522" cy="1325563"/>
          </a:xfrm>
        </p:spPr>
        <p:txBody>
          <a:bodyPr>
            <a:normAutofit/>
          </a:bodyPr>
          <a:lstStyle/>
          <a:p>
            <a:pPr algn="ctr"/>
            <a:r>
              <a:rPr lang="en-GB" b="1" dirty="0">
                <a:solidFill>
                  <a:srgbClr val="FFFF00"/>
                </a:solidFill>
                <a:latin typeface="+mn-lt"/>
              </a:rPr>
              <a:t>Coming out shortly…</a:t>
            </a:r>
          </a:p>
        </p:txBody>
      </p:sp>
      <p:pic>
        <p:nvPicPr>
          <p:cNvPr id="5" name="Content Placeholder 4" descr="A screenshot of a cell phone&#10;&#10;Description automatically generated">
            <a:extLst>
              <a:ext uri="{FF2B5EF4-FFF2-40B4-BE49-F238E27FC236}">
                <a16:creationId xmlns:a16="http://schemas.microsoft.com/office/drawing/2014/main" id="{E2615AEB-4B47-4C32-ACE8-6850F224E85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748751" y="21997"/>
            <a:ext cx="5395249" cy="6836003"/>
          </a:xfrm>
        </p:spPr>
      </p:pic>
      <p:sp>
        <p:nvSpPr>
          <p:cNvPr id="6" name="TextBox 5">
            <a:extLst>
              <a:ext uri="{FF2B5EF4-FFF2-40B4-BE49-F238E27FC236}">
                <a16:creationId xmlns:a16="http://schemas.microsoft.com/office/drawing/2014/main" id="{EFAE7CA7-14AB-4AAD-AC63-346B558670DB}"/>
              </a:ext>
            </a:extLst>
          </p:cNvPr>
          <p:cNvSpPr txBox="1"/>
          <p:nvPr/>
        </p:nvSpPr>
        <p:spPr>
          <a:xfrm>
            <a:off x="251277" y="2079172"/>
            <a:ext cx="3057979"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panose="020F0502020204030204"/>
                <a:ea typeface="+mn-ea"/>
                <a:cs typeface="+mn-cs"/>
              </a:rPr>
              <a:t>Naomi Winstone and David Carless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Designing effective feedback processes in higher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Routledge 2019</a:t>
            </a:r>
          </a:p>
        </p:txBody>
      </p:sp>
    </p:spTree>
    <p:extLst>
      <p:ext uri="{BB962C8B-B14F-4D97-AF65-F5344CB8AC3E}">
        <p14:creationId xmlns:p14="http://schemas.microsoft.com/office/powerpoint/2010/main" val="778659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latin typeface="Calibri" panose="020F0502020204030204" pitchFamily="34" charset="0"/>
                <a:cs typeface="Calibri" panose="020F0502020204030204" pitchFamily="34" charset="0"/>
              </a:rPr>
              <a:t>What annoys students in class?</a:t>
            </a:r>
          </a:p>
        </p:txBody>
      </p:sp>
      <p:sp>
        <p:nvSpPr>
          <p:cNvPr id="3" name="Content Placeholder 2"/>
          <p:cNvSpPr>
            <a:spLocks noGrp="1"/>
          </p:cNvSpPr>
          <p:nvPr>
            <p:ph idx="1"/>
          </p:nvPr>
        </p:nvSpPr>
        <p:spPr>
          <a:xfrm>
            <a:off x="538162" y="1052736"/>
            <a:ext cx="8605838" cy="4238377"/>
          </a:xfrm>
        </p:spPr>
        <p:txBody>
          <a:bodyPr/>
          <a:lstStyle/>
          <a:p>
            <a:r>
              <a:rPr lang="en-GB" sz="2800" dirty="0"/>
              <a:t>Staff who don’t appear to have done good preparation of content material;</a:t>
            </a:r>
          </a:p>
          <a:p>
            <a:r>
              <a:rPr lang="en-GB" sz="2800" dirty="0"/>
              <a:t>Material at the wrong level, that is too easy or goes right over their heads;</a:t>
            </a:r>
          </a:p>
          <a:p>
            <a:r>
              <a:rPr lang="en-GB" sz="2800" dirty="0"/>
              <a:t>Lecturers who seem jaded, unenthusiastic or uninterested in what they are teaching;</a:t>
            </a:r>
          </a:p>
          <a:p>
            <a:r>
              <a:rPr lang="en-GB" sz="2800" dirty="0"/>
              <a:t>Teaching formats that never change and over-use PowerPoint;</a:t>
            </a:r>
          </a:p>
          <a:p>
            <a:r>
              <a:rPr lang="en-GB" sz="2800" dirty="0"/>
              <a:t>Lack of interaction between the lecturer and students;</a:t>
            </a:r>
          </a:p>
          <a:p>
            <a:r>
              <a:rPr lang="en-GB" sz="2800" dirty="0"/>
              <a:t>Issues around timing, particularly over-running and rushing at the end.</a:t>
            </a:r>
          </a:p>
          <a:p>
            <a:endParaRPr lang="en-GB" sz="2800" dirty="0"/>
          </a:p>
        </p:txBody>
      </p:sp>
      <p:sp>
        <p:nvSpPr>
          <p:cNvPr id="4" name="TextBox 3">
            <a:extLst>
              <a:ext uri="{FF2B5EF4-FFF2-40B4-BE49-F238E27FC236}">
                <a16:creationId xmlns:a16="http://schemas.microsoft.com/office/drawing/2014/main" id="{BF3CE8B3-EE05-4B8B-8D95-5F35D2549957}"/>
              </a:ext>
            </a:extLst>
          </p:cNvPr>
          <p:cNvSpPr txBox="1"/>
          <p:nvPr/>
        </p:nvSpPr>
        <p:spPr>
          <a:xfrm rot="1300895">
            <a:off x="1968440" y="2799214"/>
            <a:ext cx="6048843" cy="830997"/>
          </a:xfrm>
          <a:prstGeom prst="rect">
            <a:avLst/>
          </a:prstGeom>
          <a:solidFill>
            <a:srgbClr val="FFFF00">
              <a:alpha val="41176"/>
            </a:srgbClr>
          </a:solidFill>
        </p:spPr>
        <p:txBody>
          <a:bodyPr wrap="square" rtlCol="0">
            <a:spAutoFit/>
          </a:bodyPr>
          <a:lstStyle/>
          <a:p>
            <a:r>
              <a:rPr lang="en-GB" sz="4800" b="1" dirty="0">
                <a:solidFill>
                  <a:srgbClr val="CC0000"/>
                </a:solidFill>
              </a:rPr>
              <a:t>Nicked from Sally</a:t>
            </a:r>
          </a:p>
        </p:txBody>
      </p:sp>
    </p:spTree>
    <p:extLst>
      <p:ext uri="{BB962C8B-B14F-4D97-AF65-F5344CB8AC3E}">
        <p14:creationId xmlns:p14="http://schemas.microsoft.com/office/powerpoint/2010/main" val="25426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latin typeface="Calibri" panose="020F0502020204030204" pitchFamily="34" charset="0"/>
                <a:cs typeface="Calibri" panose="020F0502020204030204" pitchFamily="34" charset="0"/>
              </a:rPr>
              <a:t>Students as partners…</a:t>
            </a:r>
            <a:endParaRPr lang="en-US" sz="3200" dirty="0">
              <a:solidFill>
                <a:srgbClr val="0070C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27887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Teaching, learning and </a:t>
            </a:r>
            <a:r>
              <a:rPr lang="en-GB" sz="6000" dirty="0">
                <a:solidFill>
                  <a:srgbClr val="FF3300"/>
                </a:solidFill>
                <a:latin typeface="AR CARTER" panose="02000000000000000000" pitchFamily="2" charset="0"/>
              </a:rPr>
              <a:t>enthusiasm</a:t>
            </a:r>
            <a:endParaRPr lang="en-GB" sz="4000" dirty="0">
              <a:solidFill>
                <a:srgbClr val="FF3300"/>
              </a:solidFill>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sz="2800" dirty="0"/>
              <a:t>Knowledge isn’t infectious (unfortunately) but </a:t>
            </a:r>
            <a:r>
              <a:rPr lang="en-GB" sz="2800" dirty="0">
                <a:solidFill>
                  <a:srgbClr val="9966FF"/>
                </a:solidFill>
              </a:rPr>
              <a:t>enthusiasm</a:t>
            </a:r>
            <a:r>
              <a:rPr lang="en-GB" sz="2800" dirty="0"/>
              <a:t> is, and we need to help our students to catch enthusiasm.</a:t>
            </a:r>
          </a:p>
          <a:p>
            <a:r>
              <a:rPr lang="en-GB" sz="2800" dirty="0"/>
              <a:t>We certainly don’t want teaching, assessment or feedback to </a:t>
            </a:r>
            <a:r>
              <a:rPr lang="en-GB" sz="36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sz="2800" dirty="0"/>
              <a:t> that enthusiasm.</a:t>
            </a:r>
          </a:p>
        </p:txBody>
      </p:sp>
    </p:spTree>
    <p:extLst>
      <p:ext uri="{BB962C8B-B14F-4D97-AF65-F5344CB8AC3E}">
        <p14:creationId xmlns:p14="http://schemas.microsoft.com/office/powerpoint/2010/main" val="22154589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 y="1"/>
            <a:ext cx="9165607" cy="6858000"/>
          </a:xfrm>
          <a:prstGeom prst="rect">
            <a:avLst/>
          </a:prstGeom>
        </p:spPr>
      </p:pic>
    </p:spTree>
    <p:extLst>
      <p:ext uri="{BB962C8B-B14F-4D97-AF65-F5344CB8AC3E}">
        <p14:creationId xmlns:p14="http://schemas.microsoft.com/office/powerpoint/2010/main" val="1067998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079775"/>
          </a:xfrm>
        </p:spPr>
        <p:txBody>
          <a:bodyPr/>
          <a:lstStyle/>
          <a:p>
            <a:r>
              <a:rPr lang="en-GB" sz="3600" b="1" dirty="0">
                <a:solidFill>
                  <a:srgbClr val="FFFF00"/>
                </a:solidFill>
                <a:latin typeface="Calibri" pitchFamily="34" charset="0"/>
              </a:rPr>
              <a:t>HEA Fellowships?</a:t>
            </a:r>
            <a:br>
              <a:rPr lang="en-GB" sz="3600" b="1" dirty="0">
                <a:solidFill>
                  <a:srgbClr val="FFFF00"/>
                </a:solidFill>
                <a:latin typeface="Calibri" pitchFamily="34" charset="0"/>
              </a:rPr>
            </a:br>
            <a:r>
              <a:rPr lang="en-GB" sz="2400" b="1" dirty="0">
                <a:solidFill>
                  <a:srgbClr val="FFFF00"/>
                </a:solidFill>
                <a:latin typeface="Calibri" pitchFamily="34" charset="0"/>
              </a:rPr>
              <a:t>(Professional development relating to teaching, learning and assessment)</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250825" y="1484730"/>
            <a:ext cx="8893175" cy="4598702"/>
          </a:xfrm>
        </p:spPr>
        <p:txBody>
          <a:bodyPr/>
          <a:lstStyle/>
          <a:p>
            <a:pPr marL="0" indent="0">
              <a:buClr>
                <a:srgbClr val="FFFF00"/>
              </a:buClr>
              <a:buNone/>
            </a:pPr>
            <a:r>
              <a:rPr lang="en-GB" dirty="0">
                <a:solidFill>
                  <a:schemeClr val="bg1"/>
                </a:solidFill>
              </a:rPr>
              <a:t>How many of you are already:  (please raise hands)</a:t>
            </a:r>
            <a:endParaRPr lang="en-GB" dirty="0">
              <a:solidFill>
                <a:srgbClr val="FFFF00"/>
              </a:solidFill>
            </a:endParaRPr>
          </a:p>
          <a:p>
            <a:pPr marL="0" indent="0">
              <a:buClr>
                <a:srgbClr val="FFFF00"/>
              </a:buClr>
              <a:buNone/>
            </a:pPr>
            <a:r>
              <a:rPr lang="en-GB" dirty="0">
                <a:solidFill>
                  <a:srgbClr val="FFFF00"/>
                </a:solidFill>
              </a:rPr>
              <a:t>Associate Fellow 		(AFHEA)  		26,308</a:t>
            </a:r>
          </a:p>
          <a:p>
            <a:pPr marL="0" indent="0">
              <a:buClr>
                <a:srgbClr val="FFFF00"/>
              </a:buClr>
              <a:buNone/>
            </a:pPr>
            <a:r>
              <a:rPr lang="en-GB" dirty="0">
                <a:solidFill>
                  <a:srgbClr val="99FFCC"/>
                </a:solidFill>
              </a:rPr>
              <a:t>Fellow 				(FHEA) 		80,125</a:t>
            </a:r>
          </a:p>
          <a:p>
            <a:pPr marL="0" indent="0">
              <a:buClr>
                <a:srgbClr val="FFFF00"/>
              </a:buClr>
              <a:buNone/>
            </a:pPr>
            <a:r>
              <a:rPr lang="en-GB" dirty="0">
                <a:solidFill>
                  <a:srgbClr val="FF66FF"/>
                </a:solidFill>
              </a:rPr>
              <a:t>Senior Fellow 			(SFHEA) 		11,022</a:t>
            </a:r>
          </a:p>
          <a:p>
            <a:pPr marL="0" indent="0">
              <a:buClr>
                <a:srgbClr val="FFFF00"/>
              </a:buClr>
              <a:buNone/>
            </a:pPr>
            <a:r>
              <a:rPr lang="en-GB" dirty="0">
                <a:solidFill>
                  <a:srgbClr val="00CCFF"/>
                </a:solidFill>
              </a:rPr>
              <a:t>Principal Fellow 		(PFHEA) 		1,118</a:t>
            </a:r>
          </a:p>
          <a:p>
            <a:pPr marL="0" indent="0">
              <a:buClr>
                <a:srgbClr val="FFFF00"/>
              </a:buClr>
              <a:buNone/>
            </a:pPr>
            <a:r>
              <a:rPr lang="en-GB" dirty="0">
                <a:solidFill>
                  <a:srgbClr val="FF6600"/>
                </a:solidFill>
                <a:latin typeface="Calibri" pitchFamily="34" charset="0"/>
              </a:rPr>
              <a:t>National Teaching Fellow 	(NTF) 		c.900</a:t>
            </a:r>
          </a:p>
          <a:p>
            <a:pPr marL="0" indent="0">
              <a:buClr>
                <a:srgbClr val="FFFF00"/>
              </a:buClr>
              <a:buNone/>
            </a:pPr>
            <a:r>
              <a:rPr lang="en-GB" sz="2800" dirty="0">
                <a:solidFill>
                  <a:schemeClr val="bg1"/>
                </a:solidFill>
              </a:rPr>
              <a:t>(Numbers at </a:t>
            </a:r>
            <a:r>
              <a:rPr lang="en-GB" sz="2800" dirty="0">
                <a:solidFill>
                  <a:srgbClr val="FF66FF"/>
                </a:solidFill>
              </a:rPr>
              <a:t>July 5</a:t>
            </a:r>
            <a:r>
              <a:rPr lang="en-GB" sz="2800" baseline="30000" dirty="0">
                <a:solidFill>
                  <a:srgbClr val="FF66FF"/>
                </a:solidFill>
              </a:rPr>
              <a:t>th</a:t>
            </a:r>
            <a:r>
              <a:rPr lang="en-GB" sz="2800" dirty="0">
                <a:solidFill>
                  <a:srgbClr val="FF66FF"/>
                </a:solidFill>
              </a:rPr>
              <a:t> , 2019</a:t>
            </a:r>
            <a:r>
              <a:rPr lang="en-GB" sz="2800" dirty="0">
                <a:solidFill>
                  <a:schemeClr val="bg1"/>
                </a:solidFill>
              </a:rPr>
              <a:t>; seem to be included in some league tables)</a:t>
            </a:r>
          </a:p>
        </p:txBody>
      </p:sp>
    </p:spTree>
    <p:extLst>
      <p:ext uri="{BB962C8B-B14F-4D97-AF65-F5344CB8AC3E}">
        <p14:creationId xmlns:p14="http://schemas.microsoft.com/office/powerpoint/2010/main" val="3208929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773"/>
            <a:ext cx="9256707" cy="6918170"/>
          </a:xfrm>
          <a:prstGeom prst="rect">
            <a:avLst/>
          </a:prstGeom>
        </p:spPr>
      </p:pic>
      <p:sp>
        <p:nvSpPr>
          <p:cNvPr id="2" name="TextBox 1">
            <a:extLst>
              <a:ext uri="{FF2B5EF4-FFF2-40B4-BE49-F238E27FC236}">
                <a16:creationId xmlns:a16="http://schemas.microsoft.com/office/drawing/2014/main" id="{4660637C-25A3-4D7C-A774-986BFA5FA2ED}"/>
              </a:ext>
            </a:extLst>
          </p:cNvPr>
          <p:cNvSpPr txBox="1"/>
          <p:nvPr/>
        </p:nvSpPr>
        <p:spPr>
          <a:xfrm>
            <a:off x="1907630" y="2204830"/>
            <a:ext cx="6408890" cy="2554545"/>
          </a:xfrm>
          <a:prstGeom prst="rect">
            <a:avLst/>
          </a:prstGeom>
          <a:solidFill>
            <a:srgbClr val="FF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https://phil-race.co.uk/2017/11/ukpsf-page-updated-november-14th/</a:t>
            </a: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4578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sz="9600" dirty="0"/>
              <a:t>Thirty second theatre</a:t>
            </a:r>
          </a:p>
        </p:txBody>
      </p:sp>
    </p:spTree>
    <p:extLst>
      <p:ext uri="{BB962C8B-B14F-4D97-AF65-F5344CB8AC3E}">
        <p14:creationId xmlns:p14="http://schemas.microsoft.com/office/powerpoint/2010/main" val="1152093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solidFill>
                  <a:srgbClr val="0070C0"/>
                </a:solidFill>
              </a:rPr>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3960762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420" y="764630"/>
            <a:ext cx="8001056" cy="3785652"/>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slide has two purposes….</a:t>
            </a:r>
          </a:p>
          <a:p>
            <a:pPr>
              <a:spcBef>
                <a:spcPct val="50000"/>
              </a:spcBef>
            </a:pPr>
            <a:r>
              <a:rPr lang="en-GB"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focus the data projector if necessary and…</a:t>
            </a:r>
          </a:p>
          <a:p>
            <a:pPr>
              <a:spcBef>
                <a:spcPct val="50000"/>
              </a:spcBef>
            </a:pPr>
            <a:r>
              <a:rPr lang="en-GB"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2" name="Rectangle 3"/>
          <p:cNvSpPr>
            <a:spLocks noGrp="1" noChangeArrowheads="1"/>
          </p:cNvSpPr>
          <p:nvPr>
            <p:ph idx="1"/>
          </p:nvPr>
        </p:nvSpPr>
        <p:spPr>
          <a:xfrm>
            <a:off x="430787" y="404566"/>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539440" y="332570"/>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7" name="TextBox 6"/>
          <p:cNvSpPr txBox="1"/>
          <p:nvPr/>
        </p:nvSpPr>
        <p:spPr>
          <a:xfrm>
            <a:off x="323411" y="2420783"/>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14381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C6300-07F1-4F41-840A-6523F5D8FDE6}"/>
              </a:ext>
            </a:extLst>
          </p:cNvPr>
          <p:cNvSpPr>
            <a:spLocks noGrp="1"/>
          </p:cNvSpPr>
          <p:nvPr>
            <p:ph type="title"/>
          </p:nvPr>
        </p:nvSpPr>
        <p:spPr>
          <a:xfrm>
            <a:off x="628650" y="1"/>
            <a:ext cx="7886700" cy="476672"/>
          </a:xfrm>
        </p:spPr>
        <p:txBody>
          <a:bodyPr>
            <a:normAutofit fontScale="90000"/>
          </a:bodyPr>
          <a:lstStyle/>
          <a:p>
            <a:pPr algn="ctr"/>
            <a:r>
              <a:rPr lang="en-GB" sz="3100" dirty="0">
                <a:latin typeface="+mn-lt"/>
              </a:rPr>
              <a:t>Feedback</a:t>
            </a:r>
            <a:endParaRPr lang="en-GB" dirty="0">
              <a:latin typeface="+mn-lt"/>
            </a:endParaRPr>
          </a:p>
        </p:txBody>
      </p:sp>
      <p:sp>
        <p:nvSpPr>
          <p:cNvPr id="5" name="Content Placeholder 4">
            <a:extLst>
              <a:ext uri="{FF2B5EF4-FFF2-40B4-BE49-F238E27FC236}">
                <a16:creationId xmlns:a16="http://schemas.microsoft.com/office/drawing/2014/main" id="{CA88E455-0978-49C2-A9B6-DFB81E57D18A}"/>
              </a:ext>
            </a:extLst>
          </p:cNvPr>
          <p:cNvSpPr>
            <a:spLocks noGrp="1"/>
          </p:cNvSpPr>
          <p:nvPr>
            <p:ph idx="1"/>
          </p:nvPr>
        </p:nvSpPr>
        <p:spPr>
          <a:xfrm>
            <a:off x="490787" y="264694"/>
            <a:ext cx="8162425" cy="6328611"/>
          </a:xfrm>
        </p:spPr>
        <p:txBody>
          <a:bodyPr>
            <a:noAutofit/>
          </a:bodyPr>
          <a:lstStyle/>
          <a:p>
            <a:pPr marL="360363" indent="-360363">
              <a:buNone/>
            </a:pPr>
            <a:r>
              <a:rPr lang="en-US" sz="2300" b="1" dirty="0"/>
              <a:t>F</a:t>
            </a:r>
            <a:r>
              <a:rPr lang="en-US" sz="2300" dirty="0"/>
              <a:t>ormative, helping to shape and improve future performances, that is Feed-forward;</a:t>
            </a:r>
            <a:endParaRPr lang="en-GB" sz="2300" dirty="0"/>
          </a:p>
          <a:p>
            <a:pPr marL="360363" indent="-360363">
              <a:buNone/>
            </a:pPr>
            <a:r>
              <a:rPr lang="en-US" sz="2300" b="1" dirty="0"/>
              <a:t>E</a:t>
            </a:r>
            <a:r>
              <a:rPr lang="en-US" sz="2300" dirty="0"/>
              <a:t>nergising: helping students to feel motivated and inclined to work towards Enhancement;</a:t>
            </a:r>
            <a:endParaRPr lang="en-GB" sz="2300" dirty="0"/>
          </a:p>
          <a:p>
            <a:pPr marL="360363" indent="-360363">
              <a:buNone/>
            </a:pPr>
            <a:r>
              <a:rPr lang="en-US" sz="2300" b="1" dirty="0"/>
              <a:t>E</a:t>
            </a:r>
            <a:r>
              <a:rPr lang="en-US" sz="2300" dirty="0"/>
              <a:t>fficient: enabling you to maximise your helpful commentary while minimising your Effort;</a:t>
            </a:r>
            <a:endParaRPr lang="en-GB" sz="2300" dirty="0"/>
          </a:p>
          <a:p>
            <a:pPr marL="360363" indent="-360363">
              <a:buNone/>
            </a:pPr>
            <a:r>
              <a:rPr lang="en-US" sz="2300" b="1" dirty="0"/>
              <a:t>D</a:t>
            </a:r>
            <a:r>
              <a:rPr lang="en-US" sz="2300" dirty="0"/>
              <a:t>ialogic, involving interaction with and between students, plus Developmental comments;</a:t>
            </a:r>
            <a:endParaRPr lang="en-GB" sz="2300" dirty="0"/>
          </a:p>
          <a:p>
            <a:pPr marL="360363" indent="-360363">
              <a:buNone/>
            </a:pPr>
            <a:r>
              <a:rPr lang="en-US" sz="2300" b="1" dirty="0"/>
              <a:t>B</a:t>
            </a:r>
            <a:r>
              <a:rPr lang="en-US" sz="2300" dirty="0"/>
              <a:t>enevolent: students should Believe you have their Best interests at heart;</a:t>
            </a:r>
            <a:endParaRPr lang="en-GB" sz="2300" dirty="0"/>
          </a:p>
          <a:p>
            <a:pPr marL="360363" indent="-360363">
              <a:buNone/>
            </a:pPr>
            <a:r>
              <a:rPr lang="en-US" sz="2300" b="1" dirty="0"/>
              <a:t>A</a:t>
            </a:r>
            <a:r>
              <a:rPr lang="en-US" sz="2300" dirty="0"/>
              <a:t>ction-orientated: that is leading students to Actually Advancing their Achievement;</a:t>
            </a:r>
            <a:endParaRPr lang="en-GB" sz="2300" dirty="0"/>
          </a:p>
          <a:p>
            <a:pPr marL="360363" indent="-360363">
              <a:buNone/>
            </a:pPr>
            <a:r>
              <a:rPr lang="en-US" sz="2300" b="1" dirty="0"/>
              <a:t>C</a:t>
            </a:r>
            <a:r>
              <a:rPr lang="en-US" sz="2300" dirty="0"/>
              <a:t>onstructive rather than destructive, taking note of the affective impact of our Comments;</a:t>
            </a:r>
            <a:endParaRPr lang="en-GB" sz="2300" dirty="0"/>
          </a:p>
          <a:p>
            <a:pPr marL="360363" indent="-360363">
              <a:buNone/>
            </a:pPr>
            <a:r>
              <a:rPr lang="en-US" sz="2300" b="1" dirty="0"/>
              <a:t>K</a:t>
            </a:r>
            <a:r>
              <a:rPr lang="en-US" sz="2300" dirty="0"/>
              <a:t>indly: when putting across tough messages, we need to remember the affective impact. </a:t>
            </a:r>
            <a:r>
              <a:rPr lang="en-US" sz="2400" dirty="0"/>
              <a:t>		(Sally Brown, 2019)</a:t>
            </a:r>
            <a:endParaRPr lang="en-GB" sz="2400" dirty="0"/>
          </a:p>
          <a:p>
            <a:pPr marL="0" indent="0">
              <a:buNone/>
            </a:pPr>
            <a:r>
              <a:rPr lang="en-US" sz="2400" dirty="0"/>
              <a:t> </a:t>
            </a:r>
            <a:endParaRPr lang="en-GB" sz="2400" dirty="0"/>
          </a:p>
          <a:p>
            <a:pPr marL="0" indent="0">
              <a:buNone/>
            </a:pPr>
            <a:endParaRPr lang="en-GB" sz="2400" dirty="0"/>
          </a:p>
        </p:txBody>
      </p:sp>
      <p:sp>
        <p:nvSpPr>
          <p:cNvPr id="2" name="Rectangle 1">
            <a:extLst>
              <a:ext uri="{FF2B5EF4-FFF2-40B4-BE49-F238E27FC236}">
                <a16:creationId xmlns:a16="http://schemas.microsoft.com/office/drawing/2014/main" id="{55B9DFED-B6F0-4BC6-9B96-F0FD8FCA30CE}"/>
              </a:ext>
            </a:extLst>
          </p:cNvPr>
          <p:cNvSpPr/>
          <p:nvPr/>
        </p:nvSpPr>
        <p:spPr>
          <a:xfrm>
            <a:off x="490787" y="264695"/>
            <a:ext cx="336693" cy="6044706"/>
          </a:xfrm>
          <a:prstGeom prst="rect">
            <a:avLst/>
          </a:prstGeom>
          <a:solidFill>
            <a:srgbClr val="FFFF00">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080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044A-EA3A-4510-8707-27986E2B76DB}"/>
              </a:ext>
            </a:extLst>
          </p:cNvPr>
          <p:cNvSpPr>
            <a:spLocks noGrp="1"/>
          </p:cNvSpPr>
          <p:nvPr>
            <p:ph type="title"/>
          </p:nvPr>
        </p:nvSpPr>
        <p:spPr/>
        <p:txBody>
          <a:bodyPr/>
          <a:lstStyle/>
          <a:p>
            <a:r>
              <a:rPr lang="en-GB" dirty="0"/>
              <a:t>Link to videos made by Sue Beckingham of SHU</a:t>
            </a:r>
          </a:p>
        </p:txBody>
      </p:sp>
      <p:sp>
        <p:nvSpPr>
          <p:cNvPr id="3" name="Content Placeholder 2">
            <a:extLst>
              <a:ext uri="{FF2B5EF4-FFF2-40B4-BE49-F238E27FC236}">
                <a16:creationId xmlns:a16="http://schemas.microsoft.com/office/drawing/2014/main" id="{6BA3ADFF-4D7C-4F22-880B-EF5E7D6A7096}"/>
              </a:ext>
            </a:extLst>
          </p:cNvPr>
          <p:cNvSpPr>
            <a:spLocks noGrp="1"/>
          </p:cNvSpPr>
          <p:nvPr>
            <p:ph idx="1"/>
          </p:nvPr>
        </p:nvSpPr>
        <p:spPr/>
        <p:txBody>
          <a:bodyPr/>
          <a:lstStyle/>
          <a:p>
            <a:r>
              <a:rPr lang="en-GB" dirty="0">
                <a:hlinkClick r:id="rId2"/>
              </a:rPr>
              <a:t>https://www.youtube.com/watch?v=3fWvtbojDfA&amp;feature=youtu.be</a:t>
            </a:r>
            <a:r>
              <a:rPr lang="en-GB" dirty="0"/>
              <a:t> Video of Vascular Acrostic</a:t>
            </a:r>
          </a:p>
          <a:p>
            <a:r>
              <a:rPr lang="en-GB" dirty="0">
                <a:hlinkClick r:id="rId3"/>
              </a:rPr>
              <a:t>https://t.co/LIrQvA1JZd</a:t>
            </a:r>
            <a:r>
              <a:rPr lang="en-GB" dirty="0"/>
              <a:t> Video of Feedback Acrostic</a:t>
            </a:r>
          </a:p>
        </p:txBody>
      </p:sp>
    </p:spTree>
    <p:extLst>
      <p:ext uri="{BB962C8B-B14F-4D97-AF65-F5344CB8AC3E}">
        <p14:creationId xmlns:p14="http://schemas.microsoft.com/office/powerpoint/2010/main" val="2534993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1" descr="120109_comdesign_5871.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089650"/>
          </a:xfrm>
          <a:prstGeom prst="rect">
            <a:avLst/>
          </a:prstGeom>
          <a:noFill/>
          <a:ln w="9525">
            <a:noFill/>
            <a:miter lim="800000"/>
            <a:headEnd/>
            <a:tailEnd/>
          </a:ln>
        </p:spPr>
      </p:pic>
      <p:sp>
        <p:nvSpPr>
          <p:cNvPr id="20483" name="Title 3"/>
          <p:cNvSpPr txBox="1">
            <a:spLocks/>
          </p:cNvSpPr>
          <p:nvPr/>
        </p:nvSpPr>
        <p:spPr bwMode="auto">
          <a:xfrm>
            <a:off x="-29497" y="6089650"/>
            <a:ext cx="9144000" cy="5798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00"/>
                </a:solidFill>
                <a:effectLst/>
                <a:uLnTx/>
                <a:uFillTx/>
                <a:latin typeface="Calibri" pitchFamily="34" charset="0"/>
                <a:ea typeface="+mn-ea"/>
                <a:cs typeface="Arial" charset="0"/>
              </a:rPr>
              <a:t>Working together interactively</a:t>
            </a:r>
          </a:p>
        </p:txBody>
      </p:sp>
    </p:spTree>
    <p:extLst>
      <p:ext uri="{BB962C8B-B14F-4D97-AF65-F5344CB8AC3E}">
        <p14:creationId xmlns:p14="http://schemas.microsoft.com/office/powerpoint/2010/main" val="1555044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a:t>
            </a:r>
            <a:br>
              <a:rPr lang="en-GB" sz="2400" b="1" dirty="0"/>
            </a:br>
            <a:r>
              <a:rPr lang="en-GB" sz="2400" b="1" dirty="0"/>
              <a:t>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21047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3042888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028" y="152401"/>
            <a:ext cx="9128798" cy="6810374"/>
          </a:xfrm>
          <a:prstGeom prst="rect">
            <a:avLst/>
          </a:prstGeom>
        </p:spPr>
      </p:pic>
      <p:sp>
        <p:nvSpPr>
          <p:cNvPr id="5" name="TextBox 4">
            <a:extLst>
              <a:ext uri="{FF2B5EF4-FFF2-40B4-BE49-F238E27FC236}">
                <a16:creationId xmlns:a16="http://schemas.microsoft.com/office/drawing/2014/main" id="{D95BB0F9-6185-4B29-8D08-B27D90986F1D}"/>
              </a:ext>
            </a:extLst>
          </p:cNvPr>
          <p:cNvSpPr txBox="1"/>
          <p:nvPr/>
        </p:nvSpPr>
        <p:spPr>
          <a:xfrm>
            <a:off x="4587303" y="171281"/>
            <a:ext cx="4556697" cy="830997"/>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Do we get what we ask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with intended learning outcomes?</a:t>
            </a:r>
          </a:p>
        </p:txBody>
      </p:sp>
      <p:sp>
        <p:nvSpPr>
          <p:cNvPr id="6" name="TextBox 5">
            <a:extLst>
              <a:ext uri="{FF2B5EF4-FFF2-40B4-BE49-F238E27FC236}">
                <a16:creationId xmlns:a16="http://schemas.microsoft.com/office/drawing/2014/main" id="{BFA789BE-0951-4E9E-8277-B8B0966D2FA3}"/>
              </a:ext>
            </a:extLst>
          </p:cNvPr>
          <p:cNvSpPr txBox="1"/>
          <p:nvPr/>
        </p:nvSpPr>
        <p:spPr>
          <a:xfrm>
            <a:off x="3213912" y="4624367"/>
            <a:ext cx="5851858" cy="954107"/>
          </a:xfrm>
          <a:prstGeom prst="rect">
            <a:avLst/>
          </a:prstGeom>
          <a:solidFill>
            <a:srgbClr val="00B0F0">
              <a:alpha val="50196"/>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Have we any idea of how many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 these might also have been involved?</a:t>
            </a:r>
          </a:p>
        </p:txBody>
      </p:sp>
    </p:spTree>
    <p:extLst>
      <p:ext uri="{BB962C8B-B14F-4D97-AF65-F5344CB8AC3E}">
        <p14:creationId xmlns:p14="http://schemas.microsoft.com/office/powerpoint/2010/main" val="5534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7"/>
          </a:xfrm>
        </p:spPr>
        <p:txBody>
          <a:bodyPr>
            <a:normAutofit/>
          </a:bodyPr>
          <a:lstStyle/>
          <a:p>
            <a:r>
              <a:rPr lang="en-GB" sz="3600" b="1" dirty="0">
                <a:solidFill>
                  <a:srgbClr val="FFFF00"/>
                </a:solidFill>
                <a:latin typeface="Calibri" pitchFamily="34" charset="0"/>
              </a:rPr>
              <a:t>How’s your brain?</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457200" y="908650"/>
            <a:ext cx="8229600" cy="5217513"/>
          </a:xfrm>
        </p:spPr>
        <p:txBody>
          <a:bodyPr>
            <a:normAutofit lnSpcReduction="10000"/>
          </a:bodyPr>
          <a:lstStyle/>
          <a:p>
            <a:pPr marL="0" indent="0">
              <a:buNone/>
            </a:pPr>
            <a:r>
              <a:rPr lang="en-GB" b="1" dirty="0">
                <a:latin typeface="Calibri" pitchFamily="34" charset="0"/>
              </a:rPr>
              <a:t>My brain is:</a:t>
            </a:r>
          </a:p>
          <a:p>
            <a:pPr>
              <a:buFont typeface="+mj-lt"/>
              <a:buAutoNum type="alphaUcPeriod"/>
            </a:pPr>
            <a:r>
              <a:rPr lang="en-GB" b="1" dirty="0">
                <a:latin typeface="Calibri" pitchFamily="34" charset="0"/>
              </a:rPr>
              <a:t> 	Digital</a:t>
            </a:r>
          </a:p>
          <a:p>
            <a:pPr>
              <a:buFont typeface="+mj-lt"/>
              <a:buAutoNum type="alphaUcPeriod"/>
            </a:pPr>
            <a:r>
              <a:rPr lang="en-GB" b="1" dirty="0"/>
              <a:t> 	Analogue</a:t>
            </a:r>
          </a:p>
          <a:p>
            <a:pPr>
              <a:buFont typeface="+mj-lt"/>
              <a:buAutoNum type="alphaUcPeriod"/>
            </a:pPr>
            <a:r>
              <a:rPr lang="en-GB" b="1" dirty="0">
                <a:latin typeface="Calibri" pitchFamily="34" charset="0"/>
              </a:rPr>
              <a:t> 	Both</a:t>
            </a:r>
          </a:p>
          <a:p>
            <a:pPr>
              <a:buFont typeface="+mj-lt"/>
              <a:buAutoNum type="alphaUcPeriod"/>
            </a:pPr>
            <a:r>
              <a:rPr lang="en-GB" b="1" dirty="0"/>
              <a:t> 	Neither</a:t>
            </a:r>
          </a:p>
          <a:p>
            <a:pPr>
              <a:buFont typeface="+mj-lt"/>
              <a:buAutoNum type="alphaUcPeriod"/>
            </a:pPr>
            <a:r>
              <a:rPr lang="en-GB" b="1" dirty="0">
                <a:latin typeface="Calibri" pitchFamily="34" charset="0"/>
              </a:rPr>
              <a:t> 	Don’t know</a:t>
            </a:r>
          </a:p>
          <a:p>
            <a:pPr marL="0" indent="0">
              <a:buNone/>
            </a:pPr>
            <a:r>
              <a:rPr lang="en-GB" b="1" dirty="0">
                <a:solidFill>
                  <a:srgbClr val="FFC000"/>
                </a:solidFill>
                <a:latin typeface="Calibri" pitchFamily="34" charset="0"/>
              </a:rPr>
              <a:t>Voting:</a:t>
            </a:r>
            <a:r>
              <a:rPr lang="en-GB" b="1" dirty="0">
                <a:latin typeface="Calibri" pitchFamily="34" charset="0"/>
              </a:rPr>
              <a:t> </a:t>
            </a:r>
            <a:r>
              <a:rPr lang="en-GB" b="1" dirty="0">
                <a:solidFill>
                  <a:srgbClr val="92D050"/>
                </a:solidFill>
                <a:latin typeface="Calibri" pitchFamily="34" charset="0"/>
              </a:rPr>
              <a:t>A = 2 hands</a:t>
            </a:r>
            <a:r>
              <a:rPr lang="en-GB" b="1" dirty="0">
                <a:latin typeface="Calibri" pitchFamily="34" charset="0"/>
              </a:rPr>
              <a:t>, </a:t>
            </a:r>
            <a:r>
              <a:rPr lang="en-GB" b="1" dirty="0">
                <a:solidFill>
                  <a:schemeClr val="accent1">
                    <a:lumMod val="60000"/>
                    <a:lumOff val="40000"/>
                  </a:schemeClr>
                </a:solidFill>
                <a:latin typeface="Calibri" pitchFamily="34" charset="0"/>
              </a:rPr>
              <a:t>B = 1 hand</a:t>
            </a:r>
          </a:p>
          <a:p>
            <a:pPr marL="0" indent="0">
              <a:buNone/>
            </a:pPr>
            <a:r>
              <a:rPr lang="en-GB" b="1" dirty="0">
                <a:solidFill>
                  <a:srgbClr val="33CC33"/>
                </a:solidFill>
              </a:rPr>
              <a:t>C = touch left ear</a:t>
            </a:r>
            <a:r>
              <a:rPr lang="en-GB" b="1" dirty="0"/>
              <a:t>, </a:t>
            </a:r>
            <a:r>
              <a:rPr lang="en-GB" b="1" dirty="0">
                <a:solidFill>
                  <a:srgbClr val="FF6699"/>
                </a:solidFill>
              </a:rPr>
              <a:t>D = touch right ear</a:t>
            </a:r>
          </a:p>
          <a:p>
            <a:pPr marL="0" indent="0">
              <a:buNone/>
            </a:pPr>
            <a:r>
              <a:rPr lang="en-GB" b="1" dirty="0">
                <a:solidFill>
                  <a:schemeClr val="accent6">
                    <a:lumMod val="60000"/>
                    <a:lumOff val="40000"/>
                  </a:schemeClr>
                </a:solidFill>
                <a:latin typeface="Calibri" pitchFamily="34" charset="0"/>
              </a:rPr>
              <a:t>E </a:t>
            </a:r>
            <a:r>
              <a:rPr lang="en-GB" b="1" dirty="0">
                <a:solidFill>
                  <a:schemeClr val="accent6">
                    <a:lumMod val="60000"/>
                    <a:lumOff val="40000"/>
                  </a:schemeClr>
                </a:solidFill>
              </a:rPr>
              <a:t>= scratch your head</a:t>
            </a:r>
            <a:endParaRPr lang="en-GB" b="1" dirty="0">
              <a:solidFill>
                <a:schemeClr val="accent6">
                  <a:lumMod val="60000"/>
                  <a:lumOff val="40000"/>
                </a:schemeClr>
              </a:solidFill>
              <a:latin typeface="Calibri" pitchFamily="34" charset="0"/>
            </a:endParaRPr>
          </a:p>
        </p:txBody>
      </p:sp>
    </p:spTree>
    <p:extLst>
      <p:ext uri="{BB962C8B-B14F-4D97-AF65-F5344CB8AC3E}">
        <p14:creationId xmlns:p14="http://schemas.microsoft.com/office/powerpoint/2010/main" val="4283662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0"/>
            <a:ext cx="9073260" cy="6858000"/>
          </a:xfrm>
          <a:prstGeom prst="rect">
            <a:avLst/>
          </a:prstGeom>
        </p:spPr>
      </p:pic>
    </p:spTree>
    <p:extLst>
      <p:ext uri="{BB962C8B-B14F-4D97-AF65-F5344CB8AC3E}">
        <p14:creationId xmlns:p14="http://schemas.microsoft.com/office/powerpoint/2010/main" val="79404151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p:spPr>
        <p:txBody>
          <a:bodyPr/>
          <a:lstStyle/>
          <a:p>
            <a:pPr lvl="0" algn="ctr">
              <a:lnSpc>
                <a:spcPct val="85000"/>
              </a:lnSpc>
              <a:defRPr/>
            </a:pPr>
            <a:r>
              <a:rPr lang="en-GB" sz="3200" b="1" dirty="0">
                <a:solidFill>
                  <a:srgbClr val="0070C0"/>
                </a:solidFill>
                <a:latin typeface="Calibri" panose="020F0502020204030204" pitchFamily="34" charset="0"/>
                <a:cs typeface="Calibri" panose="020F0502020204030204" pitchFamily="34" charset="0"/>
              </a:rPr>
              <a:t>Keeping students engaged:</a:t>
            </a:r>
          </a:p>
          <a:p>
            <a:pPr lvl="0" algn="ctr">
              <a:lnSpc>
                <a:spcPct val="85000"/>
              </a:lnSpc>
              <a:defRPr/>
            </a:pPr>
            <a:r>
              <a:rPr lang="en-GB" sz="3200" b="1" dirty="0">
                <a:solidFill>
                  <a:srgbClr val="0070C0"/>
                </a:solidFill>
                <a:latin typeface="Calibri" panose="020F0502020204030204" pitchFamily="34" charset="0"/>
                <a:cs typeface="Calibri" panose="020F0502020204030204" pitchFamily="34" charset="0"/>
              </a:rPr>
              <a:t>the ten most important words</a:t>
            </a:r>
          </a:p>
        </p:txBody>
      </p:sp>
    </p:spTree>
    <p:extLst>
      <p:ext uri="{BB962C8B-B14F-4D97-AF65-F5344CB8AC3E}">
        <p14:creationId xmlns:p14="http://schemas.microsoft.com/office/powerpoint/2010/main" val="6433828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retired now!</a:t>
            </a: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Edge Hill and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91368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Keeping students engaged:</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the ten most important words</a:t>
            </a:r>
          </a:p>
        </p:txBody>
      </p:sp>
    </p:spTree>
    <p:extLst>
      <p:ext uri="{BB962C8B-B14F-4D97-AF65-F5344CB8AC3E}">
        <p14:creationId xmlns:p14="http://schemas.microsoft.com/office/powerpoint/2010/main" val="3452269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endParaRPr>
          </a:p>
        </p:txBody>
      </p:sp>
      <p:sp>
        <p:nvSpPr>
          <p:cNvPr id="5" name="Title 1"/>
          <p:cNvSpPr txBox="1">
            <a:spLocks/>
          </p:cNvSpPr>
          <p:nvPr/>
        </p:nvSpPr>
        <p:spPr>
          <a:xfrm>
            <a:off x="0" y="1"/>
            <a:ext cx="9144000" cy="1124679"/>
          </a:xfrm>
          <a:prstGeom prst="rect">
            <a:avLst/>
          </a:prstGeom>
        </p:spPr>
        <p:txBody>
          <a:bodyPr/>
          <a:lstStyle>
            <a:defPPr>
              <a:defRPr lang="en-GB"/>
            </a:defPPr>
            <a:lvl1pPr marL="0" marR="0" lvl="0" indent="0" algn="ctr" defTabSz="914400" eaLnBrk="1" latinLnBrk="0" hangingPunct="1">
              <a:lnSpc>
                <a:spcPct val="85000"/>
              </a:lnSpc>
              <a:buClrTx/>
              <a:buSzTx/>
              <a:buFontTx/>
              <a:buNone/>
              <a:tabLst/>
              <a:defRPr kumimoji="0" sz="3200" i="0" u="none" strike="noStrike" kern="0" cap="none" spc="0" normalizeH="0" baseline="0">
                <a:ln>
                  <a:noFill/>
                </a:ln>
                <a:solidFill>
                  <a:srgbClr val="008000"/>
                </a:solidFill>
                <a:effectLst/>
                <a:uLnTx/>
                <a:uFillTx/>
                <a:latin typeface="Forte" panose="03060902040502070203" pitchFamily="66" charset="0"/>
                <a:cs typeface="Calibri" panose="020F0502020204030204" pitchFamily="34" charset="0"/>
              </a:defRPr>
            </a:lvl1pPr>
          </a:lstStyle>
          <a:p>
            <a:pPr lvl="0">
              <a:defRPr/>
            </a:pPr>
            <a:r>
              <a:rPr lang="en-GB" b="1" kern="1200" dirty="0">
                <a:solidFill>
                  <a:srgbClr val="0070C0"/>
                </a:solidFill>
                <a:latin typeface="Calibri" panose="020F0502020204030204" pitchFamily="34" charset="0"/>
              </a:rPr>
              <a:t>Keeping students engaged:</a:t>
            </a:r>
          </a:p>
          <a:p>
            <a:pPr lvl="0">
              <a:defRPr/>
            </a:pPr>
            <a:r>
              <a:rPr lang="en-GB" b="1" kern="1200" dirty="0">
                <a:solidFill>
                  <a:srgbClr val="0070C0"/>
                </a:solidFill>
                <a:latin typeface="Calibri" panose="020F0502020204030204" pitchFamily="34" charset="0"/>
              </a:rPr>
              <a:t>the ten most important words</a:t>
            </a:r>
          </a:p>
        </p:txBody>
      </p:sp>
    </p:spTree>
    <p:extLst>
      <p:ext uri="{BB962C8B-B14F-4D97-AF65-F5344CB8AC3E}">
        <p14:creationId xmlns:p14="http://schemas.microsoft.com/office/powerpoint/2010/main" val="779453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390" y="3092917"/>
            <a:ext cx="7139220" cy="2404880"/>
          </a:xfrm>
        </p:spPr>
        <p:txBody>
          <a:bodyPr/>
          <a:lstStyle/>
          <a:p>
            <a:pPr algn="ctr">
              <a:buNone/>
            </a:pPr>
            <a:r>
              <a:rPr lang="en-GB" sz="13800" dirty="0">
                <a:solidFill>
                  <a:srgbClr val="FFFF00"/>
                </a:solidFill>
              </a:rPr>
              <a:t>elsify!</a:t>
            </a:r>
          </a:p>
        </p:txBody>
      </p:sp>
      <p:sp>
        <p:nvSpPr>
          <p:cNvPr id="2" name="TextBox 1">
            <a:extLst>
              <a:ext uri="{FF2B5EF4-FFF2-40B4-BE49-F238E27FC236}">
                <a16:creationId xmlns:a16="http://schemas.microsoft.com/office/drawing/2014/main" id="{3E2998CC-A07F-47B4-A627-C9C459EDCD8D}"/>
              </a:ext>
            </a:extLst>
          </p:cNvPr>
          <p:cNvSpPr txBox="1"/>
          <p:nvPr/>
        </p:nvSpPr>
        <p:spPr>
          <a:xfrm>
            <a:off x="1871624" y="538372"/>
            <a:ext cx="5796805" cy="2554545"/>
          </a:xfrm>
          <a:prstGeom prst="rect">
            <a:avLst/>
          </a:prstGeom>
          <a:noFill/>
        </p:spPr>
        <p:txBody>
          <a:bodyPr wrap="square" rtlCol="0">
            <a:spAutoFit/>
          </a:bodyPr>
          <a:lstStyle/>
          <a:p>
            <a:r>
              <a:rPr lang="en-GB" sz="8000" b="1" dirty="0">
                <a:solidFill>
                  <a:srgbClr val="FFFF00"/>
                </a:solidFill>
                <a:latin typeface="Calibri" panose="020F0502020204030204" pitchFamily="34" charset="0"/>
                <a:cs typeface="Calibri" panose="020F0502020204030204" pitchFamily="34" charset="0"/>
              </a:rPr>
              <a:t>Go forth and </a:t>
            </a:r>
          </a:p>
          <a:p>
            <a:endParaRPr lang="en-GB" sz="8000" b="1" dirty="0"/>
          </a:p>
        </p:txBody>
      </p:sp>
    </p:spTree>
    <p:extLst>
      <p:ext uri="{BB962C8B-B14F-4D97-AF65-F5344CB8AC3E}">
        <p14:creationId xmlns:p14="http://schemas.microsoft.com/office/powerpoint/2010/main" val="4220850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2.22222E-6 3.7037E-7 C 0.00694 -0.00995 0.01406 -0.02107 0.021 -0.03495 C 0.03993 -0.075 0.04496 -0.11389 0.03107 -0.11991 C 0.01701 -0.12708 -0.01007 -0.09907 -0.029 -0.05903 C -0.03906 -0.03796 -0.04497 -0.01806 -0.04705 -0.00301 C -0.05 0.00903 -0.05104 0.02106 -0.05104 0.03495 C -0.05104 0.08009 -0.03802 0.1169 -0.02292 0.1169 C -0.00799 0.1169 0.00503 0.08009 0.00503 0.03495 C 0.00503 0.01389 0.00208 -0.00602 -0.00295 -0.01991 C -0.00504 -0.03194 -0.01007 -0.04491 -0.01597 -0.0581 C -0.03594 -0.09907 -0.06302 -0.12708 -0.07709 -0.11991 C -0.09097 -0.11296 -0.08594 -0.075 -0.06597 -0.03403 C -0.05799 -0.01505 -0.04705 0.00093 -0.03594 0.01204 C -0.02795 0.02199 -0.01893 0.03102 -0.00695 0.04005 C 0.02899 0.06898 0.06493 0.08194 0.075 0.06991 C 0.08403 0.0581 0.06406 0.025 0.02795 -0.00301 C 0.01302 -0.01505 -0.00295 -0.02407 -0.01597 -0.03009 C -0.02795 -0.03611 -0.04306 -0.04097 -0.05903 -0.04398 C -0.10295 -0.05394 -0.14097 -0.05093 -0.14393 -0.03495 C -0.14792 -0.01991 -0.11493 3.7037E-7 -0.07101 0.00995 C -0.05104 0.01389 -0.03195 0.01597 -0.01702 0.01505 C -0.004 0.01505 0.01007 0.01296 0.025 0.00995 C 0.06892 3.7037E-7 0.10208 -0.02107 0.09791 -0.03611 C 0.09496 -0.05093 0.05694 -0.05509 0.01302 -0.04491 C -0.00799 -0.04005 -0.02709 -0.0331 -0.03993 -0.025 C -0.05104 -0.01898 -0.06198 -0.01204 -0.07396 -0.00301 C -0.10903 0.02593 -0.13004 0.0581 -0.11997 0.06991 C -0.11094 0.08194 -0.07396 0.06898 -0.03906 0.04097 C -0.02205 0.02708 -0.00799 0.01296 2.22222E-6 3.7037E-7 Z " pathEditMode="relative" rAng="0" ptsTypes="AAAAAAAAAAAAAAAAAAAAAAAAAAAAA">
                                      <p:cBhvr>
                                        <p:cTn id="6" dur="2000" fill="hold"/>
                                        <p:tgtEl>
                                          <p:spTgt spid="3">
                                            <p:txEl>
                                              <p:pRg st="0" end="0"/>
                                            </p:txEl>
                                          </p:spTgt>
                                        </p:tgtEl>
                                        <p:attrNameLst>
                                          <p:attrName>ppt_x</p:attrName>
                                          <p:attrName>ppt_y</p:attrName>
                                        </p:attrNameLst>
                                      </p:cBhvr>
                                      <p:rCtr x="-230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 </a:t>
            </a:r>
          </a:p>
        </p:txBody>
      </p:sp>
      <p:sp>
        <p:nvSpPr>
          <p:cNvPr id="1441795" name="Rectangle 3"/>
          <p:cNvSpPr>
            <a:spLocks noGrp="1" noChangeArrowheads="1"/>
          </p:cNvSpPr>
          <p:nvPr>
            <p:ph idx="1"/>
          </p:nvPr>
        </p:nvSpPr>
        <p:spPr>
          <a:xfrm>
            <a:off x="0" y="620689"/>
            <a:ext cx="8964613" cy="5246712"/>
          </a:xfrm>
        </p:spPr>
        <p:txBody>
          <a:bodyPr/>
          <a:lstStyle/>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Make good use of </a:t>
            </a:r>
            <a:r>
              <a:rPr lang="en-GB" sz="2800" dirty="0">
                <a:solidFill>
                  <a:srgbClr val="FF00FF"/>
                </a:solidFill>
                <a:latin typeface="Calibri" pitchFamily="34" charset="0"/>
                <a:cs typeface="Times New Roman" pitchFamily="18" charset="0"/>
              </a:rPr>
              <a:t>intended learning outcomes</a:t>
            </a:r>
            <a:r>
              <a:rPr lang="en-GB" sz="2800" dirty="0">
                <a:solidFill>
                  <a:schemeClr val="tx1"/>
                </a:solidFill>
                <a:latin typeface="Calibri" pitchFamily="34" charset="0"/>
                <a:cs typeface="Times New Roman" pitchFamily="18" charset="0"/>
              </a:rPr>
              <a:t>. 	(and incomes, outgoings, + emergent ones).</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Always link sessions to </a:t>
            </a:r>
            <a:r>
              <a:rPr lang="en-GB" sz="2800" dirty="0">
                <a:solidFill>
                  <a:srgbClr val="FF00FF"/>
                </a:solidFill>
                <a:latin typeface="Calibri" pitchFamily="34" charset="0"/>
                <a:cs typeface="Times New Roman" pitchFamily="18" charset="0"/>
              </a:rPr>
              <a:t>assessment</a:t>
            </a:r>
            <a:r>
              <a:rPr lang="en-GB" sz="2800" dirty="0">
                <a:solidFill>
                  <a:srgbClr val="000000"/>
                </a:solidFill>
                <a:latin typeface="Calibri" pitchFamily="34" charset="0"/>
                <a:cs typeface="Times New Roman" pitchFamily="18" charset="0"/>
              </a:rPr>
              <a:t>. 			(That’s what they need)</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Don’t keep slides up </a:t>
            </a:r>
            <a:r>
              <a:rPr lang="en-GB" sz="2800" dirty="0">
                <a:solidFill>
                  <a:srgbClr val="FF00FF"/>
                </a:solidFill>
                <a:latin typeface="Calibri" pitchFamily="34" charset="0"/>
                <a:cs typeface="Times New Roman" pitchFamily="18" charset="0"/>
              </a:rPr>
              <a:t>too long</a:t>
            </a:r>
            <a:r>
              <a:rPr lang="en-GB" sz="2800" dirty="0">
                <a:solidFill>
                  <a:srgbClr val="000000"/>
                </a:solidFill>
                <a:latin typeface="Calibri" pitchFamily="34" charset="0"/>
                <a:cs typeface="Times New Roman" pitchFamily="18" charset="0"/>
              </a:rPr>
              <a:t>. (Use ‘B’)</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Avoid death by bullet point.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Try to cause the learners to </a:t>
            </a:r>
            <a:r>
              <a:rPr lang="en-GB" sz="2800" i="1" dirty="0">
                <a:solidFill>
                  <a:srgbClr val="FF00FF"/>
                </a:solidFill>
                <a:latin typeface="Calibri" pitchFamily="34" charset="0"/>
                <a:cs typeface="Times New Roman" pitchFamily="18" charset="0"/>
              </a:rPr>
              <a:t>like</a:t>
            </a:r>
            <a:r>
              <a:rPr lang="en-GB" sz="2800" dirty="0">
                <a:solidFill>
                  <a:srgbClr val="000000"/>
                </a:solidFill>
                <a:latin typeface="Calibri" pitchFamily="34" charset="0"/>
                <a:cs typeface="Times New Roman" pitchFamily="18" charset="0"/>
              </a:rPr>
              <a:t> you. (Smile).</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Think of what learners will be </a:t>
            </a:r>
            <a:r>
              <a:rPr lang="en-GB" sz="2800" i="1" dirty="0">
                <a:solidFill>
                  <a:srgbClr val="FF00FF"/>
                </a:solidFill>
                <a:latin typeface="Calibri" pitchFamily="34" charset="0"/>
                <a:cs typeface="Times New Roman" pitchFamily="18" charset="0"/>
              </a:rPr>
              <a:t>doing</a:t>
            </a:r>
            <a:r>
              <a:rPr lang="en-GB" sz="2800" dirty="0">
                <a:solidFill>
                  <a:srgbClr val="000000"/>
                </a:solidFill>
                <a:latin typeface="Calibri" pitchFamily="34" charset="0"/>
                <a:cs typeface="Times New Roman" pitchFamily="18" charset="0"/>
              </a:rPr>
              <a: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Bring in some appropriate </a:t>
            </a:r>
            <a:r>
              <a:rPr lang="en-GB" sz="2800" dirty="0">
                <a:solidFill>
                  <a:srgbClr val="FF00FF"/>
                </a:solidFill>
                <a:latin typeface="Calibri" pitchFamily="34" charset="0"/>
                <a:cs typeface="Times New Roman" pitchFamily="18" charset="0"/>
              </a:rPr>
              <a:t>humour</a:t>
            </a:r>
            <a:r>
              <a:rPr lang="en-GB" sz="2800" dirty="0">
                <a:solidFill>
                  <a:srgbClr val="000000"/>
                </a:solidFill>
                <a:latin typeface="Calibri" pitchFamily="34" charset="0"/>
                <a:cs typeface="Times New Roman" pitchFamily="18" charset="0"/>
              </a:rPr>
              <a: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Keep yourself tuned into </a:t>
            </a:r>
            <a:r>
              <a:rPr lang="en-GB" sz="2800" dirty="0">
                <a:solidFill>
                  <a:srgbClr val="FF00FF"/>
                </a:solidFill>
                <a:latin typeface="Times New Roman" panose="02020603050405020304" pitchFamily="18" charset="0"/>
                <a:cs typeface="Times New Roman" panose="02020603050405020304" pitchFamily="18" charset="0"/>
              </a:rPr>
              <a:t>WIIFM</a:t>
            </a:r>
            <a:r>
              <a:rPr lang="en-GB" sz="2800" dirty="0">
                <a:solidFill>
                  <a:srgbClr val="00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51520" y="0"/>
            <a:ext cx="8352928" cy="5847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a:ea typeface="+mj-ea"/>
                <a:cs typeface="+mj-cs"/>
              </a:rPr>
              <a:t>Making sessions unmissable</a:t>
            </a:r>
          </a:p>
        </p:txBody>
      </p:sp>
      <p:sp>
        <p:nvSpPr>
          <p:cNvPr id="5" name="Action Button: Custom 38">
            <a:hlinkClick r:id="rId3" action="ppaction://hlinkpres?slideindex=1&amp;slidetitle=" highlightClick="1"/>
            <a:extLst>
              <a:ext uri="{FF2B5EF4-FFF2-40B4-BE49-F238E27FC236}">
                <a16:creationId xmlns:a16="http://schemas.microsoft.com/office/drawing/2014/main" id="{E6D15665-07CE-401E-81E9-3B6A68E471AF}"/>
              </a:ext>
            </a:extLst>
          </p:cNvPr>
          <p:cNvSpPr/>
          <p:nvPr/>
        </p:nvSpPr>
        <p:spPr bwMode="auto">
          <a:xfrm flipV="1">
            <a:off x="4932051" y="3140959"/>
            <a:ext cx="576080" cy="581518"/>
          </a:xfrm>
          <a:prstGeom prst="actionButtonBlank">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pitchFamily="34" charset="0"/>
                <a:ea typeface="+mn-ea"/>
                <a:cs typeface="+mn-cs"/>
              </a:rPr>
              <a:t>S</a:t>
            </a:r>
          </a:p>
        </p:txBody>
      </p:sp>
    </p:spTree>
    <p:extLst>
      <p:ext uri="{BB962C8B-B14F-4D97-AF65-F5344CB8AC3E}">
        <p14:creationId xmlns:p14="http://schemas.microsoft.com/office/powerpoint/2010/main" val="41122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1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179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179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179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41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795" grpId="0" uiExpand="1" build="p"/>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3600" dirty="0">
                <a:solidFill>
                  <a:schemeClr val="tx1"/>
                </a:solidFill>
                <a:highlight>
                  <a:srgbClr val="FF66FF"/>
                </a:highlight>
                <a:latin typeface="Times New Roman" panose="02020603050405020304" pitchFamily="18" charset="0"/>
                <a:cs typeface="Times New Roman" panose="02020603050405020304" pitchFamily="18" charset="0"/>
              </a:rPr>
              <a:t>WIIFM</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a:solidFill>
                  <a:srgbClr val="0070C0"/>
                </a:solidFill>
              </a:rPr>
              <a:t>What’s in it for me?</a:t>
            </a:r>
            <a:endParaRPr lang="en-GB" sz="3600" b="1" dirty="0">
              <a:solidFill>
                <a:srgbClr val="0070C0"/>
              </a:solidFill>
              <a:latin typeface="+mn-lt"/>
            </a:endParaRPr>
          </a:p>
        </p:txBody>
      </p:sp>
      <p:sp>
        <p:nvSpPr>
          <p:cNvPr id="259075" name="Rectangle 3"/>
          <p:cNvSpPr>
            <a:spLocks noGrp="1" noChangeArrowheads="1"/>
          </p:cNvSpPr>
          <p:nvPr>
            <p:ph idx="1"/>
          </p:nvPr>
        </p:nvSpPr>
        <p:spPr>
          <a:xfrm>
            <a:off x="358777" y="1123963"/>
            <a:ext cx="8605838" cy="4743440"/>
          </a:xfrm>
        </p:spPr>
        <p:txBody>
          <a:bodyPr/>
          <a:lstStyle/>
          <a:p>
            <a:pPr>
              <a:defRPr/>
            </a:pPr>
            <a:r>
              <a:rPr lang="en-GB" dirty="0"/>
              <a:t>Consciously address the </a:t>
            </a:r>
            <a:r>
              <a:rPr lang="en-GB" dirty="0">
                <a:solidFill>
                  <a:srgbClr val="FF0000"/>
                </a:solidFill>
              </a:rPr>
              <a:t>‘so what’ </a:t>
            </a:r>
            <a:r>
              <a:rPr lang="en-GB" dirty="0"/>
              <a:t>in students’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Address their questions:</a:t>
            </a:r>
          </a:p>
          <a:p>
            <a:pPr marL="0" indent="0" eaLnBrk="0" hangingPunct="0">
              <a:buNone/>
            </a:pPr>
            <a:r>
              <a:rPr lang="en-GB" dirty="0">
                <a:solidFill>
                  <a:srgbClr val="000000"/>
                </a:solidFill>
                <a:highlight>
                  <a:srgbClr val="FFFF00"/>
                </a:highlight>
              </a:rPr>
              <a:t>What will I be expected to show for this?</a:t>
            </a:r>
          </a:p>
          <a:p>
            <a:pPr marL="0" indent="0" eaLnBrk="0" hangingPunct="0">
              <a:buNone/>
            </a:pPr>
            <a:r>
              <a:rPr lang="en-GB" dirty="0">
                <a:solidFill>
                  <a:srgbClr val="000000"/>
                </a:solidFill>
                <a:highlight>
                  <a:srgbClr val="FFFF00"/>
                </a:highlight>
              </a:rPr>
              <a:t>What does a good one look like and a bad one?</a:t>
            </a:r>
          </a:p>
          <a:p>
            <a:pPr marL="0" indent="0" eaLnBrk="0" hangingPunct="0">
              <a:buNone/>
            </a:pPr>
            <a:r>
              <a:rPr lang="en-GB" dirty="0">
                <a:solidFill>
                  <a:srgbClr val="000000"/>
                </a:solidFill>
                <a:highlight>
                  <a:srgbClr val="FFFF00"/>
                </a:highlight>
              </a:rPr>
              <a:t>Where does this fit into the big picture?</a:t>
            </a:r>
          </a:p>
          <a:p>
            <a:pPr>
              <a:defRPr/>
            </a:pPr>
            <a:endParaRPr lang="en-GB" dirty="0"/>
          </a:p>
          <a:p>
            <a:pPr>
              <a:defRPr/>
            </a:pPr>
            <a:endParaRPr lang="en-GB" dirty="0"/>
          </a:p>
          <a:p>
            <a:pPr>
              <a:defRPr/>
            </a:pPr>
            <a:endParaRPr lang="en-GB" dirty="0"/>
          </a:p>
        </p:txBody>
      </p:sp>
    </p:spTree>
    <p:extLst>
      <p:ext uri="{BB962C8B-B14F-4D97-AF65-F5344CB8AC3E}">
        <p14:creationId xmlns:p14="http://schemas.microsoft.com/office/powerpoint/2010/main" val="10331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9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197161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 name="TextBox 1">
            <a:extLst>
              <a:ext uri="{FF2B5EF4-FFF2-40B4-BE49-F238E27FC236}">
                <a16:creationId xmlns:a16="http://schemas.microsoft.com/office/drawing/2014/main" id="{70801622-D481-4F40-999C-9845BB4CFA53}"/>
              </a:ext>
            </a:extLst>
          </p:cNvPr>
          <p:cNvSpPr txBox="1"/>
          <p:nvPr/>
        </p:nvSpPr>
        <p:spPr>
          <a:xfrm>
            <a:off x="611450" y="3140960"/>
            <a:ext cx="6120850" cy="3970318"/>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http://phil-race.co.uk/2016/04/updated-powerpoint-ripples-model/</a:t>
            </a: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(including Chapter 1 from ‘The Lecturer’s Toolkit 2015 – not much changed in 2019).</a:t>
            </a:r>
            <a:endPar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61565482"/>
      </p:ext>
    </p:extLst>
  </p:cSld>
  <p:clrMapOvr>
    <a:overrideClrMapping bg1="dk1" tx1="lt1" bg2="dk2" tx2="lt2" accent1="accent1" accent2="accent2" accent3="accent3" accent4="accent4" accent5="accent5" accent6="accent6" hlink="hlink" folHlink="folHlink"/>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406005159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32180282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1108-EAB9-4FBC-A8C2-95526E7C74EB}"/>
              </a:ext>
            </a:extLst>
          </p:cNvPr>
          <p:cNvSpPr>
            <a:spLocks noGrp="1"/>
          </p:cNvSpPr>
          <p:nvPr>
            <p:ph type="title"/>
          </p:nvPr>
        </p:nvSpPr>
        <p:spPr/>
        <p:txBody>
          <a:bodyPr/>
          <a:lstStyle/>
          <a:p>
            <a:endParaRPr lang="en-GB"/>
          </a:p>
        </p:txBody>
      </p:sp>
      <p:pic>
        <p:nvPicPr>
          <p:cNvPr id="5" name="Content Placeholder 4" descr="A view of a city at night&#10;&#10;Description automatically generated">
            <a:extLst>
              <a:ext uri="{FF2B5EF4-FFF2-40B4-BE49-F238E27FC236}">
                <a16:creationId xmlns:a16="http://schemas.microsoft.com/office/drawing/2014/main" id="{0BCBE520-49B8-4027-8A09-E104C786BEF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428" y="-10821"/>
            <a:ext cx="9158428" cy="6868821"/>
          </a:xfrm>
        </p:spPr>
      </p:pic>
      <p:sp>
        <p:nvSpPr>
          <p:cNvPr id="3" name="TextBox 2">
            <a:extLst>
              <a:ext uri="{FF2B5EF4-FFF2-40B4-BE49-F238E27FC236}">
                <a16:creationId xmlns:a16="http://schemas.microsoft.com/office/drawing/2014/main" id="{511714C8-BAAF-4781-8EBB-D9793188DB81}"/>
              </a:ext>
            </a:extLst>
          </p:cNvPr>
          <p:cNvSpPr txBox="1"/>
          <p:nvPr/>
        </p:nvSpPr>
        <p:spPr>
          <a:xfrm>
            <a:off x="251400" y="5301260"/>
            <a:ext cx="4104570" cy="830997"/>
          </a:xfrm>
          <a:prstGeom prst="rect">
            <a:avLst/>
          </a:prstGeom>
          <a:noFill/>
        </p:spPr>
        <p:txBody>
          <a:bodyPr wrap="square" rtlCol="0">
            <a:spAutoFit/>
          </a:bodyPr>
          <a:lstStyle/>
          <a:p>
            <a:r>
              <a:rPr lang="en-GB" sz="2400" b="1" dirty="0">
                <a:solidFill>
                  <a:srgbClr val="FFC000"/>
                </a:solidFill>
                <a:latin typeface="Calibri" panose="020F0502020204030204" pitchFamily="34" charset="0"/>
                <a:cs typeface="Calibri" panose="020F0502020204030204" pitchFamily="34" charset="0"/>
              </a:rPr>
              <a:t>Looking across the Tyne from outside the Sage Gateshead</a:t>
            </a:r>
          </a:p>
        </p:txBody>
      </p:sp>
    </p:spTree>
    <p:extLst>
      <p:ext uri="{BB962C8B-B14F-4D97-AF65-F5344CB8AC3E}">
        <p14:creationId xmlns:p14="http://schemas.microsoft.com/office/powerpoint/2010/main" val="1255051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759098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101179181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222182185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66105606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
        <p:nvSpPr>
          <p:cNvPr id="2" name="Oval 1">
            <a:extLst>
              <a:ext uri="{FF2B5EF4-FFF2-40B4-BE49-F238E27FC236}">
                <a16:creationId xmlns:a16="http://schemas.microsoft.com/office/drawing/2014/main" id="{A3602414-1DCC-4D01-AADC-66931BDF09CD}"/>
              </a:ext>
            </a:extLst>
          </p:cNvPr>
          <p:cNvSpPr/>
          <p:nvPr/>
        </p:nvSpPr>
        <p:spPr bwMode="auto">
          <a:xfrm>
            <a:off x="0" y="116540"/>
            <a:ext cx="8643966" cy="7128990"/>
          </a:xfrm>
          <a:prstGeom prst="ellipse">
            <a:avLst/>
          </a:prstGeom>
          <a:solidFill>
            <a:srgbClr val="660066">
              <a:alpha val="43922"/>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dirty="0">
              <a:ln>
                <a:noFill/>
              </a:ln>
              <a:solidFill>
                <a:schemeClr val="tx1"/>
              </a:solidFill>
              <a:effectLst/>
              <a:latin typeface="Comic Sans MS" pitchFamily="66" charset="0"/>
            </a:endParaRPr>
          </a:p>
        </p:txBody>
      </p:sp>
      <p:sp>
        <p:nvSpPr>
          <p:cNvPr id="4" name="TextBox 3">
            <a:extLst>
              <a:ext uri="{FF2B5EF4-FFF2-40B4-BE49-F238E27FC236}">
                <a16:creationId xmlns:a16="http://schemas.microsoft.com/office/drawing/2014/main" id="{71848BE3-8A78-4F3B-94ED-AA03D6746A1A}"/>
              </a:ext>
            </a:extLst>
          </p:cNvPr>
          <p:cNvSpPr txBox="1"/>
          <p:nvPr/>
        </p:nvSpPr>
        <p:spPr>
          <a:xfrm>
            <a:off x="2745572" y="2504281"/>
            <a:ext cx="3103770" cy="2215991"/>
          </a:xfrm>
          <a:prstGeom prst="rect">
            <a:avLst/>
          </a:prstGeom>
          <a:noFill/>
        </p:spPr>
        <p:txBody>
          <a:bodyPr wrap="square" rtlCol="0">
            <a:spAutoFit/>
          </a:bodyPr>
          <a:lstStyle/>
          <a:p>
            <a:r>
              <a:rPr lang="en-GB" sz="13800" dirty="0">
                <a:solidFill>
                  <a:srgbClr val="FFFF00"/>
                </a:solidFill>
              </a:rPr>
              <a:t>fun</a:t>
            </a:r>
          </a:p>
        </p:txBody>
      </p:sp>
    </p:spTree>
    <p:extLst>
      <p:ext uri="{BB962C8B-B14F-4D97-AF65-F5344CB8AC3E}">
        <p14:creationId xmlns:p14="http://schemas.microsoft.com/office/powerpoint/2010/main" val="381299694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41037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ll, curtain, indoor&#10;&#10;Description automatically generated">
            <a:extLst>
              <a:ext uri="{FF2B5EF4-FFF2-40B4-BE49-F238E27FC236}">
                <a16:creationId xmlns:a16="http://schemas.microsoft.com/office/drawing/2014/main" id="{44282FAA-888A-42B3-A094-6494571A4FC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
            <a:ext cx="9144000" cy="6978316"/>
          </a:xfrm>
          <a:prstGeom prst="rect">
            <a:avLst/>
          </a:prstGeom>
        </p:spPr>
      </p:pic>
      <p:sp>
        <p:nvSpPr>
          <p:cNvPr id="4" name="TextBox 3">
            <a:extLst>
              <a:ext uri="{FF2B5EF4-FFF2-40B4-BE49-F238E27FC236}">
                <a16:creationId xmlns:a16="http://schemas.microsoft.com/office/drawing/2014/main" id="{C577281B-ED27-4706-A97A-E6ECF9DDA116}"/>
              </a:ext>
            </a:extLst>
          </p:cNvPr>
          <p:cNvSpPr txBox="1"/>
          <p:nvPr/>
        </p:nvSpPr>
        <p:spPr>
          <a:xfrm>
            <a:off x="745067" y="5588000"/>
            <a:ext cx="79756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itchFamily="66" charset="0"/>
                <a:ea typeface="+mn-ea"/>
                <a:cs typeface="+mn-cs"/>
              </a:rPr>
              <a:t>Safety Curtain</a:t>
            </a:r>
          </a:p>
        </p:txBody>
      </p:sp>
    </p:spTree>
    <p:extLst>
      <p:ext uri="{BB962C8B-B14F-4D97-AF65-F5344CB8AC3E}">
        <p14:creationId xmlns:p14="http://schemas.microsoft.com/office/powerpoint/2010/main" val="3991715638"/>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 </a:t>
            </a:r>
            <a:r>
              <a:rPr kumimoji="0" lang="en-US" sz="3200" b="1" i="1"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else</a:t>
            </a: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can we do to use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teaching, assessment and feedback to:</a:t>
            </a:r>
          </a:p>
        </p:txBody>
      </p:sp>
    </p:spTree>
    <p:extLst>
      <p:ext uri="{BB962C8B-B14F-4D97-AF65-F5344CB8AC3E}">
        <p14:creationId xmlns:p14="http://schemas.microsoft.com/office/powerpoint/2010/main" val="2150051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Towards assessment </a:t>
            </a:r>
            <a:r>
              <a:rPr lang="en-GB" sz="3200" b="1" dirty="0">
                <a:solidFill>
                  <a:srgbClr val="FF0000"/>
                </a:solidFill>
                <a:latin typeface="Calibri" panose="020F0502020204030204" pitchFamily="34" charset="0"/>
                <a:cs typeface="Calibri" panose="020F0502020204030204" pitchFamily="34" charset="0"/>
              </a:rPr>
              <a:t>as</a:t>
            </a:r>
            <a:r>
              <a:rPr lang="en-GB" sz="3200" b="1" dirty="0">
                <a:solidFill>
                  <a:srgbClr val="00B0F0"/>
                </a:solidFill>
                <a:latin typeface="Calibri" panose="020F0502020204030204" pitchFamily="34" charset="0"/>
                <a:cs typeface="Calibri" panose="020F0502020204030204" pitchFamily="34" charset="0"/>
              </a:rPr>
              <a:t> learning</a:t>
            </a:r>
          </a:p>
        </p:txBody>
      </p:sp>
      <p:sp>
        <p:nvSpPr>
          <p:cNvPr id="3" name="Content Placeholder 2"/>
          <p:cNvSpPr>
            <a:spLocks noGrp="1"/>
          </p:cNvSpPr>
          <p:nvPr>
            <p:ph idx="1"/>
          </p:nvPr>
        </p:nvSpPr>
        <p:spPr/>
        <p:txBody>
          <a:bodyPr/>
          <a:lstStyle/>
          <a:p>
            <a:pPr>
              <a:lnSpc>
                <a:spcPct val="100000"/>
              </a:lnSpc>
            </a:pPr>
            <a:r>
              <a:rPr lang="en-GB" sz="2600" dirty="0"/>
              <a:t>Last century, we had lots of assessment </a:t>
            </a:r>
            <a:r>
              <a:rPr lang="en-GB" sz="2600" dirty="0">
                <a:solidFill>
                  <a:srgbClr val="FF0000"/>
                </a:solidFill>
              </a:rPr>
              <a:t>of</a:t>
            </a:r>
            <a:r>
              <a:rPr lang="en-GB" sz="2600" dirty="0"/>
              <a:t> learning.</a:t>
            </a:r>
          </a:p>
          <a:p>
            <a:pPr>
              <a:lnSpc>
                <a:spcPct val="100000"/>
              </a:lnSpc>
            </a:pPr>
            <a:r>
              <a:rPr lang="en-GB" sz="2600" dirty="0"/>
              <a:t>We still need to do some of this, e.g. to assure fitness to practice.</a:t>
            </a:r>
          </a:p>
          <a:p>
            <a:pPr>
              <a:lnSpc>
                <a:spcPct val="100000"/>
              </a:lnSpc>
            </a:pPr>
            <a:r>
              <a:rPr lang="en-GB" sz="2600" dirty="0"/>
              <a:t>Some institutions have moved a long way towards assessment </a:t>
            </a:r>
            <a:r>
              <a:rPr lang="en-GB" sz="2600" i="1" dirty="0">
                <a:solidFill>
                  <a:srgbClr val="FF0000"/>
                </a:solidFill>
              </a:rPr>
              <a:t>for</a:t>
            </a:r>
            <a:r>
              <a:rPr lang="en-GB" sz="2600" dirty="0"/>
              <a:t> learning.</a:t>
            </a:r>
          </a:p>
          <a:p>
            <a:pPr>
              <a:lnSpc>
                <a:spcPct val="100000"/>
              </a:lnSpc>
            </a:pPr>
            <a:r>
              <a:rPr lang="en-GB" sz="2600" dirty="0"/>
              <a:t>I believe we now need to make a final jump – assessment </a:t>
            </a:r>
            <a:r>
              <a:rPr lang="en-GB" sz="2600" i="1" dirty="0">
                <a:solidFill>
                  <a:srgbClr val="FF0000"/>
                </a:solidFill>
              </a:rPr>
              <a:t>as</a:t>
            </a:r>
            <a:r>
              <a:rPr lang="en-GB" sz="2600" dirty="0"/>
              <a:t> learning.</a:t>
            </a:r>
          </a:p>
          <a:p>
            <a:pPr>
              <a:lnSpc>
                <a:spcPct val="100000"/>
              </a:lnSpc>
            </a:pPr>
            <a:r>
              <a:rPr lang="en-GB" sz="2600" dirty="0"/>
              <a:t>I’m going to help you to think of the extent to which each of a number of assessment methods can bring assessment and learning closer, and achieve assessment </a:t>
            </a:r>
            <a:r>
              <a:rPr lang="en-GB" sz="2600" dirty="0">
                <a:solidFill>
                  <a:srgbClr val="FF0000"/>
                </a:solidFill>
              </a:rPr>
              <a:t>as</a:t>
            </a:r>
            <a:r>
              <a:rPr lang="en-GB" sz="2600" dirty="0"/>
              <a:t> learning for students.</a:t>
            </a:r>
          </a:p>
        </p:txBody>
      </p:sp>
    </p:spTree>
    <p:extLst>
      <p:ext uri="{BB962C8B-B14F-4D97-AF65-F5344CB8AC3E}">
        <p14:creationId xmlns:p14="http://schemas.microsoft.com/office/powerpoint/2010/main" val="285103295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1"/>
            <a:ext cx="9487224" cy="7029500"/>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23230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Assessment for learning</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349298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building, outdoor, green&#10;&#10;Description automatically generated">
            <a:extLst>
              <a:ext uri="{FF2B5EF4-FFF2-40B4-BE49-F238E27FC236}">
                <a16:creationId xmlns:a16="http://schemas.microsoft.com/office/drawing/2014/main" id="{7D76FE47-6DAE-42CE-8244-CACD9D9322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15520" y="35971"/>
            <a:ext cx="7082853" cy="6858000"/>
          </a:xfrm>
          <a:prstGeom prst="rect">
            <a:avLst/>
          </a:prstGeom>
        </p:spPr>
      </p:pic>
      <p:sp>
        <p:nvSpPr>
          <p:cNvPr id="2" name="TextBox 1">
            <a:extLst>
              <a:ext uri="{FF2B5EF4-FFF2-40B4-BE49-F238E27FC236}">
                <a16:creationId xmlns:a16="http://schemas.microsoft.com/office/drawing/2014/main" id="{9C5A5153-6B54-4CB9-BF03-7DA2F2B847BD}"/>
              </a:ext>
            </a:extLst>
          </p:cNvPr>
          <p:cNvSpPr txBox="1"/>
          <p:nvPr/>
        </p:nvSpPr>
        <p:spPr>
          <a:xfrm>
            <a:off x="1115521" y="5805330"/>
            <a:ext cx="7082852" cy="707886"/>
          </a:xfrm>
          <a:prstGeom prst="rect">
            <a:avLst/>
          </a:prstGeom>
          <a:noFill/>
        </p:spPr>
        <p:txBody>
          <a:bodyPr wrap="square" rtlCol="0">
            <a:spAutoFit/>
          </a:bodyPr>
          <a:lstStyle/>
          <a:p>
            <a:r>
              <a:rPr lang="en-GB" b="1" dirty="0">
                <a:solidFill>
                  <a:srgbClr val="FFFF00"/>
                </a:solidFill>
              </a:rPr>
              <a:t>A bit more in Manchester?</a:t>
            </a:r>
          </a:p>
        </p:txBody>
      </p:sp>
    </p:spTree>
    <p:extLst>
      <p:ext uri="{BB962C8B-B14F-4D97-AF65-F5344CB8AC3E}">
        <p14:creationId xmlns:p14="http://schemas.microsoft.com/office/powerpoint/2010/main" val="3314733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materials on feedback and assessment produced in 2017-18 by </a:t>
            </a:r>
            <a:r>
              <a:rPr lang="en-GB" sz="3200" b="1" dirty="0">
                <a:solidFill>
                  <a:srgbClr val="002060"/>
                </a:solidFill>
              </a:rPr>
              <a:t>Kay Sambell, Sally Brown and Phil Race</a:t>
            </a:r>
            <a:r>
              <a:rPr lang="en-GB" sz="3200"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http://staff.napier.ac.uk/services/dlte/ENhance/Pages/ENhanceQuickGuides.aspx</a:t>
            </a:r>
            <a:r>
              <a:rPr lang="en-GB" sz="2800" dirty="0"/>
              <a:t> </a:t>
            </a:r>
          </a:p>
        </p:txBody>
      </p:sp>
    </p:spTree>
    <p:extLst>
      <p:ext uri="{BB962C8B-B14F-4D97-AF65-F5344CB8AC3E}">
        <p14:creationId xmlns:p14="http://schemas.microsoft.com/office/powerpoint/2010/main" val="429410260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accent2">
                    <a:lumMod val="60000"/>
                    <a:lumOff val="40000"/>
                  </a:schemeClr>
                </a:solidFill>
                <a:latin typeface="Calibri" panose="020F0502020204030204" pitchFamily="34" charset="0"/>
                <a:cs typeface="Calibri" panose="020F0502020204030204" pitchFamily="34" charset="0"/>
              </a:rPr>
              <a:t>Well worth looking at this clip from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708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Back to our intended learning outcomes</a:t>
            </a:r>
          </a:p>
        </p:txBody>
      </p:sp>
      <p:sp>
        <p:nvSpPr>
          <p:cNvPr id="110595" name="Rectangle 3"/>
          <p:cNvSpPr>
            <a:spLocks noGrp="1" noChangeArrowheads="1"/>
          </p:cNvSpPr>
          <p:nvPr>
            <p:ph idx="1"/>
          </p:nvPr>
        </p:nvSpPr>
        <p:spPr>
          <a:xfrm>
            <a:off x="430212" y="764634"/>
            <a:ext cx="8390378" cy="6093367"/>
          </a:xfrm>
        </p:spPr>
        <p:txBody>
          <a:bodyPr/>
          <a:lstStyle/>
          <a:p>
            <a:pPr marL="0" indent="0">
              <a:buNone/>
            </a:pPr>
            <a:r>
              <a:rPr lang="en-GB" sz="2800" dirty="0"/>
              <a:t>Do you now feel better-able to:</a:t>
            </a:r>
          </a:p>
          <a:p>
            <a:pPr marL="0" indent="0">
              <a:buNone/>
            </a:pPr>
            <a:r>
              <a:rPr lang="en-GB" sz="2800" dirty="0">
                <a:solidFill>
                  <a:srgbClr val="00B050"/>
                </a:solidFill>
              </a:rPr>
              <a:t>(raise two hands = very much better </a:t>
            </a:r>
          </a:p>
          <a:p>
            <a:pPr marL="0" indent="0">
              <a:buNone/>
            </a:pPr>
            <a:r>
              <a:rPr lang="en-GB" sz="2800" dirty="0">
                <a:solidFill>
                  <a:srgbClr val="00B050"/>
                </a:solidFill>
              </a:rPr>
              <a:t>Raise one hand = somewhat better</a:t>
            </a:r>
          </a:p>
          <a:p>
            <a:pPr marL="0" indent="0">
              <a:buNone/>
            </a:pPr>
            <a:r>
              <a:rPr lang="en-GB" sz="2800" dirty="0">
                <a:solidFill>
                  <a:srgbClr val="00B050"/>
                </a:solidFill>
              </a:rPr>
              <a:t>Scratch left ear = no better)</a:t>
            </a:r>
          </a:p>
          <a:p>
            <a:pPr>
              <a:buFont typeface="+mj-lt"/>
              <a:buAutoNum type="arabicPeriod"/>
            </a:pPr>
            <a:r>
              <a:rPr lang="en-GB" sz="2800" dirty="0"/>
              <a:t>Attune to </a:t>
            </a:r>
            <a:r>
              <a:rPr lang="en-GB" sz="2800" dirty="0">
                <a:solidFill>
                  <a:srgbClr val="FF0000"/>
                </a:solidFill>
              </a:rPr>
              <a:t>eight paradigm shifts </a:t>
            </a:r>
            <a:r>
              <a:rPr lang="en-GB" sz="2800" dirty="0"/>
              <a:t>affecting higher education now?</a:t>
            </a:r>
          </a:p>
          <a:p>
            <a:pPr>
              <a:buFont typeface="+mj-lt"/>
              <a:buAutoNum type="arabicPeriod"/>
            </a:pPr>
            <a:r>
              <a:rPr lang="en-GB" sz="2800" dirty="0"/>
              <a:t>Respond to how students </a:t>
            </a:r>
            <a:r>
              <a:rPr lang="en-GB" sz="2800" dirty="0">
                <a:solidFill>
                  <a:srgbClr val="FF0000"/>
                </a:solidFill>
              </a:rPr>
              <a:t>really</a:t>
            </a:r>
            <a:r>
              <a:rPr lang="en-GB" sz="2800" dirty="0"/>
              <a:t> learn?</a:t>
            </a:r>
          </a:p>
          <a:p>
            <a:pPr>
              <a:buFont typeface="+mj-lt"/>
              <a:buAutoNum type="arabicPeriod"/>
            </a:pPr>
            <a:r>
              <a:rPr lang="en-GB" sz="2800" dirty="0"/>
              <a:t>Help students to benefit from feedback </a:t>
            </a:r>
            <a:r>
              <a:rPr lang="en-GB" sz="2800" dirty="0">
                <a:solidFill>
                  <a:srgbClr val="FF0000"/>
                </a:solidFill>
              </a:rPr>
              <a:t>dialogues</a:t>
            </a:r>
            <a:r>
              <a:rPr lang="en-GB" sz="2800" dirty="0"/>
              <a:t>?</a:t>
            </a:r>
          </a:p>
          <a:p>
            <a:pPr>
              <a:buFont typeface="+mj-lt"/>
              <a:buAutoNum type="arabicPeriod"/>
            </a:pPr>
            <a:r>
              <a:rPr lang="en-GB" sz="2800" dirty="0"/>
              <a:t>Think towards assessment </a:t>
            </a:r>
            <a:r>
              <a:rPr lang="en-GB" sz="2800" dirty="0">
                <a:solidFill>
                  <a:srgbClr val="FF0000"/>
                </a:solidFill>
              </a:rPr>
              <a:t>as</a:t>
            </a:r>
            <a:r>
              <a:rPr lang="en-GB" sz="2800" dirty="0"/>
              <a:t> learning, rather than of learning?</a:t>
            </a:r>
          </a:p>
        </p:txBody>
      </p:sp>
    </p:spTree>
    <p:extLst>
      <p:ext uri="{BB962C8B-B14F-4D97-AF65-F5344CB8AC3E}">
        <p14:creationId xmlns:p14="http://schemas.microsoft.com/office/powerpoint/2010/main" val="355010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4000"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249015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You will be able to download my main slides</a:t>
            </a:r>
            <a:endParaRPr lang="en-US" sz="3600" b="1" dirty="0">
              <a:solidFill>
                <a:srgbClr val="0070C0"/>
              </a:solidFill>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tomorrow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extLst>
      <p:ext uri="{BB962C8B-B14F-4D97-AF65-F5344CB8AC3E}">
        <p14:creationId xmlns:p14="http://schemas.microsoft.com/office/powerpoint/2010/main" val="10736888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70C0"/>
                </a:solidFill>
                <a:latin typeface="Calibri" panose="020F0502020204030204" pitchFamily="34" charset="0"/>
                <a:cs typeface="Calibri" panose="020F0502020204030204" pitchFamily="34" charset="0"/>
              </a:rPr>
              <a:t>You can download free much of my published work</a:t>
            </a:r>
          </a:p>
        </p:txBody>
      </p:sp>
      <p:sp>
        <p:nvSpPr>
          <p:cNvPr id="3" name="Content Placeholder 2"/>
          <p:cNvSpPr>
            <a:spLocks noGrp="1"/>
          </p:cNvSpPr>
          <p:nvPr>
            <p:ph idx="1"/>
          </p:nvPr>
        </p:nvSpPr>
        <p:spPr>
          <a:xfrm>
            <a:off x="304800" y="854056"/>
            <a:ext cx="8605838" cy="4598701"/>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p>
          <a:p>
            <a:pPr>
              <a:buFont typeface="+mj-lt"/>
              <a:buAutoNum type="arabicPeriod"/>
            </a:pPr>
            <a:r>
              <a:rPr lang="en-GB" sz="2800" dirty="0">
                <a:hlinkClick r:id="rId6"/>
              </a:rPr>
              <a:t>http://phil-race.co.uk/2017/05/lectures-and-learning/</a:t>
            </a:r>
            <a:r>
              <a:rPr lang="en-GB" sz="2800" dirty="0"/>
              <a:t>  (extracts on lecturing)</a:t>
            </a:r>
          </a:p>
          <a:p>
            <a:pPr>
              <a:buFont typeface="+mj-lt"/>
              <a:buAutoNum type="arabicPeriod"/>
            </a:pPr>
            <a:endParaRPr lang="en-GB" sz="2800" u="sng" dirty="0">
              <a:hlinkClick r:id="rId7"/>
            </a:endParaRPr>
          </a:p>
          <a:p>
            <a:pPr>
              <a:buFont typeface="+mj-lt"/>
              <a:buAutoNum type="arabicPeriod"/>
            </a:pPr>
            <a:endParaRPr lang="en-GB" sz="2800" dirty="0"/>
          </a:p>
        </p:txBody>
      </p:sp>
    </p:spTree>
    <p:extLst>
      <p:ext uri="{BB962C8B-B14F-4D97-AF65-F5344CB8AC3E}">
        <p14:creationId xmlns:p14="http://schemas.microsoft.com/office/powerpoint/2010/main" val="2580462321"/>
      </p:ext>
    </p:extLst>
  </p:cSld>
  <p:clrMapOvr>
    <a:masterClrMapping/>
  </p:clrMapOvr>
  <p:transition/>
</p:sld>
</file>

<file path=ppt/theme/_rels/theme3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5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2.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2474</Words>
  <Application>Microsoft Office PowerPoint</Application>
  <PresentationFormat>On-screen Show (4:3)</PresentationFormat>
  <Paragraphs>434</Paragraphs>
  <Slides>73</Slides>
  <Notes>34</Notes>
  <HiddenSlides>0</HiddenSlides>
  <MMClips>1</MMClips>
  <ScaleCrop>false</ScaleCrop>
  <HeadingPairs>
    <vt:vector size="6" baseType="variant">
      <vt:variant>
        <vt:lpstr>Fonts Used</vt:lpstr>
      </vt:variant>
      <vt:variant>
        <vt:i4>14</vt:i4>
      </vt:variant>
      <vt:variant>
        <vt:lpstr>Theme</vt:lpstr>
      </vt:variant>
      <vt:variant>
        <vt:i4>36</vt:i4>
      </vt:variant>
      <vt:variant>
        <vt:lpstr>Slide Titles</vt:lpstr>
      </vt:variant>
      <vt:variant>
        <vt:i4>73</vt:i4>
      </vt:variant>
    </vt:vector>
  </HeadingPairs>
  <TitlesOfParts>
    <vt:vector size="123" baseType="lpstr">
      <vt:lpstr>AR CARTER</vt:lpstr>
      <vt:lpstr>Arial</vt:lpstr>
      <vt:lpstr>Arial Rounded MT Bold</vt:lpstr>
      <vt:lpstr>Calibri</vt:lpstr>
      <vt:lpstr>Calibri Light</vt:lpstr>
      <vt:lpstr>Comic Sans MS</vt:lpstr>
      <vt:lpstr>Curlz MT</vt:lpstr>
      <vt:lpstr>Garamond</vt:lpstr>
      <vt:lpstr>Monotype Sorts</vt:lpstr>
      <vt:lpstr>Old English Text MT</vt:lpstr>
      <vt:lpstr>Tahoma</vt:lpstr>
      <vt:lpstr>Times New Roman</vt:lpstr>
      <vt:lpstr>Trebuchet MS</vt:lpstr>
      <vt:lpstr>Wingdings</vt:lpstr>
      <vt:lpstr>83_Custom Design</vt:lpstr>
      <vt:lpstr>79_Custom Design</vt:lpstr>
      <vt:lpstr>96_Custom Design</vt:lpstr>
      <vt:lpstr>9_Custom Design</vt:lpstr>
      <vt:lpstr>4_Professional</vt:lpstr>
      <vt:lpstr>81_Custom Design</vt:lpstr>
      <vt:lpstr>11_Custom Design</vt:lpstr>
      <vt:lpstr>105_Custom Design</vt:lpstr>
      <vt:lpstr>70_Custom Design</vt:lpstr>
      <vt:lpstr>Office Theme</vt:lpstr>
      <vt:lpstr>1_Office Theme</vt:lpstr>
      <vt:lpstr>44_Custom Design</vt:lpstr>
      <vt:lpstr>2_Office Theme</vt:lpstr>
      <vt:lpstr>6_Office Theme</vt:lpstr>
      <vt:lpstr>4_Office Theme</vt:lpstr>
      <vt:lpstr>Clouds</vt:lpstr>
      <vt:lpstr>75_Custom Design</vt:lpstr>
      <vt:lpstr>3_Office Theme</vt:lpstr>
      <vt:lpstr>84_Custom Design</vt:lpstr>
      <vt:lpstr>5_Custom Design</vt:lpstr>
      <vt:lpstr>2_Clouds</vt:lpstr>
      <vt:lpstr>121_Custom Design</vt:lpstr>
      <vt:lpstr>5_Office Theme</vt:lpstr>
      <vt:lpstr>8_Office Theme</vt:lpstr>
      <vt:lpstr>108_Custom Design</vt:lpstr>
      <vt:lpstr>114_Custom Design</vt:lpstr>
      <vt:lpstr>3_Theme1</vt:lpstr>
      <vt:lpstr>63_Custom Design</vt:lpstr>
      <vt:lpstr>91_Custom Design</vt:lpstr>
      <vt:lpstr>115_Custom Design</vt:lpstr>
      <vt:lpstr>5_Couture</vt:lpstr>
      <vt:lpstr>102_Custom Design</vt:lpstr>
      <vt:lpstr>4_LeedsMet template</vt:lpstr>
      <vt:lpstr>2_LeedsMet template</vt:lpstr>
      <vt:lpstr>LeedsMet template</vt:lpstr>
      <vt:lpstr>106_Custom Design</vt:lpstr>
      <vt:lpstr>PowerPoint Presentation</vt:lpstr>
      <vt:lpstr>PowerPoint Presentation</vt:lpstr>
      <vt:lpstr>Outstanding learning for the 2020s</vt:lpstr>
      <vt:lpstr>PowerPoint Presentation</vt:lpstr>
      <vt:lpstr> About Phil…</vt:lpstr>
      <vt:lpstr>PowerPoint Presentation</vt:lpstr>
      <vt:lpstr>PowerPoint Presentation</vt:lpstr>
      <vt:lpstr>You will be able to download my main slides</vt:lpstr>
      <vt:lpstr>You can download free much of my published work</vt:lpstr>
      <vt:lpstr>PowerPoint Presentation</vt:lpstr>
      <vt:lpstr>PowerPoint Presentation</vt:lpstr>
      <vt:lpstr>The three questions always in each student’s mind…</vt:lpstr>
      <vt:lpstr>PowerPoint Presentation</vt:lpstr>
      <vt:lpstr>Addressing the 2020s: Eight concurrent, related paradigm shifts</vt:lpstr>
      <vt:lpstr>Intended learning outcomes?</vt:lpstr>
      <vt:lpstr>Finding out more about you…</vt:lpstr>
      <vt:lpstr>Mobile phones and laptops...</vt:lpstr>
      <vt:lpstr>#LTHEchat is held on Wednesdays, term-time  8-9 pm: one hour, one or two convenors,  6 questions, c.200 international participants.</vt:lpstr>
      <vt:lpstr>Past disruptive paragigms?</vt:lpstr>
      <vt:lpstr>chalk</vt:lpstr>
      <vt:lpstr>The underhand projector</vt:lpstr>
      <vt:lpstr>Time-constrained assessed, written post-it exercise</vt:lpstr>
      <vt:lpstr>PowerPoint Presentation</vt:lpstr>
      <vt:lpstr>PowerPoint Presentation</vt:lpstr>
      <vt:lpstr>Lectures</vt:lpstr>
      <vt:lpstr>PowerPoint Presentation</vt:lpstr>
      <vt:lpstr>PowerPoint Presentation</vt:lpstr>
      <vt:lpstr>PowerPoint Presentation</vt:lpstr>
      <vt:lpstr>Thought for the day: Einstein</vt:lpstr>
      <vt:lpstr>Do we spend too much of our time trying to teach our students?</vt:lpstr>
      <vt:lpstr>Coming out shortly…</vt:lpstr>
      <vt:lpstr>What annoys students in class?</vt:lpstr>
      <vt:lpstr>Students as partners…</vt:lpstr>
      <vt:lpstr>Teaching, learning and enthusiasm</vt:lpstr>
      <vt:lpstr>PowerPoint Presentation</vt:lpstr>
      <vt:lpstr>HEA Fellowships? (Professional development relating to teaching, learning and assessment)</vt:lpstr>
      <vt:lpstr>PowerPoint Presentation</vt:lpstr>
      <vt:lpstr>Thirty second theatre</vt:lpstr>
      <vt:lpstr>Face-to-face one-to-one feedback activity</vt:lpstr>
      <vt:lpstr>PowerPoint Presentation</vt:lpstr>
      <vt:lpstr>Feedback</vt:lpstr>
      <vt:lpstr>Link to videos made by Sue Beckingham of SHU</vt:lpstr>
      <vt:lpstr>PowerPoint Presentation</vt:lpstr>
      <vt:lpstr>Learning is not linear! Feedback is not unidirectional.  But sometimes we pretend that they are! #sketchnote by @SGroshell and @MrZachG #edchat #learning #teachchat</vt:lpstr>
      <vt:lpstr>PowerPoint Presentation</vt:lpstr>
      <vt:lpstr>PowerPoint Presentation</vt:lpstr>
      <vt:lpstr>How’s your brain?</vt:lpstr>
      <vt:lpstr>PowerPoint Presentation</vt:lpstr>
      <vt:lpstr>PowerPoint Presentation</vt:lpstr>
      <vt:lpstr>‘what’ is getting ever less important</vt:lpstr>
      <vt:lpstr>PowerPoint Presentation</vt:lpstr>
      <vt:lpstr>PowerPoint Presentation</vt:lpstr>
      <vt:lpstr>PowerPoint Presentation</vt:lpstr>
      <vt:lpstr> </vt:lpstr>
      <vt:lpstr>WIIFM What’s in it for me?</vt:lpstr>
      <vt:lpstr>PowerPoint Presentation</vt:lpstr>
      <vt:lpstr> How students really learn </vt:lpstr>
      <vt:lpstr> How Students Really Learn ‘Ripples’ model of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Towards assessment as learning</vt:lpstr>
      <vt:lpstr>PowerPoint Presentation</vt:lpstr>
      <vt:lpstr>Use link below to download the materials on feedback and assessment produced in 2017-18 by Kay Sambell, Sally Brown and Phil Race for Edinburgh Napier University</vt:lpstr>
      <vt:lpstr>Experience of Royce Sadler on standards, assessment and feedback</vt:lpstr>
      <vt:lpstr>Back to our intended learning outcomes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2019-07-10T20:28:42Z</dcterms:modified>
</cp:coreProperties>
</file>