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theme/theme9.xml" ContentType="application/vnd.openxmlformats-officedocument.theme+xml"/>
  <Override PartName="/ppt/slideLayouts/slideLayout22.xml" ContentType="application/vnd.openxmlformats-officedocument.presentationml.slideLayout+xml"/>
  <Override PartName="/ppt/theme/theme10.xml" ContentType="application/vnd.openxmlformats-officedocument.theme+xml"/>
  <Override PartName="/ppt/slideLayouts/slideLayout23.xml" ContentType="application/vnd.openxmlformats-officedocument.presentationml.slideLayout+xml"/>
  <Override PartName="/ppt/theme/theme11.xml" ContentType="application/vnd.openxmlformats-officedocument.theme+xml"/>
  <Override PartName="/ppt/slideLayouts/slideLayout24.xml" ContentType="application/vnd.openxmlformats-officedocument.presentationml.slideLayout+xml"/>
  <Override PartName="/ppt/theme/theme1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3.xml" ContentType="application/vnd.openxmlformats-officedocument.theme+xml"/>
  <Override PartName="/ppt/slideLayouts/slideLayout27.xml" ContentType="application/vnd.openxmlformats-officedocument.presentationml.slideLayout+xml"/>
  <Override PartName="/ppt/theme/theme14.xml" ContentType="application/vnd.openxmlformats-officedocument.theme+xml"/>
  <Override PartName="/ppt/slideLayouts/slideLayout28.xml" ContentType="application/vnd.openxmlformats-officedocument.presentationml.slideLayout+xml"/>
  <Override PartName="/ppt/theme/theme15.xml" ContentType="application/vnd.openxmlformats-officedocument.theme+xml"/>
  <Override PartName="/ppt/slideLayouts/slideLayout29.xml" ContentType="application/vnd.openxmlformats-officedocument.presentationml.slideLayout+xml"/>
  <Override PartName="/ppt/theme/theme16.xml" ContentType="application/vnd.openxmlformats-officedocument.theme+xml"/>
  <Override PartName="/ppt/slideLayouts/slideLayout30.xml" ContentType="application/vnd.openxmlformats-officedocument.presentationml.slideLayout+xml"/>
  <Override PartName="/ppt/theme/theme17.xml" ContentType="application/vnd.openxmlformats-officedocument.theme+xml"/>
  <Override PartName="/ppt/slideLayouts/slideLayout31.xml" ContentType="application/vnd.openxmlformats-officedocument.presentationml.slideLayout+xml"/>
  <Override PartName="/ppt/theme/theme18.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9.xml" ContentType="application/vnd.openxmlformats-officedocument.theme+xml"/>
  <Override PartName="/ppt/slideLayouts/slideLayout34.xml" ContentType="application/vnd.openxmlformats-officedocument.presentationml.slideLayout+xml"/>
  <Override PartName="/ppt/theme/theme20.xml" ContentType="application/vnd.openxmlformats-officedocument.theme+xml"/>
  <Override PartName="/ppt/slideLayouts/slideLayout35.xml" ContentType="application/vnd.openxmlformats-officedocument.presentationml.slideLayout+xml"/>
  <Override PartName="/ppt/theme/theme21.xml" ContentType="application/vnd.openxmlformats-officedocument.theme+xml"/>
  <Override PartName="/ppt/slideLayouts/slideLayout36.xml" ContentType="application/vnd.openxmlformats-officedocument.presentationml.slideLayout+xml"/>
  <Override PartName="/ppt/theme/theme22.xml" ContentType="application/vnd.openxmlformats-officedocument.theme+xml"/>
  <Override PartName="/ppt/slideLayouts/slideLayout37.xml" ContentType="application/vnd.openxmlformats-officedocument.presentationml.slideLayout+xml"/>
  <Override PartName="/ppt/theme/theme23.xml" ContentType="application/vnd.openxmlformats-officedocument.theme+xml"/>
  <Override PartName="/ppt/slideLayouts/slideLayout38.xml" ContentType="application/vnd.openxmlformats-officedocument.presentationml.slideLayout+xml"/>
  <Override PartName="/ppt/theme/theme24.xml" ContentType="application/vnd.openxmlformats-officedocument.theme+xml"/>
  <Override PartName="/ppt/slideLayouts/slideLayout39.xml" ContentType="application/vnd.openxmlformats-officedocument.presentationml.slideLayout+xml"/>
  <Override PartName="/ppt/theme/theme25.xml" ContentType="application/vnd.openxmlformats-officedocument.theme+xml"/>
  <Override PartName="/ppt/slideLayouts/slideLayout40.xml" ContentType="application/vnd.openxmlformats-officedocument.presentationml.slideLayout+xml"/>
  <Override PartName="/ppt/theme/theme26.xml" ContentType="application/vnd.openxmlformats-officedocument.theme+xml"/>
  <Override PartName="/ppt/slideLayouts/slideLayout41.xml" ContentType="application/vnd.openxmlformats-officedocument.presentationml.slideLayout+xml"/>
  <Override PartName="/ppt/theme/theme2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8.xml" ContentType="application/vnd.openxmlformats-officedocument.theme+xml"/>
  <Override PartName="/ppt/slideLayouts/slideLayout44.xml" ContentType="application/vnd.openxmlformats-officedocument.presentationml.slideLayout+xml"/>
  <Override PartName="/ppt/theme/theme29.xml" ContentType="application/vnd.openxmlformats-officedocument.theme+xml"/>
  <Override PartName="/ppt/slideLayouts/slideLayout45.xml" ContentType="application/vnd.openxmlformats-officedocument.presentationml.slideLayout+xml"/>
  <Override PartName="/ppt/theme/theme30.xml" ContentType="application/vnd.openxmlformats-officedocument.theme+xml"/>
  <Override PartName="/ppt/slideLayouts/slideLayout46.xml" ContentType="application/vnd.openxmlformats-officedocument.presentationml.slideLayout+xml"/>
  <Override PartName="/ppt/theme/theme31.xml" ContentType="application/vnd.openxmlformats-officedocument.theme+xml"/>
  <Override PartName="/ppt/slideLayouts/slideLayout47.xml" ContentType="application/vnd.openxmlformats-officedocument.presentationml.slideLayout+xml"/>
  <Override PartName="/ppt/theme/theme32.xml" ContentType="application/vnd.openxmlformats-officedocument.theme+xml"/>
  <Override PartName="/ppt/slideLayouts/slideLayout48.xml" ContentType="application/vnd.openxmlformats-officedocument.presentationml.slideLayout+xml"/>
  <Override PartName="/ppt/theme/theme33.xml" ContentType="application/vnd.openxmlformats-officedocument.theme+xml"/>
  <Override PartName="/ppt/slideLayouts/slideLayout49.xml" ContentType="application/vnd.openxmlformats-officedocument.presentationml.slideLayout+xml"/>
  <Override PartName="/ppt/theme/theme34.xml" ContentType="application/vnd.openxmlformats-officedocument.theme+xml"/>
  <Override PartName="/ppt/slideLayouts/slideLayout50.xml" ContentType="application/vnd.openxmlformats-officedocument.presentationml.slideLayout+xml"/>
  <Override PartName="/ppt/theme/theme35.xml" ContentType="application/vnd.openxmlformats-officedocument.theme+xml"/>
  <Override PartName="/ppt/slideLayouts/slideLayout51.xml" ContentType="application/vnd.openxmlformats-officedocument.presentationml.slideLayout+xml"/>
  <Override PartName="/ppt/theme/theme36.xml" ContentType="application/vnd.openxmlformats-officedocument.theme+xml"/>
  <Override PartName="/ppt/slideLayouts/slideLayout52.xml" ContentType="application/vnd.openxmlformats-officedocument.presentationml.slideLayout+xml"/>
  <Override PartName="/ppt/theme/theme37.xml" ContentType="application/vnd.openxmlformats-officedocument.theme+xml"/>
  <Override PartName="/ppt/slideLayouts/slideLayout53.xml" ContentType="application/vnd.openxmlformats-officedocument.presentationml.slideLayout+xml"/>
  <Override PartName="/ppt/theme/theme38.xml" ContentType="application/vnd.openxmlformats-officedocument.theme+xml"/>
  <Override PartName="/ppt/slideLayouts/slideLayout54.xml" ContentType="application/vnd.openxmlformats-officedocument.presentationml.slideLayout+xml"/>
  <Override PartName="/ppt/theme/theme39.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9" r:id="rId1"/>
    <p:sldMasterId id="2147483806" r:id="rId2"/>
    <p:sldMasterId id="2147483809" r:id="rId3"/>
    <p:sldMasterId id="2147483811" r:id="rId4"/>
    <p:sldMasterId id="2147483813" r:id="rId5"/>
    <p:sldMasterId id="2147483815" r:id="rId6"/>
    <p:sldMasterId id="2147483817" r:id="rId7"/>
    <p:sldMasterId id="2147483819" r:id="rId8"/>
    <p:sldMasterId id="2147483821" r:id="rId9"/>
    <p:sldMasterId id="2147483823" r:id="rId10"/>
    <p:sldMasterId id="2147483825" r:id="rId11"/>
    <p:sldMasterId id="2147483829" r:id="rId12"/>
    <p:sldMasterId id="2147483831" r:id="rId13"/>
    <p:sldMasterId id="2147483833" r:id="rId14"/>
    <p:sldMasterId id="2147483835" r:id="rId15"/>
    <p:sldMasterId id="2147483838" r:id="rId16"/>
    <p:sldMasterId id="2147483840" r:id="rId17"/>
    <p:sldMasterId id="2147483843" r:id="rId18"/>
    <p:sldMasterId id="2147483845" r:id="rId19"/>
    <p:sldMasterId id="2147483847" r:id="rId20"/>
    <p:sldMasterId id="2147483850" r:id="rId21"/>
    <p:sldMasterId id="2147483852" r:id="rId22"/>
    <p:sldMasterId id="2147483854" r:id="rId23"/>
    <p:sldMasterId id="2147483856" r:id="rId24"/>
    <p:sldMasterId id="2147483858" r:id="rId25"/>
    <p:sldMasterId id="2147483860" r:id="rId26"/>
    <p:sldMasterId id="2147483862" r:id="rId27"/>
    <p:sldMasterId id="2147483866" r:id="rId28"/>
    <p:sldMasterId id="2147483870" r:id="rId29"/>
    <p:sldMasterId id="2147483872" r:id="rId30"/>
    <p:sldMasterId id="2147483874" r:id="rId31"/>
    <p:sldMasterId id="2147483876" r:id="rId32"/>
    <p:sldMasterId id="2147483878" r:id="rId33"/>
    <p:sldMasterId id="2147483880" r:id="rId34"/>
    <p:sldMasterId id="2147483882" r:id="rId35"/>
    <p:sldMasterId id="2147483885" r:id="rId36"/>
    <p:sldMasterId id="2147483887" r:id="rId37"/>
    <p:sldMasterId id="2147483889" r:id="rId38"/>
    <p:sldMasterId id="2147483891" r:id="rId39"/>
    <p:sldMasterId id="2147483893" r:id="rId40"/>
  </p:sldMasterIdLst>
  <p:notesMasterIdLst>
    <p:notesMasterId r:id="rId185"/>
  </p:notesMasterIdLst>
  <p:handoutMasterIdLst>
    <p:handoutMasterId r:id="rId186"/>
  </p:handoutMasterIdLst>
  <p:sldIdLst>
    <p:sldId id="420" r:id="rId41"/>
    <p:sldId id="868" r:id="rId42"/>
    <p:sldId id="811" r:id="rId43"/>
    <p:sldId id="860" r:id="rId44"/>
    <p:sldId id="488" r:id="rId45"/>
    <p:sldId id="840" r:id="rId46"/>
    <p:sldId id="833" r:id="rId47"/>
    <p:sldId id="834" r:id="rId48"/>
    <p:sldId id="354" r:id="rId49"/>
    <p:sldId id="443" r:id="rId50"/>
    <p:sldId id="451" r:id="rId51"/>
    <p:sldId id="449" r:id="rId52"/>
    <p:sldId id="580" r:id="rId53"/>
    <p:sldId id="579" r:id="rId54"/>
    <p:sldId id="851" r:id="rId55"/>
    <p:sldId id="855" r:id="rId56"/>
    <p:sldId id="854" r:id="rId57"/>
    <p:sldId id="849" r:id="rId58"/>
    <p:sldId id="843" r:id="rId59"/>
    <p:sldId id="824" r:id="rId60"/>
    <p:sldId id="428" r:id="rId61"/>
    <p:sldId id="891" r:id="rId62"/>
    <p:sldId id="1728" r:id="rId63"/>
    <p:sldId id="1708" r:id="rId64"/>
    <p:sldId id="1237" r:id="rId65"/>
    <p:sldId id="1232" r:id="rId66"/>
    <p:sldId id="1702" r:id="rId67"/>
    <p:sldId id="1710" r:id="rId68"/>
    <p:sldId id="1463" r:id="rId69"/>
    <p:sldId id="995" r:id="rId70"/>
    <p:sldId id="987" r:id="rId71"/>
    <p:sldId id="1227" r:id="rId72"/>
    <p:sldId id="1228" r:id="rId73"/>
    <p:sldId id="990" r:id="rId74"/>
    <p:sldId id="1220" r:id="rId75"/>
    <p:sldId id="1500" r:id="rId76"/>
    <p:sldId id="512" r:id="rId77"/>
    <p:sldId id="1712" r:id="rId78"/>
    <p:sldId id="1466" r:id="rId79"/>
    <p:sldId id="1703" r:id="rId80"/>
    <p:sldId id="1704" r:id="rId81"/>
    <p:sldId id="1705" r:id="rId82"/>
    <p:sldId id="1723" r:id="rId83"/>
    <p:sldId id="1475" r:id="rId84"/>
    <p:sldId id="869" r:id="rId85"/>
    <p:sldId id="861" r:id="rId86"/>
    <p:sldId id="444" r:id="rId87"/>
    <p:sldId id="727" r:id="rId88"/>
    <p:sldId id="656" r:id="rId89"/>
    <p:sldId id="662" r:id="rId90"/>
    <p:sldId id="748" r:id="rId91"/>
    <p:sldId id="733" r:id="rId92"/>
    <p:sldId id="705" r:id="rId93"/>
    <p:sldId id="684" r:id="rId94"/>
    <p:sldId id="626" r:id="rId95"/>
    <p:sldId id="710" r:id="rId96"/>
    <p:sldId id="693" r:id="rId97"/>
    <p:sldId id="664" r:id="rId98"/>
    <p:sldId id="665" r:id="rId99"/>
    <p:sldId id="549" r:id="rId100"/>
    <p:sldId id="856" r:id="rId101"/>
    <p:sldId id="814" r:id="rId102"/>
    <p:sldId id="818" r:id="rId103"/>
    <p:sldId id="816" r:id="rId104"/>
    <p:sldId id="819" r:id="rId105"/>
    <p:sldId id="870" r:id="rId106"/>
    <p:sldId id="1490" r:id="rId107"/>
    <p:sldId id="256" r:id="rId108"/>
    <p:sldId id="1249" r:id="rId109"/>
    <p:sldId id="273" r:id="rId110"/>
    <p:sldId id="1606" r:id="rId111"/>
    <p:sldId id="259" r:id="rId112"/>
    <p:sldId id="1138" r:id="rId113"/>
    <p:sldId id="1139" r:id="rId114"/>
    <p:sldId id="1137" r:id="rId115"/>
    <p:sldId id="1240" r:id="rId116"/>
    <p:sldId id="1260" r:id="rId117"/>
    <p:sldId id="1258" r:id="rId118"/>
    <p:sldId id="1259" r:id="rId119"/>
    <p:sldId id="847" r:id="rId120"/>
    <p:sldId id="1622" r:id="rId121"/>
    <p:sldId id="1724" r:id="rId122"/>
    <p:sldId id="1691" r:id="rId123"/>
    <p:sldId id="1605" r:id="rId124"/>
    <p:sldId id="266" r:id="rId125"/>
    <p:sldId id="1726" r:id="rId126"/>
    <p:sldId id="1727" r:id="rId127"/>
    <p:sldId id="641" r:id="rId128"/>
    <p:sldId id="642" r:id="rId129"/>
    <p:sldId id="643" r:id="rId130"/>
    <p:sldId id="644" r:id="rId131"/>
    <p:sldId id="645" r:id="rId132"/>
    <p:sldId id="646" r:id="rId133"/>
    <p:sldId id="651" r:id="rId134"/>
    <p:sldId id="1271" r:id="rId135"/>
    <p:sldId id="1272" r:id="rId136"/>
    <p:sldId id="1273" r:id="rId137"/>
    <p:sldId id="1274" r:id="rId138"/>
    <p:sldId id="1275" r:id="rId139"/>
    <p:sldId id="1276" r:id="rId140"/>
    <p:sldId id="1277" r:id="rId141"/>
    <p:sldId id="1278" r:id="rId142"/>
    <p:sldId id="1279" r:id="rId143"/>
    <p:sldId id="1280" r:id="rId144"/>
    <p:sldId id="1281" r:id="rId145"/>
    <p:sldId id="1291" r:id="rId146"/>
    <p:sldId id="1283" r:id="rId147"/>
    <p:sldId id="1284" r:id="rId148"/>
    <p:sldId id="1285" r:id="rId149"/>
    <p:sldId id="1286" r:id="rId150"/>
    <p:sldId id="1287" r:id="rId151"/>
    <p:sldId id="1288" r:id="rId152"/>
    <p:sldId id="871" r:id="rId153"/>
    <p:sldId id="1725" r:id="rId154"/>
    <p:sldId id="889" r:id="rId155"/>
    <p:sldId id="879" r:id="rId156"/>
    <p:sldId id="890" r:id="rId157"/>
    <p:sldId id="873" r:id="rId158"/>
    <p:sldId id="880" r:id="rId159"/>
    <p:sldId id="875" r:id="rId160"/>
    <p:sldId id="874" r:id="rId161"/>
    <p:sldId id="881" r:id="rId162"/>
    <p:sldId id="878" r:id="rId163"/>
    <p:sldId id="882" r:id="rId164"/>
    <p:sldId id="876" r:id="rId165"/>
    <p:sldId id="883" r:id="rId166"/>
    <p:sldId id="877" r:id="rId167"/>
    <p:sldId id="884" r:id="rId168"/>
    <p:sldId id="845" r:id="rId169"/>
    <p:sldId id="886" r:id="rId170"/>
    <p:sldId id="887" r:id="rId171"/>
    <p:sldId id="888" r:id="rId172"/>
    <p:sldId id="885" r:id="rId173"/>
    <p:sldId id="258" r:id="rId174"/>
    <p:sldId id="872" r:id="rId175"/>
    <p:sldId id="797" r:id="rId176"/>
    <p:sldId id="798" r:id="rId177"/>
    <p:sldId id="820" r:id="rId178"/>
    <p:sldId id="799" r:id="rId179"/>
    <p:sldId id="800" r:id="rId180"/>
    <p:sldId id="801" r:id="rId181"/>
    <p:sldId id="802" r:id="rId182"/>
    <p:sldId id="803" r:id="rId183"/>
    <p:sldId id="804" r:id="rId184"/>
  </p:sldIdLst>
  <p:sldSz cx="9144000" cy="6858000" type="screen4x3"/>
  <p:notesSz cx="7010400" cy="9296400"/>
  <p:defaultTextStyle>
    <a:defPPr>
      <a:defRPr lang="en-GB"/>
    </a:defPPr>
    <a:lvl1pPr algn="l" rtl="0" fontAlgn="base">
      <a:spcBef>
        <a:spcPct val="0"/>
      </a:spcBef>
      <a:spcAft>
        <a:spcPct val="0"/>
      </a:spcAft>
      <a:defRPr sz="3100" kern="1200">
        <a:solidFill>
          <a:schemeClr val="tx1"/>
        </a:solidFill>
        <a:latin typeface="Arial" charset="0"/>
        <a:ea typeface="+mn-ea"/>
        <a:cs typeface="+mn-cs"/>
      </a:defRPr>
    </a:lvl1pPr>
    <a:lvl2pPr marL="457200" algn="l" rtl="0" fontAlgn="base">
      <a:spcBef>
        <a:spcPct val="0"/>
      </a:spcBef>
      <a:spcAft>
        <a:spcPct val="0"/>
      </a:spcAft>
      <a:defRPr sz="3100" kern="1200">
        <a:solidFill>
          <a:schemeClr val="tx1"/>
        </a:solidFill>
        <a:latin typeface="Arial" charset="0"/>
        <a:ea typeface="+mn-ea"/>
        <a:cs typeface="+mn-cs"/>
      </a:defRPr>
    </a:lvl2pPr>
    <a:lvl3pPr marL="914400" algn="l" rtl="0" fontAlgn="base">
      <a:spcBef>
        <a:spcPct val="0"/>
      </a:spcBef>
      <a:spcAft>
        <a:spcPct val="0"/>
      </a:spcAft>
      <a:defRPr sz="3100" kern="1200">
        <a:solidFill>
          <a:schemeClr val="tx1"/>
        </a:solidFill>
        <a:latin typeface="Arial" charset="0"/>
        <a:ea typeface="+mn-ea"/>
        <a:cs typeface="+mn-cs"/>
      </a:defRPr>
    </a:lvl3pPr>
    <a:lvl4pPr marL="1371600" algn="l" rtl="0" fontAlgn="base">
      <a:spcBef>
        <a:spcPct val="0"/>
      </a:spcBef>
      <a:spcAft>
        <a:spcPct val="0"/>
      </a:spcAft>
      <a:defRPr sz="3100" kern="1200">
        <a:solidFill>
          <a:schemeClr val="tx1"/>
        </a:solidFill>
        <a:latin typeface="Arial" charset="0"/>
        <a:ea typeface="+mn-ea"/>
        <a:cs typeface="+mn-cs"/>
      </a:defRPr>
    </a:lvl4pPr>
    <a:lvl5pPr marL="1828800" algn="l" rtl="0" fontAlgn="base">
      <a:spcBef>
        <a:spcPct val="0"/>
      </a:spcBef>
      <a:spcAft>
        <a:spcPct val="0"/>
      </a:spcAft>
      <a:defRPr sz="3100" kern="1200">
        <a:solidFill>
          <a:schemeClr val="tx1"/>
        </a:solidFill>
        <a:latin typeface="Arial" charset="0"/>
        <a:ea typeface="+mn-ea"/>
        <a:cs typeface="+mn-cs"/>
      </a:defRPr>
    </a:lvl5pPr>
    <a:lvl6pPr marL="2286000" algn="l" defTabSz="914400" rtl="0" eaLnBrk="1" latinLnBrk="0" hangingPunct="1">
      <a:defRPr sz="3100" kern="1200">
        <a:solidFill>
          <a:schemeClr val="tx1"/>
        </a:solidFill>
        <a:latin typeface="Arial" charset="0"/>
        <a:ea typeface="+mn-ea"/>
        <a:cs typeface="+mn-cs"/>
      </a:defRPr>
    </a:lvl6pPr>
    <a:lvl7pPr marL="2743200" algn="l" defTabSz="914400" rtl="0" eaLnBrk="1" latinLnBrk="0" hangingPunct="1">
      <a:defRPr sz="3100" kern="1200">
        <a:solidFill>
          <a:schemeClr val="tx1"/>
        </a:solidFill>
        <a:latin typeface="Arial" charset="0"/>
        <a:ea typeface="+mn-ea"/>
        <a:cs typeface="+mn-cs"/>
      </a:defRPr>
    </a:lvl7pPr>
    <a:lvl8pPr marL="3200400" algn="l" defTabSz="914400" rtl="0" eaLnBrk="1" latinLnBrk="0" hangingPunct="1">
      <a:defRPr sz="3100" kern="1200">
        <a:solidFill>
          <a:schemeClr val="tx1"/>
        </a:solidFill>
        <a:latin typeface="Arial" charset="0"/>
        <a:ea typeface="+mn-ea"/>
        <a:cs typeface="+mn-cs"/>
      </a:defRPr>
    </a:lvl8pPr>
    <a:lvl9pPr marL="3657600" algn="l" defTabSz="914400" rtl="0" eaLnBrk="1" latinLnBrk="0" hangingPunct="1">
      <a:defRPr sz="31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0066"/>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19" autoAdjust="0"/>
    <p:restoredTop sz="87020" autoAdjust="0"/>
  </p:normalViewPr>
  <p:slideViewPr>
    <p:cSldViewPr>
      <p:cViewPr varScale="1">
        <p:scale>
          <a:sx n="69" d="100"/>
          <a:sy n="69" d="100"/>
        </p:scale>
        <p:origin x="372" y="72"/>
      </p:cViewPr>
      <p:guideLst>
        <p:guide orient="horz" pos="2160"/>
        <p:guide pos="2880"/>
      </p:guideLst>
    </p:cSldViewPr>
  </p:slideViewPr>
  <p:outlineViewPr>
    <p:cViewPr>
      <p:scale>
        <a:sx n="33" d="100"/>
        <a:sy n="33" d="100"/>
      </p:scale>
      <p:origin x="0" y="-143904"/>
    </p:cViewPr>
  </p:outlineViewPr>
  <p:notesTextViewPr>
    <p:cViewPr>
      <p:scale>
        <a:sx n="3" d="2"/>
        <a:sy n="3" d="2"/>
      </p:scale>
      <p:origin x="0" y="0"/>
    </p:cViewPr>
  </p:notesTextViewPr>
  <p:sorterViewPr>
    <p:cViewPr varScale="1">
      <p:scale>
        <a:sx n="1" d="1"/>
        <a:sy n="1" d="1"/>
      </p:scale>
      <p:origin x="0" y="-30396"/>
    </p:cViewPr>
  </p:sorterViewPr>
  <p:notesViewPr>
    <p:cSldViewPr>
      <p:cViewPr varScale="1">
        <p:scale>
          <a:sx n="80" d="100"/>
          <a:sy n="80" d="100"/>
        </p:scale>
        <p:origin x="-2022"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77.xml"/><Relationship Id="rId21" Type="http://schemas.openxmlformats.org/officeDocument/2006/relationships/slideMaster" Target="slideMasters/slideMaster21.xml"/><Relationship Id="rId42" Type="http://schemas.openxmlformats.org/officeDocument/2006/relationships/slide" Target="slides/slide2.xml"/><Relationship Id="rId47" Type="http://schemas.openxmlformats.org/officeDocument/2006/relationships/slide" Target="slides/slide7.xml"/><Relationship Id="rId63" Type="http://schemas.openxmlformats.org/officeDocument/2006/relationships/slide" Target="slides/slide23.xml"/><Relationship Id="rId68" Type="http://schemas.openxmlformats.org/officeDocument/2006/relationships/slide" Target="slides/slide28.xml"/><Relationship Id="rId84" Type="http://schemas.openxmlformats.org/officeDocument/2006/relationships/slide" Target="slides/slide44.xml"/><Relationship Id="rId89" Type="http://schemas.openxmlformats.org/officeDocument/2006/relationships/slide" Target="slides/slide49.xml"/><Relationship Id="rId112" Type="http://schemas.openxmlformats.org/officeDocument/2006/relationships/slide" Target="slides/slide72.xml"/><Relationship Id="rId133" Type="http://schemas.openxmlformats.org/officeDocument/2006/relationships/slide" Target="slides/slide93.xml"/><Relationship Id="rId138" Type="http://schemas.openxmlformats.org/officeDocument/2006/relationships/slide" Target="slides/slide98.xml"/><Relationship Id="rId154" Type="http://schemas.openxmlformats.org/officeDocument/2006/relationships/slide" Target="slides/slide114.xml"/><Relationship Id="rId159" Type="http://schemas.openxmlformats.org/officeDocument/2006/relationships/slide" Target="slides/slide119.xml"/><Relationship Id="rId175" Type="http://schemas.openxmlformats.org/officeDocument/2006/relationships/slide" Target="slides/slide135.xml"/><Relationship Id="rId170" Type="http://schemas.openxmlformats.org/officeDocument/2006/relationships/slide" Target="slides/slide130.xml"/><Relationship Id="rId191" Type="http://schemas.openxmlformats.org/officeDocument/2006/relationships/tableStyles" Target="tableStyles.xml"/><Relationship Id="rId16" Type="http://schemas.openxmlformats.org/officeDocument/2006/relationships/slideMaster" Target="slideMasters/slideMaster16.xml"/><Relationship Id="rId107" Type="http://schemas.openxmlformats.org/officeDocument/2006/relationships/slide" Target="slides/slide6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13.xml"/><Relationship Id="rId58" Type="http://schemas.openxmlformats.org/officeDocument/2006/relationships/slide" Target="slides/slide18.xml"/><Relationship Id="rId74" Type="http://schemas.openxmlformats.org/officeDocument/2006/relationships/slide" Target="slides/slide34.xml"/><Relationship Id="rId79" Type="http://schemas.openxmlformats.org/officeDocument/2006/relationships/slide" Target="slides/slide39.xml"/><Relationship Id="rId102" Type="http://schemas.openxmlformats.org/officeDocument/2006/relationships/slide" Target="slides/slide62.xml"/><Relationship Id="rId123" Type="http://schemas.openxmlformats.org/officeDocument/2006/relationships/slide" Target="slides/slide83.xml"/><Relationship Id="rId128" Type="http://schemas.openxmlformats.org/officeDocument/2006/relationships/slide" Target="slides/slide88.xml"/><Relationship Id="rId144" Type="http://schemas.openxmlformats.org/officeDocument/2006/relationships/slide" Target="slides/slide104.xml"/><Relationship Id="rId149" Type="http://schemas.openxmlformats.org/officeDocument/2006/relationships/slide" Target="slides/slide109.xml"/><Relationship Id="rId5" Type="http://schemas.openxmlformats.org/officeDocument/2006/relationships/slideMaster" Target="slideMasters/slideMaster5.xml"/><Relationship Id="rId90" Type="http://schemas.openxmlformats.org/officeDocument/2006/relationships/slide" Target="slides/slide50.xml"/><Relationship Id="rId95" Type="http://schemas.openxmlformats.org/officeDocument/2006/relationships/slide" Target="slides/slide55.xml"/><Relationship Id="rId160" Type="http://schemas.openxmlformats.org/officeDocument/2006/relationships/slide" Target="slides/slide120.xml"/><Relationship Id="rId165" Type="http://schemas.openxmlformats.org/officeDocument/2006/relationships/slide" Target="slides/slide125.xml"/><Relationship Id="rId181" Type="http://schemas.openxmlformats.org/officeDocument/2006/relationships/slide" Target="slides/slide141.xml"/><Relationship Id="rId186" Type="http://schemas.openxmlformats.org/officeDocument/2006/relationships/handoutMaster" Target="handoutMasters/handoutMaster1.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3.xml"/><Relationship Id="rId48" Type="http://schemas.openxmlformats.org/officeDocument/2006/relationships/slide" Target="slides/slide8.xml"/><Relationship Id="rId64" Type="http://schemas.openxmlformats.org/officeDocument/2006/relationships/slide" Target="slides/slide24.xml"/><Relationship Id="rId69" Type="http://schemas.openxmlformats.org/officeDocument/2006/relationships/slide" Target="slides/slide29.xml"/><Relationship Id="rId113" Type="http://schemas.openxmlformats.org/officeDocument/2006/relationships/slide" Target="slides/slide73.xml"/><Relationship Id="rId118" Type="http://schemas.openxmlformats.org/officeDocument/2006/relationships/slide" Target="slides/slide78.xml"/><Relationship Id="rId134" Type="http://schemas.openxmlformats.org/officeDocument/2006/relationships/slide" Target="slides/slide94.xml"/><Relationship Id="rId139" Type="http://schemas.openxmlformats.org/officeDocument/2006/relationships/slide" Target="slides/slide99.xml"/><Relationship Id="rId80" Type="http://schemas.openxmlformats.org/officeDocument/2006/relationships/slide" Target="slides/slide40.xml"/><Relationship Id="rId85" Type="http://schemas.openxmlformats.org/officeDocument/2006/relationships/slide" Target="slides/slide45.xml"/><Relationship Id="rId150" Type="http://schemas.openxmlformats.org/officeDocument/2006/relationships/slide" Target="slides/slide110.xml"/><Relationship Id="rId155" Type="http://schemas.openxmlformats.org/officeDocument/2006/relationships/slide" Target="slides/slide115.xml"/><Relationship Id="rId171" Type="http://schemas.openxmlformats.org/officeDocument/2006/relationships/slide" Target="slides/slide131.xml"/><Relationship Id="rId176" Type="http://schemas.openxmlformats.org/officeDocument/2006/relationships/slide" Target="slides/slide136.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 Target="slides/slide19.xml"/><Relationship Id="rId103" Type="http://schemas.openxmlformats.org/officeDocument/2006/relationships/slide" Target="slides/slide63.xml"/><Relationship Id="rId108" Type="http://schemas.openxmlformats.org/officeDocument/2006/relationships/slide" Target="slides/slide68.xml"/><Relationship Id="rId124" Type="http://schemas.openxmlformats.org/officeDocument/2006/relationships/slide" Target="slides/slide84.xml"/><Relationship Id="rId129" Type="http://schemas.openxmlformats.org/officeDocument/2006/relationships/slide" Target="slides/slide89.xml"/><Relationship Id="rId54" Type="http://schemas.openxmlformats.org/officeDocument/2006/relationships/slide" Target="slides/slide14.xml"/><Relationship Id="rId70" Type="http://schemas.openxmlformats.org/officeDocument/2006/relationships/slide" Target="slides/slide30.xml"/><Relationship Id="rId75" Type="http://schemas.openxmlformats.org/officeDocument/2006/relationships/slide" Target="slides/slide35.xml"/><Relationship Id="rId91" Type="http://schemas.openxmlformats.org/officeDocument/2006/relationships/slide" Target="slides/slide51.xml"/><Relationship Id="rId96" Type="http://schemas.openxmlformats.org/officeDocument/2006/relationships/slide" Target="slides/slide56.xml"/><Relationship Id="rId140" Type="http://schemas.openxmlformats.org/officeDocument/2006/relationships/slide" Target="slides/slide100.xml"/><Relationship Id="rId145" Type="http://schemas.openxmlformats.org/officeDocument/2006/relationships/slide" Target="slides/slide105.xml"/><Relationship Id="rId161" Type="http://schemas.openxmlformats.org/officeDocument/2006/relationships/slide" Target="slides/slide121.xml"/><Relationship Id="rId166" Type="http://schemas.openxmlformats.org/officeDocument/2006/relationships/slide" Target="slides/slide126.xml"/><Relationship Id="rId182" Type="http://schemas.openxmlformats.org/officeDocument/2006/relationships/slide" Target="slides/slide142.xml"/><Relationship Id="rId187"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 Target="slides/slide9.xml"/><Relationship Id="rId114" Type="http://schemas.openxmlformats.org/officeDocument/2006/relationships/slide" Target="slides/slide74.xml"/><Relationship Id="rId119" Type="http://schemas.openxmlformats.org/officeDocument/2006/relationships/slide" Target="slides/slide79.xml"/><Relationship Id="rId44" Type="http://schemas.openxmlformats.org/officeDocument/2006/relationships/slide" Target="slides/slide4.xml"/><Relationship Id="rId60" Type="http://schemas.openxmlformats.org/officeDocument/2006/relationships/slide" Target="slides/slide20.xml"/><Relationship Id="rId65" Type="http://schemas.openxmlformats.org/officeDocument/2006/relationships/slide" Target="slides/slide25.xml"/><Relationship Id="rId81" Type="http://schemas.openxmlformats.org/officeDocument/2006/relationships/slide" Target="slides/slide41.xml"/><Relationship Id="rId86" Type="http://schemas.openxmlformats.org/officeDocument/2006/relationships/slide" Target="slides/slide46.xml"/><Relationship Id="rId130" Type="http://schemas.openxmlformats.org/officeDocument/2006/relationships/slide" Target="slides/slide90.xml"/><Relationship Id="rId135" Type="http://schemas.openxmlformats.org/officeDocument/2006/relationships/slide" Target="slides/slide95.xml"/><Relationship Id="rId151" Type="http://schemas.openxmlformats.org/officeDocument/2006/relationships/slide" Target="slides/slide111.xml"/><Relationship Id="rId156" Type="http://schemas.openxmlformats.org/officeDocument/2006/relationships/slide" Target="slides/slide116.xml"/><Relationship Id="rId177" Type="http://schemas.openxmlformats.org/officeDocument/2006/relationships/slide" Target="slides/slide137.xml"/><Relationship Id="rId172" Type="http://schemas.openxmlformats.org/officeDocument/2006/relationships/slide" Target="slides/slide132.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69.xml"/><Relationship Id="rId34" Type="http://schemas.openxmlformats.org/officeDocument/2006/relationships/slideMaster" Target="slideMasters/slideMaster34.xml"/><Relationship Id="rId50" Type="http://schemas.openxmlformats.org/officeDocument/2006/relationships/slide" Target="slides/slide10.xml"/><Relationship Id="rId55" Type="http://schemas.openxmlformats.org/officeDocument/2006/relationships/slide" Target="slides/slide15.xml"/><Relationship Id="rId76" Type="http://schemas.openxmlformats.org/officeDocument/2006/relationships/slide" Target="slides/slide36.xml"/><Relationship Id="rId97" Type="http://schemas.openxmlformats.org/officeDocument/2006/relationships/slide" Target="slides/slide57.xml"/><Relationship Id="rId104" Type="http://schemas.openxmlformats.org/officeDocument/2006/relationships/slide" Target="slides/slide64.xml"/><Relationship Id="rId120" Type="http://schemas.openxmlformats.org/officeDocument/2006/relationships/slide" Target="slides/slide80.xml"/><Relationship Id="rId125" Type="http://schemas.openxmlformats.org/officeDocument/2006/relationships/slide" Target="slides/slide85.xml"/><Relationship Id="rId141" Type="http://schemas.openxmlformats.org/officeDocument/2006/relationships/slide" Target="slides/slide101.xml"/><Relationship Id="rId146" Type="http://schemas.openxmlformats.org/officeDocument/2006/relationships/slide" Target="slides/slide106.xml"/><Relationship Id="rId167" Type="http://schemas.openxmlformats.org/officeDocument/2006/relationships/slide" Target="slides/slide127.xml"/><Relationship Id="rId18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31.xml"/><Relationship Id="rId92" Type="http://schemas.openxmlformats.org/officeDocument/2006/relationships/slide" Target="slides/slide52.xml"/><Relationship Id="rId162" Type="http://schemas.openxmlformats.org/officeDocument/2006/relationships/slide" Target="slides/slide122.xml"/><Relationship Id="rId183" Type="http://schemas.openxmlformats.org/officeDocument/2006/relationships/slide" Target="slides/slide143.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 Target="slides/slide5.xml"/><Relationship Id="rId66" Type="http://schemas.openxmlformats.org/officeDocument/2006/relationships/slide" Target="slides/slide26.xml"/><Relationship Id="rId87" Type="http://schemas.openxmlformats.org/officeDocument/2006/relationships/slide" Target="slides/slide47.xml"/><Relationship Id="rId110" Type="http://schemas.openxmlformats.org/officeDocument/2006/relationships/slide" Target="slides/slide70.xml"/><Relationship Id="rId115" Type="http://schemas.openxmlformats.org/officeDocument/2006/relationships/slide" Target="slides/slide75.xml"/><Relationship Id="rId131" Type="http://schemas.openxmlformats.org/officeDocument/2006/relationships/slide" Target="slides/slide91.xml"/><Relationship Id="rId136" Type="http://schemas.openxmlformats.org/officeDocument/2006/relationships/slide" Target="slides/slide96.xml"/><Relationship Id="rId157" Type="http://schemas.openxmlformats.org/officeDocument/2006/relationships/slide" Target="slides/slide117.xml"/><Relationship Id="rId178" Type="http://schemas.openxmlformats.org/officeDocument/2006/relationships/slide" Target="slides/slide138.xml"/><Relationship Id="rId61" Type="http://schemas.openxmlformats.org/officeDocument/2006/relationships/slide" Target="slides/slide21.xml"/><Relationship Id="rId82" Type="http://schemas.openxmlformats.org/officeDocument/2006/relationships/slide" Target="slides/slide42.xml"/><Relationship Id="rId152" Type="http://schemas.openxmlformats.org/officeDocument/2006/relationships/slide" Target="slides/slide112.xml"/><Relationship Id="rId173" Type="http://schemas.openxmlformats.org/officeDocument/2006/relationships/slide" Target="slides/slide13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16.xml"/><Relationship Id="rId77" Type="http://schemas.openxmlformats.org/officeDocument/2006/relationships/slide" Target="slides/slide37.xml"/><Relationship Id="rId100" Type="http://schemas.openxmlformats.org/officeDocument/2006/relationships/slide" Target="slides/slide60.xml"/><Relationship Id="rId105" Type="http://schemas.openxmlformats.org/officeDocument/2006/relationships/slide" Target="slides/slide65.xml"/><Relationship Id="rId126" Type="http://schemas.openxmlformats.org/officeDocument/2006/relationships/slide" Target="slides/slide86.xml"/><Relationship Id="rId147" Type="http://schemas.openxmlformats.org/officeDocument/2006/relationships/slide" Target="slides/slide107.xml"/><Relationship Id="rId168" Type="http://schemas.openxmlformats.org/officeDocument/2006/relationships/slide" Target="slides/slide128.xml"/><Relationship Id="rId8" Type="http://schemas.openxmlformats.org/officeDocument/2006/relationships/slideMaster" Target="slideMasters/slideMaster8.xml"/><Relationship Id="rId51" Type="http://schemas.openxmlformats.org/officeDocument/2006/relationships/slide" Target="slides/slide11.xml"/><Relationship Id="rId72" Type="http://schemas.openxmlformats.org/officeDocument/2006/relationships/slide" Target="slides/slide32.xml"/><Relationship Id="rId93" Type="http://schemas.openxmlformats.org/officeDocument/2006/relationships/slide" Target="slides/slide53.xml"/><Relationship Id="rId98" Type="http://schemas.openxmlformats.org/officeDocument/2006/relationships/slide" Target="slides/slide58.xml"/><Relationship Id="rId121" Type="http://schemas.openxmlformats.org/officeDocument/2006/relationships/slide" Target="slides/slide81.xml"/><Relationship Id="rId142" Type="http://schemas.openxmlformats.org/officeDocument/2006/relationships/slide" Target="slides/slide102.xml"/><Relationship Id="rId163" Type="http://schemas.openxmlformats.org/officeDocument/2006/relationships/slide" Target="slides/slide123.xml"/><Relationship Id="rId184" Type="http://schemas.openxmlformats.org/officeDocument/2006/relationships/slide" Target="slides/slide144.xml"/><Relationship Id="rId189"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6.xml"/><Relationship Id="rId67" Type="http://schemas.openxmlformats.org/officeDocument/2006/relationships/slide" Target="slides/slide27.xml"/><Relationship Id="rId116" Type="http://schemas.openxmlformats.org/officeDocument/2006/relationships/slide" Target="slides/slide76.xml"/><Relationship Id="rId137" Type="http://schemas.openxmlformats.org/officeDocument/2006/relationships/slide" Target="slides/slide97.xml"/><Relationship Id="rId158" Type="http://schemas.openxmlformats.org/officeDocument/2006/relationships/slide" Target="slides/slide118.xml"/><Relationship Id="rId20" Type="http://schemas.openxmlformats.org/officeDocument/2006/relationships/slideMaster" Target="slideMasters/slideMaster20.xml"/><Relationship Id="rId41" Type="http://schemas.openxmlformats.org/officeDocument/2006/relationships/slide" Target="slides/slide1.xml"/><Relationship Id="rId62" Type="http://schemas.openxmlformats.org/officeDocument/2006/relationships/slide" Target="slides/slide22.xml"/><Relationship Id="rId83" Type="http://schemas.openxmlformats.org/officeDocument/2006/relationships/slide" Target="slides/slide43.xml"/><Relationship Id="rId88" Type="http://schemas.openxmlformats.org/officeDocument/2006/relationships/slide" Target="slides/slide48.xml"/><Relationship Id="rId111" Type="http://schemas.openxmlformats.org/officeDocument/2006/relationships/slide" Target="slides/slide71.xml"/><Relationship Id="rId132" Type="http://schemas.openxmlformats.org/officeDocument/2006/relationships/slide" Target="slides/slide92.xml"/><Relationship Id="rId153" Type="http://schemas.openxmlformats.org/officeDocument/2006/relationships/slide" Target="slides/slide113.xml"/><Relationship Id="rId174" Type="http://schemas.openxmlformats.org/officeDocument/2006/relationships/slide" Target="slides/slide134.xml"/><Relationship Id="rId179" Type="http://schemas.openxmlformats.org/officeDocument/2006/relationships/slide" Target="slides/slide139.xml"/><Relationship Id="rId190" Type="http://schemas.openxmlformats.org/officeDocument/2006/relationships/theme" Target="theme/theme1.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 Target="slides/slide17.xml"/><Relationship Id="rId106" Type="http://schemas.openxmlformats.org/officeDocument/2006/relationships/slide" Target="slides/slide66.xml"/><Relationship Id="rId127" Type="http://schemas.openxmlformats.org/officeDocument/2006/relationships/slide" Target="slides/slide8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 Target="slides/slide12.xml"/><Relationship Id="rId73" Type="http://schemas.openxmlformats.org/officeDocument/2006/relationships/slide" Target="slides/slide33.xml"/><Relationship Id="rId78" Type="http://schemas.openxmlformats.org/officeDocument/2006/relationships/slide" Target="slides/slide38.xml"/><Relationship Id="rId94" Type="http://schemas.openxmlformats.org/officeDocument/2006/relationships/slide" Target="slides/slide54.xml"/><Relationship Id="rId99" Type="http://schemas.openxmlformats.org/officeDocument/2006/relationships/slide" Target="slides/slide59.xml"/><Relationship Id="rId101" Type="http://schemas.openxmlformats.org/officeDocument/2006/relationships/slide" Target="slides/slide61.xml"/><Relationship Id="rId122" Type="http://schemas.openxmlformats.org/officeDocument/2006/relationships/slide" Target="slides/slide82.xml"/><Relationship Id="rId143" Type="http://schemas.openxmlformats.org/officeDocument/2006/relationships/slide" Target="slides/slide103.xml"/><Relationship Id="rId148" Type="http://schemas.openxmlformats.org/officeDocument/2006/relationships/slide" Target="slides/slide108.xml"/><Relationship Id="rId164" Type="http://schemas.openxmlformats.org/officeDocument/2006/relationships/slide" Target="slides/slide124.xml"/><Relationship Id="rId169" Type="http://schemas.openxmlformats.org/officeDocument/2006/relationships/slide" Target="slides/slide129.xml"/><Relationship Id="rId18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GB"/>
          </a:p>
        </p:txBody>
      </p:sp>
      <p:sp>
        <p:nvSpPr>
          <p:cNvPr id="83971"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GB"/>
          </a:p>
        </p:txBody>
      </p:sp>
      <p:sp>
        <p:nvSpPr>
          <p:cNvPr id="83972"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GB"/>
          </a:p>
        </p:txBody>
      </p:sp>
      <p:sp>
        <p:nvSpPr>
          <p:cNvPr id="83973"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18E802B9-FBD2-4F51-8B47-337AD4DA14F7}" type="slidenum">
              <a:rPr lang="en-GB"/>
              <a:pPr>
                <a:defRPr/>
              </a:pPr>
              <a:t>‹#›</a:t>
            </a:fld>
            <a:endParaRPr lang="en-GB"/>
          </a:p>
        </p:txBody>
      </p:sp>
    </p:spTree>
    <p:extLst>
      <p:ext uri="{BB962C8B-B14F-4D97-AF65-F5344CB8AC3E}">
        <p14:creationId xmlns:p14="http://schemas.microsoft.com/office/powerpoint/2010/main" val="280656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2867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2867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8A7EB679-7535-4499-998C-2E4C9FDB76DD}" type="slidenum">
              <a:rPr lang="en-US"/>
              <a:pPr>
                <a:defRPr/>
              </a:pPr>
              <a:t>‹#›</a:t>
            </a:fld>
            <a:endParaRPr lang="en-US"/>
          </a:p>
        </p:txBody>
      </p:sp>
    </p:spTree>
    <p:extLst>
      <p:ext uri="{BB962C8B-B14F-4D97-AF65-F5344CB8AC3E}">
        <p14:creationId xmlns:p14="http://schemas.microsoft.com/office/powerpoint/2010/main" val="24954250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1</a:t>
            </a:fld>
            <a:endParaRPr lang="en-US" dirty="0"/>
          </a:p>
        </p:txBody>
      </p:sp>
    </p:spTree>
    <p:extLst>
      <p:ext uri="{BB962C8B-B14F-4D97-AF65-F5344CB8AC3E}">
        <p14:creationId xmlns:p14="http://schemas.microsoft.com/office/powerpoint/2010/main" val="1311899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BB85436-79B7-4A40-9472-CC1F85078964}"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42818" name="Rectangle 2"/>
          <p:cNvSpPr>
            <a:spLocks noGrp="1" noRot="1" noChangeAspect="1" noChangeArrowheads="1" noTextEdit="1"/>
          </p:cNvSpPr>
          <p:nvPr>
            <p:ph type="sldImg"/>
          </p:nvPr>
        </p:nvSpPr>
        <p:spPr>
          <a:xfrm>
            <a:off x="1150938" y="692150"/>
            <a:ext cx="4556125" cy="3416300"/>
          </a:xfrm>
          <a:ln/>
        </p:spPr>
      </p:sp>
      <p:sp>
        <p:nvSpPr>
          <p:cNvPr id="144281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702236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6EFF59-285A-48AE-BC76-E078E6CD8A9A}"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691" name="Rectangle 2"/>
          <p:cNvSpPr>
            <a:spLocks noGrp="1" noRot="1" noChangeAspect="1" noChangeArrowheads="1" noTextEdit="1"/>
          </p:cNvSpPr>
          <p:nvPr>
            <p:ph type="sldImg"/>
          </p:nvPr>
        </p:nvSpPr>
        <p:spPr>
          <a:xfrm>
            <a:off x="1150938" y="692150"/>
            <a:ext cx="4556125" cy="3416300"/>
          </a:xfrm>
          <a:ln/>
        </p:spPr>
      </p:sp>
      <p:sp>
        <p:nvSpPr>
          <p:cNvPr id="1146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35345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C1651B0-F35B-40BD-89E9-C49B81D584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2845298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26620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6114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411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46026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dirty="0"/>
          </a:p>
        </p:txBody>
      </p:sp>
      <p:sp>
        <p:nvSpPr>
          <p:cNvPr id="79876" name="Slide Number Placeholder 3"/>
          <p:cNvSpPr>
            <a:spLocks noGrp="1"/>
          </p:cNvSpPr>
          <p:nvPr>
            <p:ph type="sldNum" sz="quarter" idx="5"/>
          </p:nvPr>
        </p:nvSpPr>
        <p:spPr>
          <a:noFill/>
        </p:spPr>
        <p:txBody>
          <a:bodyPr/>
          <a:lstStyle/>
          <a:p>
            <a:fld id="{DA1B6886-9AB8-4328-86A1-C89F301BE134}" type="slidenum">
              <a:rPr lang="en-US" smtClean="0"/>
              <a:pPr/>
              <a:t>49</a:t>
            </a:fld>
            <a:endParaRPr lang="en-US" dirty="0"/>
          </a:p>
        </p:txBody>
      </p:sp>
    </p:spTree>
    <p:extLst>
      <p:ext uri="{BB962C8B-B14F-4D97-AF65-F5344CB8AC3E}">
        <p14:creationId xmlns:p14="http://schemas.microsoft.com/office/powerpoint/2010/main" val="2437472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4" name="Slide Number Placeholder 3"/>
          <p:cNvSpPr>
            <a:spLocks noGrp="1"/>
          </p:cNvSpPr>
          <p:nvPr>
            <p:ph type="sldNum" sz="quarter" idx="5"/>
          </p:nvPr>
        </p:nvSpPr>
        <p:spPr/>
        <p:txBody>
          <a:bodyPr/>
          <a:lstStyle/>
          <a:p>
            <a:pPr>
              <a:defRPr/>
            </a:pPr>
            <a:fld id="{2750034B-FA1B-4989-9657-9088CB755A55}" type="slidenum">
              <a:rPr lang="en-GB" smtClean="0"/>
              <a:pPr>
                <a:defRPr/>
              </a:pPr>
              <a:t>50</a:t>
            </a:fld>
            <a:endParaRPr lang="en-GB" dirty="0"/>
          </a:p>
        </p:txBody>
      </p:sp>
    </p:spTree>
    <p:extLst>
      <p:ext uri="{BB962C8B-B14F-4D97-AF65-F5344CB8AC3E}">
        <p14:creationId xmlns:p14="http://schemas.microsoft.com/office/powerpoint/2010/main" val="2759730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B4A8355-6CED-46FA-95B5-811F1F72AC4C}" type="slidenum">
              <a:rPr lang="en-US" smtClean="0"/>
              <a:pPr/>
              <a:t>51</a:t>
            </a:fld>
            <a:endParaRPr lang="en-US" dirty="0"/>
          </a:p>
        </p:txBody>
      </p:sp>
      <p:sp>
        <p:nvSpPr>
          <p:cNvPr id="60419" name="Slide Image Placeholder 1"/>
          <p:cNvSpPr>
            <a:spLocks noGrp="1" noRot="1" noChangeAspect="1" noTextEdit="1"/>
          </p:cNvSpPr>
          <p:nvPr>
            <p:ph type="sldImg"/>
          </p:nvPr>
        </p:nvSpPr>
        <p:spPr>
          <a:ln/>
        </p:spPr>
      </p:sp>
      <p:sp>
        <p:nvSpPr>
          <p:cNvPr id="60420" name="Notes Placeholder 2"/>
          <p:cNvSpPr>
            <a:spLocks noGrp="1"/>
          </p:cNvSpPr>
          <p:nvPr>
            <p:ph type="body" idx="1"/>
          </p:nvPr>
        </p:nvSpPr>
        <p:spPr>
          <a:noFill/>
          <a:ln/>
        </p:spPr>
        <p:txBody>
          <a:bodyPr/>
          <a:lstStyle/>
          <a:p>
            <a:endParaRPr lang="en-US" dirty="0"/>
          </a:p>
        </p:txBody>
      </p:sp>
      <p:sp>
        <p:nvSpPr>
          <p:cNvPr id="60421" name="Slide Number Placeholder 3"/>
          <p:cNvSpPr txBox="1">
            <a:spLocks noGrp="1"/>
          </p:cNvSpPr>
          <p:nvPr/>
        </p:nvSpPr>
        <p:spPr bwMode="auto">
          <a:xfrm>
            <a:off x="4059181" y="8977133"/>
            <a:ext cx="3105348" cy="472567"/>
          </a:xfrm>
          <a:prstGeom prst="rect">
            <a:avLst/>
          </a:prstGeom>
          <a:noFill/>
          <a:ln w="9525">
            <a:noFill/>
            <a:miter lim="800000"/>
            <a:headEnd/>
            <a:tailEnd/>
          </a:ln>
        </p:spPr>
        <p:txBody>
          <a:bodyPr lIns="94947" tIns="47474" rIns="94947" bIns="47474" anchor="b"/>
          <a:lstStyle/>
          <a:p>
            <a:pPr algn="r"/>
            <a:fld id="{797A5476-295C-4F37-9D9E-889D798F1D04}" type="slidenum">
              <a:rPr lang="en-US" sz="1200"/>
              <a:pPr algn="r"/>
              <a:t>51</a:t>
            </a:fld>
            <a:endParaRPr lang="en-US" sz="1200" dirty="0"/>
          </a:p>
        </p:txBody>
      </p:sp>
    </p:spTree>
    <p:extLst>
      <p:ext uri="{BB962C8B-B14F-4D97-AF65-F5344CB8AC3E}">
        <p14:creationId xmlns:p14="http://schemas.microsoft.com/office/powerpoint/2010/main" val="3265530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a:p>
        </p:txBody>
      </p:sp>
      <p:sp>
        <p:nvSpPr>
          <p:cNvPr id="60420" name="Slide Number Placeholder 3"/>
          <p:cNvSpPr>
            <a:spLocks noGrp="1"/>
          </p:cNvSpPr>
          <p:nvPr>
            <p:ph type="sldNum" sz="quarter" idx="5"/>
          </p:nvPr>
        </p:nvSpPr>
        <p:spPr>
          <a:noFill/>
        </p:spPr>
        <p:txBody>
          <a:bodyPr/>
          <a:lstStyle/>
          <a:p>
            <a:fld id="{CC224363-394E-4029-8BA0-C5384BB31DD7}" type="slidenum">
              <a:rPr lang="en-GB" smtClean="0">
                <a:solidFill>
                  <a:srgbClr val="000000"/>
                </a:solidFill>
              </a:rPr>
              <a:pPr/>
              <a:t>9</a:t>
            </a:fld>
            <a:endParaRPr lang="en-GB">
              <a:solidFill>
                <a:srgbClr val="000000"/>
              </a:solidFill>
            </a:endParaRPr>
          </a:p>
        </p:txBody>
      </p:sp>
    </p:spTree>
    <p:extLst>
      <p:ext uri="{BB962C8B-B14F-4D97-AF65-F5344CB8AC3E}">
        <p14:creationId xmlns:p14="http://schemas.microsoft.com/office/powerpoint/2010/main" val="346289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091578A-4C6F-4F5D-82CF-58878E724506}" type="slidenum">
              <a:rPr lang="en-US" smtClean="0"/>
              <a:pPr/>
              <a:t>53</a:t>
            </a:fld>
            <a:endParaRPr lang="en-US"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GB" dirty="0"/>
          </a:p>
        </p:txBody>
      </p:sp>
    </p:spTree>
    <p:extLst>
      <p:ext uri="{BB962C8B-B14F-4D97-AF65-F5344CB8AC3E}">
        <p14:creationId xmlns:p14="http://schemas.microsoft.com/office/powerpoint/2010/main" val="1316171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55</a:t>
            </a:fld>
            <a:endParaRPr lang="en-US" dirty="0"/>
          </a:p>
        </p:txBody>
      </p:sp>
    </p:spTree>
    <p:extLst>
      <p:ext uri="{BB962C8B-B14F-4D97-AF65-F5344CB8AC3E}">
        <p14:creationId xmlns:p14="http://schemas.microsoft.com/office/powerpoint/2010/main" val="4279416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3FB56F1-60F1-488B-A081-8D7FD241E705}" type="slidenum">
              <a:rPr lang="en-GB" smtClean="0"/>
              <a:pPr/>
              <a:t>57</a:t>
            </a:fld>
            <a:endParaRPr lang="en-GB" dirty="0"/>
          </a:p>
        </p:txBody>
      </p:sp>
    </p:spTree>
    <p:extLst>
      <p:ext uri="{BB962C8B-B14F-4D97-AF65-F5344CB8AC3E}">
        <p14:creationId xmlns:p14="http://schemas.microsoft.com/office/powerpoint/2010/main" val="4117719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a:p>
        </p:txBody>
      </p:sp>
      <p:sp>
        <p:nvSpPr>
          <p:cNvPr id="72708" name="Slide Number Placeholder 3"/>
          <p:cNvSpPr>
            <a:spLocks noGrp="1"/>
          </p:cNvSpPr>
          <p:nvPr>
            <p:ph type="sldNum" sz="quarter" idx="5"/>
          </p:nvPr>
        </p:nvSpPr>
        <p:spPr>
          <a:noFill/>
        </p:spPr>
        <p:txBody>
          <a:bodyPr/>
          <a:lstStyle/>
          <a:p>
            <a:fld id="{72D40F86-12A5-48D4-A9E6-1BFF2696B705}" type="slidenum">
              <a:rPr lang="en-US" smtClean="0"/>
              <a:pPr/>
              <a:t>58</a:t>
            </a:fld>
            <a:endParaRPr lang="en-US" dirty="0"/>
          </a:p>
        </p:txBody>
      </p:sp>
    </p:spTree>
    <p:extLst>
      <p:ext uri="{BB962C8B-B14F-4D97-AF65-F5344CB8AC3E}">
        <p14:creationId xmlns:p14="http://schemas.microsoft.com/office/powerpoint/2010/main" val="3958250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dirty="0"/>
          </a:p>
        </p:txBody>
      </p:sp>
      <p:sp>
        <p:nvSpPr>
          <p:cNvPr id="73732" name="Slide Number Placeholder 3"/>
          <p:cNvSpPr>
            <a:spLocks noGrp="1"/>
          </p:cNvSpPr>
          <p:nvPr>
            <p:ph type="sldNum" sz="quarter" idx="5"/>
          </p:nvPr>
        </p:nvSpPr>
        <p:spPr>
          <a:noFill/>
        </p:spPr>
        <p:txBody>
          <a:bodyPr/>
          <a:lstStyle/>
          <a:p>
            <a:fld id="{E29BF5DA-30D4-4115-A8F5-D6FD25D51032}" type="slidenum">
              <a:rPr lang="en-US" smtClean="0"/>
              <a:pPr/>
              <a:t>59</a:t>
            </a:fld>
            <a:endParaRPr lang="en-US" dirty="0"/>
          </a:p>
        </p:txBody>
      </p:sp>
    </p:spTree>
    <p:extLst>
      <p:ext uri="{BB962C8B-B14F-4D97-AF65-F5344CB8AC3E}">
        <p14:creationId xmlns:p14="http://schemas.microsoft.com/office/powerpoint/2010/main" val="1981018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4" name="Slide Number Placeholder 3"/>
          <p:cNvSpPr>
            <a:spLocks noGrp="1"/>
          </p:cNvSpPr>
          <p:nvPr>
            <p:ph type="sldNum" sz="quarter" idx="5"/>
          </p:nvPr>
        </p:nvSpPr>
        <p:spPr/>
        <p:txBody>
          <a:bodyPr/>
          <a:lstStyle/>
          <a:p>
            <a:pPr>
              <a:defRPr/>
            </a:pPr>
            <a:fld id="{5D179688-7F9B-411C-9D06-00C1655A9A23}" type="slidenum">
              <a:rPr lang="en-GB" smtClean="0"/>
              <a:pPr>
                <a:defRPr/>
              </a:pPr>
              <a:t>60</a:t>
            </a:fld>
            <a:endParaRPr lang="en-GB" dirty="0"/>
          </a:p>
        </p:txBody>
      </p:sp>
    </p:spTree>
    <p:extLst>
      <p:ext uri="{BB962C8B-B14F-4D97-AF65-F5344CB8AC3E}">
        <p14:creationId xmlns:p14="http://schemas.microsoft.com/office/powerpoint/2010/main" val="2270331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61</a:t>
            </a:fld>
            <a:endParaRPr lang="en-US" dirty="0"/>
          </a:p>
        </p:txBody>
      </p:sp>
    </p:spTree>
    <p:extLst>
      <p:ext uri="{BB962C8B-B14F-4D97-AF65-F5344CB8AC3E}">
        <p14:creationId xmlns:p14="http://schemas.microsoft.com/office/powerpoint/2010/main" val="3507537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28423-03CB-45C1-BF05-D12730C729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2511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50938" y="692150"/>
            <a:ext cx="4556125" cy="3416300"/>
          </a:xfrm>
          <a:ln/>
        </p:spPr>
      </p:sp>
      <p:sp>
        <p:nvSpPr>
          <p:cNvPr id="28675" name="Notes Placeholder 2"/>
          <p:cNvSpPr>
            <a:spLocks noGrp="1"/>
          </p:cNvSpPr>
          <p:nvPr>
            <p:ph type="body" idx="1"/>
          </p:nvPr>
        </p:nvSpPr>
        <p:spPr>
          <a:noFill/>
          <a:ln/>
        </p:spPr>
        <p:txBody>
          <a:bodyPr/>
          <a:lstStyle/>
          <a:p>
            <a:endParaRPr lang="en-US">
              <a:latin typeface="Arial" charset="0"/>
            </a:endParaRPr>
          </a:p>
        </p:txBody>
      </p:sp>
      <p:sp>
        <p:nvSpPr>
          <p:cNvPr id="28676"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C0103D-919D-404D-A765-59DD853BCAE5}"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76</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805492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D469B74-8BEA-40BC-B706-02B0D27CA9D5}"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77</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4235856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a:p>
        </p:txBody>
      </p:sp>
      <p:sp>
        <p:nvSpPr>
          <p:cNvPr id="65540" name="Slide Number Placeholder 3"/>
          <p:cNvSpPr>
            <a:spLocks noGrp="1"/>
          </p:cNvSpPr>
          <p:nvPr>
            <p:ph type="sldNum" sz="quarter" idx="5"/>
          </p:nvPr>
        </p:nvSpPr>
        <p:spPr>
          <a:noFill/>
        </p:spPr>
        <p:txBody>
          <a:bodyPr/>
          <a:lstStyle/>
          <a:p>
            <a:fld id="{48303D8A-DAAE-4BE3-8623-703CB7C316FA}" type="slidenum">
              <a:rPr lang="en-US" smtClean="0"/>
              <a:pPr/>
              <a:t>13</a:t>
            </a:fld>
            <a:endParaRPr lang="en-US"/>
          </a:p>
        </p:txBody>
      </p:sp>
    </p:spTree>
    <p:extLst>
      <p:ext uri="{BB962C8B-B14F-4D97-AF65-F5344CB8AC3E}">
        <p14:creationId xmlns:p14="http://schemas.microsoft.com/office/powerpoint/2010/main" val="22182243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411065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202535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588555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A0EE79D-6EA3-4466-B37F-19C007150A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2618286-5C22-4316-8618-2C8470A0FC10}" type="slidenum">
              <a:rPr kumimoji="0" lang="en-GB" altLang="en-US" sz="1200" b="0" i="1"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82</a:t>
            </a:fld>
            <a:endParaRPr kumimoji="0" lang="en-GB" altLang="en-US" sz="12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a:extLst>
              <a:ext uri="{FF2B5EF4-FFF2-40B4-BE49-F238E27FC236}">
                <a16:creationId xmlns:a16="http://schemas.microsoft.com/office/drawing/2014/main" id="{27F78854-41C8-493E-8ED7-5F571A557EA7}"/>
              </a:ext>
            </a:extLst>
          </p:cNvPr>
          <p:cNvSpPr>
            <a:spLocks noGrp="1" noRot="1" noChangeAspect="1" noChangeArrowheads="1" noTextEdit="1"/>
          </p:cNvSpPr>
          <p:nvPr>
            <p:ph type="sldImg"/>
          </p:nvPr>
        </p:nvSpPr>
        <p:spPr>
          <a:xfrm>
            <a:off x="1150938" y="692150"/>
            <a:ext cx="4556125" cy="3416300"/>
          </a:xfrm>
          <a:ln/>
        </p:spPr>
      </p:sp>
      <p:sp>
        <p:nvSpPr>
          <p:cNvPr id="7172" name="Rectangle 3">
            <a:extLst>
              <a:ext uri="{FF2B5EF4-FFF2-40B4-BE49-F238E27FC236}">
                <a16:creationId xmlns:a16="http://schemas.microsoft.com/office/drawing/2014/main" id="{27658057-5DE2-45EA-A06C-EEA64D193C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827598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DC7C929-3DE4-4664-8902-724269B9802C}"/>
              </a:ext>
            </a:extLst>
          </p:cNvPr>
          <p:cNvSpPr>
            <a:spLocks noGrp="1" noRot="1" noChangeAspect="1" noTextEdit="1"/>
          </p:cNvSpPr>
          <p:nvPr>
            <p:ph type="sldImg"/>
          </p:nvPr>
        </p:nvSpPr>
        <p:spPr>
          <a:xfrm>
            <a:off x="1150938" y="692150"/>
            <a:ext cx="4556125" cy="3416300"/>
          </a:xfrm>
          <a:ln/>
        </p:spPr>
      </p:sp>
      <p:sp>
        <p:nvSpPr>
          <p:cNvPr id="10243" name="Notes Placeholder 2">
            <a:extLst>
              <a:ext uri="{FF2B5EF4-FFF2-40B4-BE49-F238E27FC236}">
                <a16:creationId xmlns:a16="http://schemas.microsoft.com/office/drawing/2014/main" id="{B231AB1A-8C1D-47DD-99E8-22C246E5C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244" name="Slide Number Placeholder 3">
            <a:extLst>
              <a:ext uri="{FF2B5EF4-FFF2-40B4-BE49-F238E27FC236}">
                <a16:creationId xmlns:a16="http://schemas.microsoft.com/office/drawing/2014/main" id="{F84C6B9F-9778-46F6-829D-2D6D80AE96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30C42E-65A2-43A7-8907-C21CA59B6F43}" type="slidenum">
              <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88</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945758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88C6C45C-0AB1-432C-8529-4913099A10A1}"/>
              </a:ext>
            </a:extLst>
          </p:cNvPr>
          <p:cNvSpPr>
            <a:spLocks noGrp="1" noRot="1" noChangeAspect="1" noTextEdit="1"/>
          </p:cNvSpPr>
          <p:nvPr>
            <p:ph type="sldImg"/>
          </p:nvPr>
        </p:nvSpPr>
        <p:spPr>
          <a:xfrm>
            <a:off x="1150938" y="692150"/>
            <a:ext cx="4556125" cy="3416300"/>
          </a:xfrm>
          <a:ln/>
        </p:spPr>
      </p:sp>
      <p:sp>
        <p:nvSpPr>
          <p:cNvPr id="12291" name="Notes Placeholder 2">
            <a:extLst>
              <a:ext uri="{FF2B5EF4-FFF2-40B4-BE49-F238E27FC236}">
                <a16:creationId xmlns:a16="http://schemas.microsoft.com/office/drawing/2014/main" id="{62DA72D0-F4FC-4FBC-B7B4-A579C1247A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292" name="Slide Number Placeholder 3">
            <a:extLst>
              <a:ext uri="{FF2B5EF4-FFF2-40B4-BE49-F238E27FC236}">
                <a16:creationId xmlns:a16="http://schemas.microsoft.com/office/drawing/2014/main" id="{8623A9F3-6B3C-40AD-A61E-9FC72D81C2F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6CAA16F-D8CA-4644-A293-A20D559BE8FF}" type="slidenum">
              <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89</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9360210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FBDE45D5-22E0-4F56-B081-FD0588BB94A8}"/>
              </a:ext>
            </a:extLst>
          </p:cNvPr>
          <p:cNvSpPr>
            <a:spLocks noGrp="1" noRot="1" noChangeAspect="1" noTextEdit="1"/>
          </p:cNvSpPr>
          <p:nvPr>
            <p:ph type="sldImg"/>
          </p:nvPr>
        </p:nvSpPr>
        <p:spPr>
          <a:xfrm>
            <a:off x="1150938" y="692150"/>
            <a:ext cx="4556125" cy="3416300"/>
          </a:xfrm>
          <a:ln/>
        </p:spPr>
      </p:sp>
      <p:sp>
        <p:nvSpPr>
          <p:cNvPr id="14339" name="Notes Placeholder 2">
            <a:extLst>
              <a:ext uri="{FF2B5EF4-FFF2-40B4-BE49-F238E27FC236}">
                <a16:creationId xmlns:a16="http://schemas.microsoft.com/office/drawing/2014/main" id="{8D48BC12-33A1-4E61-AD25-0EA94D3941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340" name="Slide Number Placeholder 3">
            <a:extLst>
              <a:ext uri="{FF2B5EF4-FFF2-40B4-BE49-F238E27FC236}">
                <a16:creationId xmlns:a16="http://schemas.microsoft.com/office/drawing/2014/main" id="{1F9E8EE1-D4B8-4AA9-A244-2D0DB82212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6048271-9E40-49D8-B460-21201CAE71B1}" type="slidenum">
              <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90</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1585813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E3F51039-259D-4680-B9B3-CBEF8DF49869}"/>
              </a:ext>
            </a:extLst>
          </p:cNvPr>
          <p:cNvSpPr>
            <a:spLocks noGrp="1" noRot="1" noChangeAspect="1" noTextEdit="1"/>
          </p:cNvSpPr>
          <p:nvPr>
            <p:ph type="sldImg"/>
          </p:nvPr>
        </p:nvSpPr>
        <p:spPr>
          <a:xfrm>
            <a:off x="1150938" y="692150"/>
            <a:ext cx="4556125" cy="3416300"/>
          </a:xfrm>
          <a:ln/>
        </p:spPr>
      </p:sp>
      <p:sp>
        <p:nvSpPr>
          <p:cNvPr id="16387" name="Notes Placeholder 2">
            <a:extLst>
              <a:ext uri="{FF2B5EF4-FFF2-40B4-BE49-F238E27FC236}">
                <a16:creationId xmlns:a16="http://schemas.microsoft.com/office/drawing/2014/main" id="{A7FEE4EA-C96F-489B-A51E-F22A35757A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A27E123D-7845-465A-8504-EA0B9638FFD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1387B5F-4487-4FB4-8CB9-9ACE7A98A0D4}" type="slidenum">
              <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158847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1B6FE92F-07A4-48AA-9FF4-C4136E9B807E}"/>
              </a:ext>
            </a:extLst>
          </p:cNvPr>
          <p:cNvSpPr>
            <a:spLocks noGrp="1" noRot="1" noChangeAspect="1" noTextEdit="1"/>
          </p:cNvSpPr>
          <p:nvPr>
            <p:ph type="sldImg"/>
          </p:nvPr>
        </p:nvSpPr>
        <p:spPr>
          <a:xfrm>
            <a:off x="1150938" y="692150"/>
            <a:ext cx="4556125" cy="3416300"/>
          </a:xfrm>
          <a:ln/>
        </p:spPr>
      </p:sp>
      <p:sp>
        <p:nvSpPr>
          <p:cNvPr id="18435" name="Notes Placeholder 2">
            <a:extLst>
              <a:ext uri="{FF2B5EF4-FFF2-40B4-BE49-F238E27FC236}">
                <a16:creationId xmlns:a16="http://schemas.microsoft.com/office/drawing/2014/main" id="{775FF7A6-4C91-46EF-BF39-16E55300C52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436" name="Slide Number Placeholder 3">
            <a:extLst>
              <a:ext uri="{FF2B5EF4-FFF2-40B4-BE49-F238E27FC236}">
                <a16:creationId xmlns:a16="http://schemas.microsoft.com/office/drawing/2014/main" id="{77A0609D-CE30-433C-A061-4F57DE2EAB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F586956-FC94-4F58-AE76-7A328BBC738F}" type="slidenum">
              <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92</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0888126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E454993A-66F4-4DE2-A234-0D6E8B917EE6}"/>
              </a:ext>
            </a:extLst>
          </p:cNvPr>
          <p:cNvSpPr>
            <a:spLocks noGrp="1" noRot="1" noChangeAspect="1" noTextEdit="1"/>
          </p:cNvSpPr>
          <p:nvPr>
            <p:ph type="sldImg"/>
          </p:nvPr>
        </p:nvSpPr>
        <p:spPr>
          <a:xfrm>
            <a:off x="1150938" y="692150"/>
            <a:ext cx="4556125" cy="3416300"/>
          </a:xfrm>
          <a:ln/>
        </p:spPr>
      </p:sp>
      <p:sp>
        <p:nvSpPr>
          <p:cNvPr id="20483" name="Notes Placeholder 2">
            <a:extLst>
              <a:ext uri="{FF2B5EF4-FFF2-40B4-BE49-F238E27FC236}">
                <a16:creationId xmlns:a16="http://schemas.microsoft.com/office/drawing/2014/main" id="{7DD2B46E-9004-4A99-AADA-3394691BA6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484" name="Slide Number Placeholder 3">
            <a:extLst>
              <a:ext uri="{FF2B5EF4-FFF2-40B4-BE49-F238E27FC236}">
                <a16:creationId xmlns:a16="http://schemas.microsoft.com/office/drawing/2014/main" id="{5F4B507A-8AD7-4631-9D4A-0AFAD6C411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AE73079-38A7-4A62-9CC0-59D0310D61BF}" type="slidenum">
              <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93</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527834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358A32-C884-4DD0-97E7-301B1D06967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7745897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ECE75467-CBAA-4848-90CC-4117A82F8AE9}"/>
              </a:ext>
            </a:extLst>
          </p:cNvPr>
          <p:cNvSpPr>
            <a:spLocks noGrp="1" noRot="1" noChangeAspect="1" noTextEdit="1"/>
          </p:cNvSpPr>
          <p:nvPr>
            <p:ph type="sldImg"/>
          </p:nvPr>
        </p:nvSpPr>
        <p:spPr>
          <a:xfrm>
            <a:off x="1150938" y="692150"/>
            <a:ext cx="4556125" cy="3416300"/>
          </a:xfrm>
          <a:ln/>
        </p:spPr>
      </p:sp>
      <p:sp>
        <p:nvSpPr>
          <p:cNvPr id="22531" name="Notes Placeholder 2">
            <a:extLst>
              <a:ext uri="{FF2B5EF4-FFF2-40B4-BE49-F238E27FC236}">
                <a16:creationId xmlns:a16="http://schemas.microsoft.com/office/drawing/2014/main" id="{2BDC2F3C-976C-45C0-8722-CA0CCA2A5F6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532" name="Slide Number Placeholder 3">
            <a:extLst>
              <a:ext uri="{FF2B5EF4-FFF2-40B4-BE49-F238E27FC236}">
                <a16:creationId xmlns:a16="http://schemas.microsoft.com/office/drawing/2014/main" id="{9FF6A4C3-D9BD-4D3F-85F0-DAA1058482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F588407-970F-4B43-BF9F-1C022EFDF41B}" type="slidenum">
              <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94</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5426625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F516FE5-762C-46A8-9742-8BC77C01C0C7}"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95</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0466" name="Rectangle 2"/>
          <p:cNvSpPr>
            <a:spLocks noGrp="1" noRot="1" noChangeAspect="1" noChangeArrowheads="1" noTextEdit="1"/>
          </p:cNvSpPr>
          <p:nvPr>
            <p:ph type="sldImg"/>
          </p:nvPr>
        </p:nvSpPr>
        <p:spPr>
          <a:xfrm>
            <a:off x="1150938" y="692150"/>
            <a:ext cx="4556125" cy="3416300"/>
          </a:xfrm>
          <a:ln/>
        </p:spPr>
      </p:sp>
      <p:sp>
        <p:nvSpPr>
          <p:cNvPr id="190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958840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3254B70-C7F1-47CB-AA41-A4E341294039}"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96</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6130" name="Rectangle 2"/>
          <p:cNvSpPr>
            <a:spLocks noGrp="1" noRot="1" noChangeAspect="1" noChangeArrowheads="1" noTextEdit="1"/>
          </p:cNvSpPr>
          <p:nvPr>
            <p:ph type="sldImg"/>
          </p:nvPr>
        </p:nvSpPr>
        <p:spPr>
          <a:xfrm>
            <a:off x="1150938" y="692150"/>
            <a:ext cx="4556125" cy="3416300"/>
          </a:xfrm>
          <a:ln/>
        </p:spPr>
      </p:sp>
      <p:sp>
        <p:nvSpPr>
          <p:cNvPr id="176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990084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5DAF0CB-A590-4800-9562-FD29FD27160C}"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97</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7154" name="Rectangle 2"/>
          <p:cNvSpPr>
            <a:spLocks noGrp="1" noRot="1" noChangeAspect="1" noChangeArrowheads="1" noTextEdit="1"/>
          </p:cNvSpPr>
          <p:nvPr>
            <p:ph type="sldImg"/>
          </p:nvPr>
        </p:nvSpPr>
        <p:spPr>
          <a:xfrm>
            <a:off x="1150938" y="692150"/>
            <a:ext cx="4556125" cy="3416300"/>
          </a:xfrm>
          <a:ln/>
        </p:spPr>
      </p:sp>
      <p:sp>
        <p:nvSpPr>
          <p:cNvPr id="177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802908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B3B56A6-F5E6-4AEC-9203-77DDD3124074}"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98</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8178" name="Rectangle 2"/>
          <p:cNvSpPr>
            <a:spLocks noGrp="1" noRot="1" noChangeAspect="1" noChangeArrowheads="1" noTextEdit="1"/>
          </p:cNvSpPr>
          <p:nvPr>
            <p:ph type="sldImg"/>
          </p:nvPr>
        </p:nvSpPr>
        <p:spPr>
          <a:xfrm>
            <a:off x="1150938" y="692150"/>
            <a:ext cx="4556125" cy="3416300"/>
          </a:xfrm>
          <a:ln/>
        </p:spPr>
      </p:sp>
      <p:sp>
        <p:nvSpPr>
          <p:cNvPr id="178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629536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EDE9FCF-9A89-4647-80F4-A8BD16F83A52}"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99</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9202" name="Rectangle 2"/>
          <p:cNvSpPr>
            <a:spLocks noGrp="1" noRot="1" noChangeAspect="1" noChangeArrowheads="1" noTextEdit="1"/>
          </p:cNvSpPr>
          <p:nvPr>
            <p:ph type="sldImg"/>
          </p:nvPr>
        </p:nvSpPr>
        <p:spPr>
          <a:xfrm>
            <a:off x="1150938" y="692150"/>
            <a:ext cx="4556125" cy="3416300"/>
          </a:xfrm>
          <a:ln/>
        </p:spPr>
      </p:sp>
      <p:sp>
        <p:nvSpPr>
          <p:cNvPr id="179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08554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31CF9B-09E2-44A1-81AA-B5DE7CC01C72}"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100</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0226" name="Rectangle 2"/>
          <p:cNvSpPr>
            <a:spLocks noGrp="1" noRot="1" noChangeAspect="1" noChangeArrowheads="1" noTextEdit="1"/>
          </p:cNvSpPr>
          <p:nvPr>
            <p:ph type="sldImg"/>
          </p:nvPr>
        </p:nvSpPr>
        <p:spPr>
          <a:xfrm>
            <a:off x="1150938" y="692150"/>
            <a:ext cx="4556125" cy="3416300"/>
          </a:xfrm>
          <a:ln/>
        </p:spPr>
      </p:sp>
      <p:sp>
        <p:nvSpPr>
          <p:cNvPr id="180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490915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E7902E9-6B73-4BAF-A35B-F2A8EBE17FC3}"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101</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1250" name="Rectangle 2"/>
          <p:cNvSpPr>
            <a:spLocks noGrp="1" noRot="1" noChangeAspect="1" noChangeArrowheads="1" noTextEdit="1"/>
          </p:cNvSpPr>
          <p:nvPr>
            <p:ph type="sldImg"/>
          </p:nvPr>
        </p:nvSpPr>
        <p:spPr>
          <a:xfrm>
            <a:off x="1150938" y="692150"/>
            <a:ext cx="4556125" cy="3416300"/>
          </a:xfrm>
          <a:ln/>
        </p:spPr>
      </p:sp>
      <p:sp>
        <p:nvSpPr>
          <p:cNvPr id="181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508269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6F7AE84-F142-4C8F-B419-5C8BABE5B49C}"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102</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2274" name="Rectangle 2"/>
          <p:cNvSpPr>
            <a:spLocks noGrp="1" noRot="1" noChangeAspect="1" noChangeArrowheads="1" noTextEdit="1"/>
          </p:cNvSpPr>
          <p:nvPr>
            <p:ph type="sldImg"/>
          </p:nvPr>
        </p:nvSpPr>
        <p:spPr>
          <a:xfrm>
            <a:off x="1150938" y="692150"/>
            <a:ext cx="4556125" cy="3416300"/>
          </a:xfrm>
          <a:ln/>
        </p:spPr>
      </p:sp>
      <p:sp>
        <p:nvSpPr>
          <p:cNvPr id="182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472728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5CF20E1-69FF-4C2D-AE00-6C2615E75137}"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103</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3298" name="Rectangle 2"/>
          <p:cNvSpPr>
            <a:spLocks noGrp="1" noRot="1" noChangeAspect="1" noChangeArrowheads="1" noTextEdit="1"/>
          </p:cNvSpPr>
          <p:nvPr>
            <p:ph type="sldImg"/>
          </p:nvPr>
        </p:nvSpPr>
        <p:spPr>
          <a:xfrm>
            <a:off x="1150938" y="692150"/>
            <a:ext cx="4556125" cy="3416300"/>
          </a:xfrm>
          <a:ln/>
        </p:spPr>
      </p:sp>
      <p:sp>
        <p:nvSpPr>
          <p:cNvPr id="183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15379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342271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5E06A77-A93E-4731-B4DC-9B34AF830837}"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104</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483" name="Rectangle 2"/>
          <p:cNvSpPr>
            <a:spLocks noGrp="1" noRot="1" noChangeAspect="1" noChangeArrowheads="1" noTextEdit="1"/>
          </p:cNvSpPr>
          <p:nvPr>
            <p:ph type="sldImg"/>
          </p:nvPr>
        </p:nvSpPr>
        <p:spPr>
          <a:xfrm>
            <a:off x="1150938" y="692150"/>
            <a:ext cx="4556125" cy="3416300"/>
          </a:xfrm>
          <a:ln/>
        </p:spPr>
      </p:sp>
      <p:sp>
        <p:nvSpPr>
          <p:cNvPr id="20484"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40780196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32A5B99-32DD-4D24-9FEB-6DD82B9BABF5}"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105</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1507" name="Rectangle 2"/>
          <p:cNvSpPr>
            <a:spLocks noGrp="1" noRot="1" noChangeAspect="1" noChangeArrowheads="1" noTextEdit="1"/>
          </p:cNvSpPr>
          <p:nvPr>
            <p:ph type="sldImg"/>
          </p:nvPr>
        </p:nvSpPr>
        <p:spPr>
          <a:xfrm>
            <a:off x="1150938" y="692150"/>
            <a:ext cx="4556125" cy="3416300"/>
          </a:xfrm>
          <a:ln/>
        </p:spPr>
      </p:sp>
      <p:sp>
        <p:nvSpPr>
          <p:cNvPr id="21508"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18014068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1076430-7C16-43CC-BC32-80D3D501646F}"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107</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55" name="Rectangle 2"/>
          <p:cNvSpPr>
            <a:spLocks noGrp="1" noRot="1" noChangeAspect="1" noChangeArrowheads="1" noTextEdit="1"/>
          </p:cNvSpPr>
          <p:nvPr>
            <p:ph type="sldImg"/>
          </p:nvPr>
        </p:nvSpPr>
        <p:spPr>
          <a:xfrm>
            <a:off x="1150938" y="692150"/>
            <a:ext cx="4556125" cy="3416300"/>
          </a:xfrm>
          <a:ln/>
        </p:spPr>
      </p:sp>
      <p:sp>
        <p:nvSpPr>
          <p:cNvPr id="23556"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5505765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156AACB-64DC-4BA3-AEDD-24D7F62EF2D3}"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108</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4579" name="Rectangle 2"/>
          <p:cNvSpPr>
            <a:spLocks noGrp="1" noRot="1" noChangeAspect="1" noChangeArrowheads="1" noTextEdit="1"/>
          </p:cNvSpPr>
          <p:nvPr>
            <p:ph type="sldImg"/>
          </p:nvPr>
        </p:nvSpPr>
        <p:spPr>
          <a:xfrm>
            <a:off x="1150938" y="692150"/>
            <a:ext cx="4556125" cy="3416300"/>
          </a:xfrm>
          <a:ln/>
        </p:spPr>
      </p:sp>
      <p:sp>
        <p:nvSpPr>
          <p:cNvPr id="24580"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30319408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0DB73D0-33EF-45D9-8D1C-17C187866E96}"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109</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5603" name="Rectangle 2"/>
          <p:cNvSpPr>
            <a:spLocks noGrp="1" noRot="1" noChangeAspect="1" noChangeArrowheads="1" noTextEdit="1"/>
          </p:cNvSpPr>
          <p:nvPr>
            <p:ph type="sldImg"/>
          </p:nvPr>
        </p:nvSpPr>
        <p:spPr>
          <a:xfrm>
            <a:off x="1150938" y="692150"/>
            <a:ext cx="4556125" cy="3416300"/>
          </a:xfrm>
          <a:ln/>
        </p:spPr>
      </p:sp>
      <p:sp>
        <p:nvSpPr>
          <p:cNvPr id="25604"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41347739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BCEED63-E161-4E93-A362-28F36F9892E6}"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110</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3849696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9AE1917-049A-48FF-B49A-8125B6E16A49}"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111</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7651" name="Rectangle 2"/>
          <p:cNvSpPr>
            <a:spLocks noGrp="1" noRot="1" noChangeAspect="1" noChangeArrowheads="1" noTextEdit="1"/>
          </p:cNvSpPr>
          <p:nvPr>
            <p:ph type="sldImg"/>
          </p:nvPr>
        </p:nvSpPr>
        <p:spPr>
          <a:xfrm>
            <a:off x="1150938" y="692150"/>
            <a:ext cx="4556125" cy="3416300"/>
          </a:xfrm>
          <a:ln/>
        </p:spPr>
      </p:sp>
      <p:sp>
        <p:nvSpPr>
          <p:cNvPr id="27652"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36476287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50938" y="692150"/>
            <a:ext cx="4556125" cy="3416300"/>
          </a:xfrm>
          <a:ln/>
        </p:spPr>
      </p:sp>
      <p:sp>
        <p:nvSpPr>
          <p:cNvPr id="28675" name="Notes Placeholder 2"/>
          <p:cNvSpPr>
            <a:spLocks noGrp="1"/>
          </p:cNvSpPr>
          <p:nvPr>
            <p:ph type="body" idx="1"/>
          </p:nvPr>
        </p:nvSpPr>
        <p:spPr>
          <a:noFill/>
          <a:ln/>
        </p:spPr>
        <p:txBody>
          <a:bodyPr/>
          <a:lstStyle/>
          <a:p>
            <a:pPr eaLnBrk="1" hangingPunct="1"/>
            <a:endParaRPr lang="en-US"/>
          </a:p>
        </p:txBody>
      </p:sp>
      <p:sp>
        <p:nvSpPr>
          <p:cNvPr id="28676"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EAE72F0-1F5C-4E90-9ABD-D20E6E4C340C}"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112</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394369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defTabSz="931774" fontAlgn="auto">
              <a:spcBef>
                <a:spcPts val="0"/>
              </a:spcBef>
              <a:spcAft>
                <a:spcPts val="0"/>
              </a:spcAft>
              <a:defRPr/>
            </a:pPr>
            <a:fld id="{8A7EB679-7535-4499-998C-2E4C9FDB76DD}" type="slidenum">
              <a:rPr lang="en-US" sz="1800" kern="0">
                <a:solidFill>
                  <a:srgbClr val="000000"/>
                </a:solidFill>
              </a:rPr>
              <a:pPr defTabSz="931774" fontAlgn="auto">
                <a:spcBef>
                  <a:spcPts val="0"/>
                </a:spcBef>
                <a:spcAft>
                  <a:spcPts val="0"/>
                </a:spcAft>
                <a:defRPr/>
              </a:pPr>
              <a:t>136</a:t>
            </a:fld>
            <a:endParaRPr lang="en-US" sz="1800" kern="0">
              <a:solidFill>
                <a:srgbClr val="000000"/>
              </a:solidFill>
            </a:endParaRPr>
          </a:p>
        </p:txBody>
      </p:sp>
    </p:spTree>
    <p:extLst>
      <p:ext uri="{BB962C8B-B14F-4D97-AF65-F5344CB8AC3E}">
        <p14:creationId xmlns:p14="http://schemas.microsoft.com/office/powerpoint/2010/main" val="3338174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F08E08-4E57-474C-8023-CF278F0D587F}"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7868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a:p>
        </p:txBody>
      </p:sp>
      <p:sp>
        <p:nvSpPr>
          <p:cNvPr id="45060"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007301-76D3-4B7A-BC11-58C77780AB35}"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00721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25407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08933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a:p>
        </p:txBody>
      </p:sp>
      <p:grpSp>
        <p:nvGrpSpPr>
          <p:cNvPr id="5"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GB" altLang="en-US"/>
              <a:t>Click to edit Master title style</a:t>
            </a:r>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GB" altLang="en-US"/>
              <a:t>Click to edit Master subtitle style</a:t>
            </a:r>
          </a:p>
        </p:txBody>
      </p:sp>
      <p:sp>
        <p:nvSpPr>
          <p:cNvPr id="38" name="Rectangle 5"/>
          <p:cNvSpPr>
            <a:spLocks noGrp="1" noChangeArrowheads="1"/>
          </p:cNvSpPr>
          <p:nvPr>
            <p:ph type="dt" sz="half" idx="10"/>
          </p:nvPr>
        </p:nvSpPr>
        <p:spPr>
          <a:xfrm>
            <a:off x="457200" y="6248400"/>
            <a:ext cx="2133600" cy="457200"/>
          </a:xfrm>
        </p:spPr>
        <p:txBody>
          <a:bodyPr/>
          <a:lstStyle>
            <a:lvl1pPr>
              <a:defRPr/>
            </a:lvl1pPr>
          </a:lstStyle>
          <a:p>
            <a:pPr>
              <a:defRPr/>
            </a:pPr>
            <a:fld id="{6BF405E3-5FD4-429E-9303-BCB30466977A}" type="datetime1">
              <a:rPr lang="en-GB" smtClean="0"/>
              <a:pPr>
                <a:defRPr/>
              </a:pPr>
              <a:t>02/10/2019</a:t>
            </a:fld>
            <a:endParaRPr lang="en-GB" altLang="en-US"/>
          </a:p>
        </p:txBody>
      </p:sp>
      <p:sp>
        <p:nvSpPr>
          <p:cNvPr id="39" name="Rectangle 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GB" altLang="en-US"/>
          </a:p>
        </p:txBody>
      </p:sp>
      <p:sp>
        <p:nvSpPr>
          <p:cNvPr id="40" name="Rectangle 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CF18B3D2-DCBE-4955-9C96-34A96C43EFEB}" type="slidenum">
              <a:rPr lang="en-GB" altLang="en-US"/>
              <a:pPr>
                <a:defRPr/>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7A3EAD6F-359A-4A16-BBCE-5CB0F083F81E}" type="datetime1">
              <a:rPr lang="en-GB" smtClean="0"/>
              <a:pPr>
                <a:defRPr/>
              </a:pPr>
              <a:t>02/10/2019</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22238"/>
            <a:ext cx="2058988" cy="60801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22238"/>
            <a:ext cx="6029325"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11223722-15A2-41F3-833C-7DE4A50A3EB7}" type="datetime1">
              <a:rPr lang="en-GB" smtClean="0"/>
              <a:pPr>
                <a:defRPr/>
              </a:pPr>
              <a:t>02/10/2019</a:t>
            </a:fld>
            <a:endParaRPr lang="en-GB"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F8A5DB57-8E66-4D15-A4B1-E11693BDEDF0}" type="datetime1">
              <a:rPr lang="en-GB" smtClean="0"/>
              <a:pPr>
                <a:defRPr/>
              </a:pPr>
              <a:t>02/10/2019</a:t>
            </a:fld>
            <a:endParaRPr lang="en-GB" altLang="en-US"/>
          </a:p>
        </p:txBody>
      </p:sp>
    </p:spTree>
    <p:extLst>
      <p:ext uri="{BB962C8B-B14F-4D97-AF65-F5344CB8AC3E}">
        <p14:creationId xmlns:p14="http://schemas.microsoft.com/office/powerpoint/2010/main" val="378056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8C16814-CFB7-4205-9B00-D7AA0B4F04E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02/10/2019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4F4153-C958-45CA-9101-9DAC497976E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6314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C5E112A-5C9E-4342-9B59-91E28FBAC56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02/10/2019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0DDD7F-40BB-4F23-AFB9-1998A9E853F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6726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02/10/2019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51816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02/10/2019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7815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02/10/2019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02752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02/10/2019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25549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pPr>
                <a:defRPr/>
              </a:pPr>
              <a:t>02/10/2019</a:t>
            </a:fld>
            <a:endParaRPr lang="en-GB"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02/10/2019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59920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02/10/2019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38877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02/10/2019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69939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02/10/2019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580432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4" name="TextBox 43"/>
          <p:cNvSpPr txBox="1"/>
          <p:nvPr/>
        </p:nvSpPr>
        <p:spPr>
          <a:xfrm>
            <a:off x="3500444" y="6550025"/>
            <a:ext cx="2643187" cy="553998"/>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0000"/>
                </a:solidFill>
                <a:effectLst/>
                <a:uLnTx/>
                <a:uFillTx/>
                <a:latin typeface="Calibri" pitchFamily="34" charset="0"/>
                <a:ea typeface="+mn-ea"/>
                <a:cs typeface="+mn-cs"/>
              </a:rPr>
              <a:t>http://phil-race.co.uk</a:t>
            </a:r>
            <a:r>
              <a:rPr kumimoji="0" lang="en-GB" sz="1400" b="0" i="0" u="none" strike="noStrike" kern="1200" cap="none" spc="0" normalizeH="0" baseline="0" noProof="0" dirty="0">
                <a:ln>
                  <a:noFill/>
                </a:ln>
                <a:solidFill>
                  <a:srgbClr val="FF0000"/>
                </a:solidFill>
                <a:effectLst/>
                <a:uLnTx/>
                <a:uFillTx/>
                <a:latin typeface="Calibri" pitchFamily="34"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FF0000"/>
              </a:solidFill>
              <a:effectLst/>
              <a:uLnTx/>
              <a:uFillTx/>
              <a:latin typeface="Arial Rounded MT Bold"/>
              <a:ea typeface="+mn-ea"/>
              <a:cs typeface="+mn-cs"/>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3271001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2" y="6329363"/>
            <a:ext cx="1892300" cy="444500"/>
          </a:xfrm>
          <a:prstGeom prst="rect">
            <a:avLst/>
          </a:prstGeom>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F3CF0AB6-600C-480C-A5E2-EE921F17FE8E}" type="datetime2">
              <a:rPr kumimoji="0" lang="en-GB" sz="1800" b="0" i="0" u="none" strike="noStrike" kern="1200" cap="none" spc="0" normalizeH="0" baseline="0" noProof="0" smtClean="0">
                <a:ln>
                  <a:noFill/>
                </a:ln>
                <a:solidFill>
                  <a:srgbClr val="FFFF66"/>
                </a:solidFill>
                <a:effectLst/>
                <a:uLnTx/>
                <a:uFillTx/>
                <a:latin typeface="Comic Sans MS" pitchFamily="66"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Wednesday, 02 October 2019</a:t>
            </a:fld>
            <a:endParaRPr kumimoji="0" lang="en-GB" sz="1800" b="0" i="0" u="none" strike="noStrike" kern="1200" cap="none" spc="0" normalizeH="0" baseline="0" noProof="0" dirty="0">
              <a:ln>
                <a:noFill/>
              </a:ln>
              <a:solidFill>
                <a:srgbClr val="FFFF66"/>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93098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9868866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5450368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2111781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9930287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D6FD79EC-7D72-4852-81CE-13DB142BCC46}" type="datetime1">
              <a:rPr lang="en-GB" smtClean="0"/>
              <a:pPr>
                <a:defRPr/>
              </a:pPr>
              <a:t>02/10/2019</a:t>
            </a:fld>
            <a:endParaRPr lang="en-GB"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3895598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59811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2345599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61195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5024474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2881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117985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6336579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4" name="TextBox 43"/>
          <p:cNvSpPr txBox="1"/>
          <p:nvPr/>
        </p:nvSpPr>
        <p:spPr>
          <a:xfrm>
            <a:off x="3500438" y="6550025"/>
            <a:ext cx="2643187" cy="307975"/>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Arial Rounded MT Bold"/>
                <a:ea typeface="+mn-ea"/>
                <a:cs typeface="+mn-cs"/>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15136364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0123960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1412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412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4293A0AC-4448-4368-9A6C-68AB070ED197}" type="datetime1">
              <a:rPr lang="en-GB" smtClean="0"/>
              <a:pPr>
                <a:defRPr/>
              </a:pPr>
              <a:t>02/10/2019</a:t>
            </a:fld>
            <a:endParaRPr lang="en-GB"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31DC8AE-B192-402A-B14F-F0E519CCB1CE}" type="datetimeFigureOut">
              <a:rPr kumimoji="0" lang="en-US"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10/2/2019</a:t>
            </a:fld>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EBAEE5-C1FE-4140-965B-64058E2C0C83}" type="slidenum">
              <a:rPr kumimoji="0" lang="en-US"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24333983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31DC8AE-B192-402A-B14F-F0E519CCB1CE}" type="datetimeFigureOut">
              <a:rPr kumimoji="0" lang="en-US"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10/2/2019</a:t>
            </a:fld>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EBAEE5-C1FE-4140-965B-64058E2C0C83}" type="slidenum">
              <a:rPr kumimoji="0" lang="en-US"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2082469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DEE98E-EEF4-426E-B6D9-27F31B19545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02/10/2019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326C9C-0984-4692-94B9-C42C36E0D40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5384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DEE98E-EEF4-426E-B6D9-27F31B19545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02/10/2019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326C9C-0984-4692-94B9-C42C36E0D40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42740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5892496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12A94-5F61-4F58-A450-7B337C555B5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56E55F2C-23E3-4DEF-A0C4-1E91EC8ADC0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4D5B3A6-8EB8-4EE5-BE45-4F10A009B9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3EC9DA-917E-4430-957F-A2BE023D2C6A}" type="datetimeFigureOut">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02/10/2019</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A538E72-C02A-4CEC-8C19-8828311F04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352FCE2-5B8B-4FD2-AE8B-EA7D50E9B8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229229-8553-416E-AFAB-746704246035}" type="slidenum">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67498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6468330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5570121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3777978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54974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4394AE39-E117-4AD4-AD03-CE3600BB1FF7}" type="datetime1">
              <a:rPr lang="en-GB" smtClean="0"/>
              <a:pPr>
                <a:defRPr/>
              </a:pPr>
              <a:t>02/10/2019</a:t>
            </a:fld>
            <a:endParaRPr lang="en-GB"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1191091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10/2/2019</a:t>
            </a:fld>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0013752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1604739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B64153-E855-460A-AB18-AB604D46970F}"/>
              </a:ext>
            </a:extLst>
          </p:cNvPr>
          <p:cNvSpPr>
            <a:spLocks noGrp="1"/>
          </p:cNvSpPr>
          <p:nvPr>
            <p:ph type="dt" sz="half" idx="10"/>
          </p:nvPr>
        </p:nvSpPr>
        <p:spPr/>
        <p:txBody>
          <a:bodyPr/>
          <a:lstStyle>
            <a:lvl1pPr eaLnBrk="0" fontAlgn="base" hangingPunct="0">
              <a:spcBef>
                <a:spcPct val="0"/>
              </a:spcBef>
              <a:spcAft>
                <a:spcPct val="0"/>
              </a:spcAft>
              <a:defRPr b="1">
                <a:latin typeface="Times New Roman" pitchFamily="18"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2354EA9D-FA62-40B7-8001-A90834B42890}" type="datetimeFigureOut">
              <a:rPr kumimoji="0" lang="en-GB" sz="1200" b="1" i="0" u="none" strike="noStrike" kern="1200" cap="none" spc="0" normalizeH="0" baseline="0" noProof="0">
                <a:ln>
                  <a:noFill/>
                </a:ln>
                <a:solidFill>
                  <a:prstClr val="black">
                    <a:tint val="75000"/>
                  </a:prstClr>
                </a:solidFill>
                <a:effectLst/>
                <a:uLnTx/>
                <a:uFillTx/>
                <a:latin typeface="Times New Roman"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02/10/2019</a:t>
            </a:fld>
            <a:endParaRPr kumimoji="0" lang="en-GB" sz="1200" b="1"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3" name="Footer Placeholder 2">
            <a:extLst>
              <a:ext uri="{FF2B5EF4-FFF2-40B4-BE49-F238E27FC236}">
                <a16:creationId xmlns:a16="http://schemas.microsoft.com/office/drawing/2014/main" id="{E27C352B-0E7C-4C46-8E90-75C264439736}"/>
              </a:ext>
            </a:extLst>
          </p:cNvPr>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4" name="Slide Number Placeholder 3">
            <a:extLst>
              <a:ext uri="{FF2B5EF4-FFF2-40B4-BE49-F238E27FC236}">
                <a16:creationId xmlns:a16="http://schemas.microsoft.com/office/drawing/2014/main" id="{F8B10152-1CAA-4B2D-BB85-EA3F9F5B1CBF}"/>
              </a:ext>
            </a:extLst>
          </p:cNvPr>
          <p:cNvSpPr>
            <a:spLocks noGrp="1"/>
          </p:cNvSpPr>
          <p:nvPr>
            <p:ph type="sldNum" sz="quarter" idx="12"/>
          </p:nvPr>
        </p:nvSpPr>
        <p:spPr/>
        <p:txBody>
          <a:bodyPr/>
          <a:lstStyle>
            <a:lvl1pPr eaLnBrk="0" hangingPunct="0">
              <a:defRPr b="1" smtClean="0">
                <a:latin typeface="Times New Roman" panose="02020603050405020304" pitchFamily="18"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FD7E64C-528C-4AA6-9656-4F4A71071A4A}" type="slidenum">
              <a:rPr kumimoji="0" lang="en-GB" altLang="en-US" sz="1200" b="1" i="0" u="none" strike="noStrike" kern="1200" cap="none" spc="0" normalizeH="0" baseline="0" noProof="0">
                <a:ln>
                  <a:noFill/>
                </a:ln>
                <a:solidFill>
                  <a:srgbClr val="898989"/>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GB" altLang="en-US" sz="1200" b="1" i="0" u="none" strike="noStrike" kern="1200" cap="none" spc="0" normalizeH="0" baseline="0" noProof="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5397495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4" name="TextBox 43"/>
          <p:cNvSpPr txBox="1"/>
          <p:nvPr/>
        </p:nvSpPr>
        <p:spPr>
          <a:xfrm>
            <a:off x="3500438" y="6550025"/>
            <a:ext cx="2643187" cy="3079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Arial Rounded MT Bold"/>
                <a:ea typeface="+mn-ea"/>
                <a:cs typeface="+mn-cs"/>
              </a:rPr>
              <a:t>http://phil-race.co.uk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b="1"/>
            </a:lvl1pPr>
          </a:lstStyle>
          <a:p>
            <a:r>
              <a:rPr lang="en-US" altLang="en-US" dirty="0"/>
              <a:t>Click to edit Master subtitle style</a:t>
            </a:r>
            <a:endParaRPr lang="en-GB" altLang="en-US" dirty="0"/>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38639020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6443285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625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6D62ABDB-E4E2-43FE-90FB-0D12EBE90DB8}" type="datetime1">
              <a:rPr lang="en-GB" smtClean="0"/>
              <a:pPr>
                <a:defRPr/>
              </a:pPr>
              <a:t>02/10/2019</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F8A5DB57-8E66-4D15-A4B1-E11693BDEDF0}" type="datetime1">
              <a:rPr lang="en-GB" smtClean="0"/>
              <a:pPr>
                <a:defRPr/>
              </a:pPr>
              <a:t>02/10/2019</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1C2F77E-D437-4771-B2EC-37752762E281}" type="datetime1">
              <a:rPr lang="en-GB" smtClean="0"/>
              <a:pPr>
                <a:defRPr/>
              </a:pPr>
              <a:t>02/10/2019</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EA4CD9C0-2BF1-4826-B5F4-8C6FBF7E1E99}" type="datetime1">
              <a:rPr lang="en-GB" smtClean="0"/>
              <a:pPr>
                <a:defRPr/>
              </a:pPr>
              <a:t>02/10/2019</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2.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3.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xml"/><Relationship Id="rId1" Type="http://schemas.openxmlformats.org/officeDocument/2006/relationships/slideLayout" Target="../slideLayouts/slideLayout24.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xml"/><Relationship Id="rId1" Type="http://schemas.openxmlformats.org/officeDocument/2006/relationships/slideLayout" Target="../slideLayouts/slideLayout27.xml"/></Relationships>
</file>

<file path=ppt/slideMasters/_rels/slideMaster1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5.xml"/><Relationship Id="rId1" Type="http://schemas.openxmlformats.org/officeDocument/2006/relationships/slideLayout" Target="../slideLayouts/slideLayout2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6.xml"/><Relationship Id="rId1" Type="http://schemas.openxmlformats.org/officeDocument/2006/relationships/slideLayout" Target="../slideLayouts/slideLayout2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7.xml"/><Relationship Id="rId1" Type="http://schemas.openxmlformats.org/officeDocument/2006/relationships/slideLayout" Target="../slideLayouts/slideLayout3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8.xml"/><Relationship Id="rId1" Type="http://schemas.openxmlformats.org/officeDocument/2006/relationships/slideLayout" Target="../slideLayouts/slideLayout3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0.xml"/><Relationship Id="rId1" Type="http://schemas.openxmlformats.org/officeDocument/2006/relationships/slideLayout" Target="../slideLayouts/slideLayout3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1.xml"/><Relationship Id="rId1" Type="http://schemas.openxmlformats.org/officeDocument/2006/relationships/slideLayout" Target="../slideLayouts/slideLayout3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6.xml"/></Relationships>
</file>

<file path=ppt/slideMasters/_rels/slideMaster2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3.xml"/><Relationship Id="rId1" Type="http://schemas.openxmlformats.org/officeDocument/2006/relationships/slideLayout" Target="../slideLayouts/slideLayout37.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4.xml"/><Relationship Id="rId1" Type="http://schemas.openxmlformats.org/officeDocument/2006/relationships/slideLayout" Target="../slideLayouts/slideLayout38.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39.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40.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41.xml"/></Relationships>
</file>

<file path=ppt/slideMasters/_rels/slideMaster28.xml.rels><?xml version="1.0" encoding="UTF-8" standalone="yes"?>
<Relationships xmlns="http://schemas.openxmlformats.org/package/2006/relationships"><Relationship Id="rId3" Type="http://schemas.openxmlformats.org/officeDocument/2006/relationships/theme" Target="../theme/theme28.xml"/><Relationship Id="rId2" Type="http://schemas.openxmlformats.org/officeDocument/2006/relationships/slideLayout" Target="../slideLayouts/slideLayout43.xml"/><Relationship Id="rId1" Type="http://schemas.openxmlformats.org/officeDocument/2006/relationships/slideLayout" Target="../slideLayouts/slideLayout42.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9.xml"/><Relationship Id="rId1"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45.xm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1.xml"/><Relationship Id="rId1" Type="http://schemas.openxmlformats.org/officeDocument/2006/relationships/slideLayout" Target="../slideLayouts/slideLayout46.xml"/></Relationships>
</file>

<file path=ppt/slideMasters/_rels/slideMaster32.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32.xml"/><Relationship Id="rId1" Type="http://schemas.openxmlformats.org/officeDocument/2006/relationships/slideLayout" Target="../slideLayouts/slideLayout47.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3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3.xml"/><Relationship Id="rId1" Type="http://schemas.openxmlformats.org/officeDocument/2006/relationships/slideLayout" Target="../slideLayouts/slideLayout4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4.xml"/><Relationship Id="rId1" Type="http://schemas.openxmlformats.org/officeDocument/2006/relationships/slideLayout" Target="../slideLayouts/slideLayout4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5.xml"/><Relationship Id="rId1" Type="http://schemas.openxmlformats.org/officeDocument/2006/relationships/slideLayout" Target="../slideLayouts/slideLayout5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51.xm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7.xml"/><Relationship Id="rId1" Type="http://schemas.openxmlformats.org/officeDocument/2006/relationships/slideLayout" Target="../slideLayouts/slideLayout52.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53.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40.xml.rels><?xml version="1.0" encoding="UTF-8" standalone="yes"?>
<Relationships xmlns="http://schemas.openxmlformats.org/package/2006/relationships"><Relationship Id="rId3" Type="http://schemas.openxmlformats.org/officeDocument/2006/relationships/theme" Target="../theme/theme40.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9.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0.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02/10/2019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cSld>
  <p:clrMap bg1="lt1" tx1="dk1" bg2="lt2" tx2="dk2" accent1="accent1" accent2="accent2" accent3="accent3" accent4="accent4" accent5="accent5" accent6="accent6" hlink="hlink" folHlink="folHlink"/>
  <p:sldLayoutIdLst>
    <p:sldLayoutId id="2147483804"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02/10/2019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2740372625"/>
      </p:ext>
    </p:extLst>
  </p:cSld>
  <p:clrMap bg1="lt1" tx1="dk1" bg2="lt2" tx2="dk2" accent1="accent1" accent2="accent2" accent3="accent3" accent4="accent4" accent5="accent5" accent6="accent6" hlink="hlink" folHlink="folHlink"/>
  <p:sldLayoutIdLst>
    <p:sldLayoutId id="2147483824"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02/10/2019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117246278"/>
      </p:ext>
    </p:extLst>
  </p:cSld>
  <p:clrMap bg1="lt1" tx1="dk1" bg2="lt2" tx2="dk2" accent1="accent1" accent2="accent2" accent3="accent3" accent4="accent4" accent5="accent5" accent6="accent6" hlink="hlink" folHlink="folHlink"/>
  <p:sldLayoutIdLst>
    <p:sldLayoutId id="2147483826"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extLst>
      <p:ext uri="{BB962C8B-B14F-4D97-AF65-F5344CB8AC3E}">
        <p14:creationId xmlns:p14="http://schemas.microsoft.com/office/powerpoint/2010/main" val="561803218"/>
      </p:ext>
    </p:extLst>
  </p:cSld>
  <p:clrMap bg1="dk1" tx1="lt1" bg2="dk2" tx2="lt2" accent1="accent1" accent2="accent2" accent3="accent3" accent4="accent4" accent5="accent5" accent6="accent6" hlink="hlink" folHlink="folHlink"/>
  <p:sldLayoutIdLst>
    <p:sldLayoutId id="2147483830"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3298799802"/>
      </p:ext>
    </p:extLst>
  </p:cSld>
  <p:clrMap bg1="lt1" tx1="dk1" bg2="lt2" tx2="dk2" accent1="accent1" accent2="accent2" accent3="accent3" accent4="accent4" accent5="accent5" accent6="accent6" hlink="hlink" folHlink="folHlink"/>
  <p:sldLayoutIdLst>
    <p:sldLayoutId id="2147483832" r:id="rId1"/>
    <p:sldLayoutId id="2147483837"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extLst>
      <p:ext uri="{BB962C8B-B14F-4D97-AF65-F5344CB8AC3E}">
        <p14:creationId xmlns:p14="http://schemas.microsoft.com/office/powerpoint/2010/main" val="3445688344"/>
      </p:ext>
    </p:extLst>
  </p:cSld>
  <p:clrMap bg1="lt1" tx1="dk1" bg2="lt2" tx2="dk2" accent1="accent1" accent2="accent2" accent3="accent3" accent4="accent4" accent5="accent5" accent6="accent6" hlink="hlink" folHlink="folHlink"/>
  <p:sldLayoutIdLst>
    <p:sldLayoutId id="214748383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presetID="59" presetClass="entr"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presetID="59" presetClass="entr"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presetID="59" presetClass="entr"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extLst>
      <p:ext uri="{BB962C8B-B14F-4D97-AF65-F5344CB8AC3E}">
        <p14:creationId xmlns:p14="http://schemas.microsoft.com/office/powerpoint/2010/main" val="3944711743"/>
      </p:ext>
    </p:extLst>
  </p:cSld>
  <p:clrMap bg1="lt1" tx1="dk1" bg2="lt2" tx2="dk2" accent1="accent1" accent2="accent2" accent3="accent3" accent4="accent4" accent5="accent5" accent6="accent6" hlink="hlink" folHlink="folHlink"/>
  <p:sldLayoutIdLst>
    <p:sldLayoutId id="214748383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1057491384"/>
      </p:ext>
    </p:extLst>
  </p:cSld>
  <p:clrMap bg1="lt1" tx1="dk1" bg2="lt2" tx2="dk2" accent1="accent1" accent2="accent2" accent3="accent3" accent4="accent4" accent5="accent5" accent6="accent6" hlink="hlink" folHlink="folHlink"/>
  <p:sldLayoutIdLst>
    <p:sldLayoutId id="214748383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3229328128"/>
      </p:ext>
    </p:extLst>
  </p:cSld>
  <p:clrMap bg1="lt1" tx1="dk1" bg2="lt2" tx2="dk2" accent1="accent1" accent2="accent2" accent3="accent3" accent4="accent4" accent5="accent5" accent6="accent6" hlink="hlink" folHlink="folHlink"/>
  <p:sldLayoutIdLst>
    <p:sldLayoutId id="214748384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1405120587"/>
      </p:ext>
    </p:extLst>
  </p:cSld>
  <p:clrMap bg1="lt1" tx1="dk1" bg2="lt2" tx2="dk2" accent1="accent1" accent2="accent2" accent3="accent3" accent4="accent4" accent5="accent5" accent6="accent6" hlink="hlink" folHlink="folHlink"/>
  <p:sldLayoutIdLst>
    <p:sldLayoutId id="214748384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rtl="0" eaLnBrk="0" fontAlgn="base" hangingPunct="0">
              <a:spcBef>
                <a:spcPct val="50000"/>
              </a:spcBef>
              <a:spcAft>
                <a:spcPct val="0"/>
              </a:spcAft>
              <a:defRPr/>
            </a:pPr>
            <a:endParaRPr lang="en-US" sz="2400" kern="1200" dirty="0">
              <a:solidFill>
                <a:srgbClr val="000000"/>
              </a:solidFill>
              <a:latin typeface="Times New Roman" pitchFamily="18" charset="0"/>
              <a:ea typeface="+mn-ea"/>
              <a:cs typeface="+mn-cs"/>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b="1" kern="1200" dirty="0">
              <a:solidFill>
                <a:srgbClr val="000000"/>
              </a:solidFill>
              <a:latin typeface="Comic Sans MS" pitchFamily="66" charset="0"/>
              <a:ea typeface="+mn-ea"/>
              <a:cs typeface="+mn-cs"/>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rtl="0" eaLnBrk="0" fontAlgn="base" hangingPunct="0">
              <a:spcBef>
                <a:spcPct val="0"/>
              </a:spcBef>
              <a:spcAft>
                <a:spcPct val="0"/>
              </a:spcAft>
              <a:defRPr/>
            </a:pPr>
            <a:endParaRPr lang="en-US" sz="2800" b="1" kern="1200" dirty="0">
              <a:solidFill>
                <a:srgbClr val="000000"/>
              </a:solidFill>
              <a:latin typeface="Comic Sans MS" pitchFamily="66" charset="0"/>
              <a:ea typeface="+mn-ea"/>
              <a:cs typeface="+mn-cs"/>
            </a:endParaRPr>
          </a:p>
        </p:txBody>
      </p:sp>
      <p:sp>
        <p:nvSpPr>
          <p:cNvPr id="12" name="TextBox 11"/>
          <p:cNvSpPr txBox="1"/>
          <p:nvPr/>
        </p:nvSpPr>
        <p:spPr>
          <a:xfrm>
            <a:off x="3500438" y="6550025"/>
            <a:ext cx="2643187" cy="307975"/>
          </a:xfrm>
          <a:prstGeom prst="rect">
            <a:avLst/>
          </a:prstGeom>
          <a:noFill/>
        </p:spPr>
        <p:txBody>
          <a:bodyPr>
            <a:spAutoFit/>
          </a:bodyPr>
          <a:lstStyle/>
          <a:p>
            <a:pPr algn="ctr" rtl="0" eaLnBrk="0" fontAlgn="base" hangingPunct="0">
              <a:spcBef>
                <a:spcPct val="0"/>
              </a:spcBef>
              <a:spcAft>
                <a:spcPct val="0"/>
              </a:spcAft>
              <a:defRPr/>
            </a:pPr>
            <a:r>
              <a:rPr lang="en-GB" sz="1400" b="1" kern="1200" dirty="0">
                <a:solidFill>
                  <a:srgbClr val="FF0000"/>
                </a:solidFill>
                <a:latin typeface="Arial Rounded MT Bold"/>
                <a:ea typeface="+mn-ea"/>
                <a:cs typeface="+mn-cs"/>
              </a:rPr>
              <a:t>www.phil-race.co.uk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2936198292"/>
      </p:ext>
    </p:extLst>
  </p:cSld>
  <p:clrMap bg1="lt1" tx1="dk1" bg2="lt2" tx2="dk2" accent1="accent1" accent2="accent2" accent3="accent3" accent4="accent4" accent5="accent5" accent6="accent6" hlink="hlink" folHlink="folHlink"/>
  <p:sldLayoutIdLst>
    <p:sldLayoutId id="2147483846" r:id="rId1"/>
    <p:sldLayoutId id="2147483849"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551D434-A24C-44BD-8275-B34813C3838A}" type="datetimeFigureOut">
              <a:rPr lang="en-GB" smtClean="0">
                <a:solidFill>
                  <a:prstClr val="black">
                    <a:tint val="75000"/>
                  </a:prstClr>
                </a:solidFill>
                <a:latin typeface="Calibri"/>
              </a:rPr>
              <a:pPr fontAlgn="auto">
                <a:spcBef>
                  <a:spcPts val="0"/>
                </a:spcBef>
                <a:spcAft>
                  <a:spcPts val="0"/>
                </a:spcAft>
              </a:pPr>
              <a:t>02/10/2019</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D68250A-A216-4130-B0FB-C51F576BA778}"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808" r:id="rId1"/>
    <p:sldLayoutId id="2147483827"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2248286925"/>
      </p:ext>
    </p:extLst>
  </p:cSld>
  <p:clrMap bg1="lt1" tx1="dk1" bg2="lt2" tx2="dk2" accent1="accent1" accent2="accent2" accent3="accent3" accent4="accent4" accent5="accent5" accent6="accent6" hlink="hlink" folHlink="folHlink"/>
  <p:sldLayoutIdLst>
    <p:sldLayoutId id="214748384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extLst>
      <p:ext uri="{BB962C8B-B14F-4D97-AF65-F5344CB8AC3E}">
        <p14:creationId xmlns:p14="http://schemas.microsoft.com/office/powerpoint/2010/main" val="1912183621"/>
      </p:ext>
    </p:extLst>
  </p:cSld>
  <p:clrMap bg1="lt1" tx1="dk1" bg2="lt2" tx2="dk2" accent1="accent1" accent2="accent2" accent3="accent3" accent4="accent4" accent5="accent5" accent6="accent6" hlink="hlink" folHlink="folHlink"/>
  <p:sldLayoutIdLst>
    <p:sldLayoutId id="214748385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pPr>
                <a:defRPr/>
              </a:pPr>
              <a:t>10/2/2019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pPr>
                <a:defRPr/>
              </a:pPr>
              <a:t>‹#›</a:t>
            </a:fld>
            <a:endParaRPr lang="en-US"/>
          </a:p>
        </p:txBody>
      </p:sp>
    </p:spTree>
    <p:extLst>
      <p:ext uri="{BB962C8B-B14F-4D97-AF65-F5344CB8AC3E}">
        <p14:creationId xmlns:p14="http://schemas.microsoft.com/office/powerpoint/2010/main" val="1468616092"/>
      </p:ext>
    </p:extLst>
  </p:cSld>
  <p:clrMap bg1="dk1" tx1="lt1" bg2="dk2" tx2="lt2" accent1="accent1" accent2="accent2" accent3="accent3" accent4="accent4" accent5="accent5" accent6="accent6" hlink="hlink" folHlink="folHlink"/>
  <p:sldLayoutIdLst>
    <p:sldLayoutId id="214748385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3850920023"/>
      </p:ext>
    </p:extLst>
  </p:cSld>
  <p:clrMap bg1="lt1" tx1="dk1" bg2="lt2" tx2="dk2" accent1="accent1" accent2="accent2" accent3="accent3" accent4="accent4" accent5="accent5" accent6="accent6" hlink="hlink" folHlink="folHlink"/>
  <p:sldLayoutIdLst>
    <p:sldLayoutId id="214748385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extLst>
      <p:ext uri="{BB962C8B-B14F-4D97-AF65-F5344CB8AC3E}">
        <p14:creationId xmlns:p14="http://schemas.microsoft.com/office/powerpoint/2010/main" val="1093403669"/>
      </p:ext>
    </p:extLst>
  </p:cSld>
  <p:clrMap bg1="lt1" tx1="dk1" bg2="lt2" tx2="dk2" accent1="accent1" accent2="accent2" accent3="accent3" accent4="accent4" accent5="accent5" accent6="accent6" hlink="hlink" folHlink="folHlink"/>
  <p:sldLayoutIdLst>
    <p:sldLayoutId id="2147483857"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934574541"/>
      </p:ext>
    </p:extLst>
  </p:cSld>
  <p:clrMap bg1="lt1" tx1="dk1" bg2="lt2" tx2="dk2" accent1="accent1" accent2="accent2" accent3="accent3" accent4="accent4" accent5="accent5" accent6="accent6" hlink="hlink" folHlink="folHlink"/>
  <p:sldLayoutIdLst>
    <p:sldLayoutId id="214748385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10/2/2019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08323137"/>
      </p:ext>
    </p:extLst>
  </p:cSld>
  <p:clrMap bg1="lt1" tx1="dk1" bg2="lt2" tx2="dk2" accent1="accent1" accent2="accent2" accent3="accent3" accent4="accent4" accent5="accent5" accent6="accent6" hlink="hlink" folHlink="folHlink"/>
  <p:sldLayoutIdLst>
    <p:sldLayoutId id="21474838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10/2/2019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37020154"/>
      </p:ext>
    </p:extLst>
  </p:cSld>
  <p:clrMap bg1="lt1" tx1="dk1" bg2="lt2" tx2="dk2" accent1="accent1" accent2="accent2" accent3="accent3" accent4="accent4" accent5="accent5" accent6="accent6" hlink="hlink" folHlink="folHlink"/>
  <p:sldLayoutIdLst>
    <p:sldLayoutId id="214748386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DEE98E-EEF4-426E-B6D9-27F31B195454}" type="datetimeFigureOut">
              <a:rPr lang="en-GB" smtClean="0"/>
              <a:t>02/10/2019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26C9C-0984-4692-94B9-C42C36E0D40A}" type="slidenum">
              <a:rPr lang="en-GB" smtClean="0"/>
              <a:t>‹#›</a:t>
            </a:fld>
            <a:endParaRPr lang="en-GB"/>
          </a:p>
        </p:txBody>
      </p:sp>
    </p:spTree>
    <p:extLst>
      <p:ext uri="{BB962C8B-B14F-4D97-AF65-F5344CB8AC3E}">
        <p14:creationId xmlns:p14="http://schemas.microsoft.com/office/powerpoint/2010/main" val="1768050982"/>
      </p:ext>
    </p:extLst>
  </p:cSld>
  <p:clrMap bg1="lt1" tx1="dk1" bg2="lt2" tx2="dk2" accent1="accent1" accent2="accent2" accent3="accent3" accent4="accent4" accent5="accent5" accent6="accent6" hlink="hlink" folHlink="folHlink"/>
  <p:sldLayoutIdLst>
    <p:sldLayoutId id="2147483867" r:id="rId1"/>
    <p:sldLayoutId id="214748389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Box 3"/>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4" name="Oval 5"/>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2055"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6" name="Oval 7"/>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7" name="Oval 8"/>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8" name="Oval 9"/>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2059" name="TextBox 11"/>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279575122"/>
      </p:ext>
    </p:extLst>
  </p:cSld>
  <p:clrMap bg1="lt1" tx1="dk1" bg2="lt2" tx2="dk2" accent1="accent1" accent2="accent2" accent3="accent3" accent4="accent4" accent5="accent5" accent6="accent6" hlink="hlink" folHlink="folHlink"/>
  <p:sldLayoutIdLst>
    <p:sldLayoutId id="2147483871" r:id="rId1"/>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16814-CFB7-4205-9B00-D7AA0B4F04E1}" type="datetimeFigureOut">
              <a:rPr lang="en-GB" smtClean="0"/>
              <a:t>02/10/2019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F4153-C958-45CA-9101-9DAC497976E3}" type="slidenum">
              <a:rPr lang="en-GB" smtClean="0"/>
              <a:t>‹#›</a:t>
            </a:fld>
            <a:endParaRPr lang="en-GB"/>
          </a:p>
        </p:txBody>
      </p:sp>
    </p:spTree>
    <p:extLst>
      <p:ext uri="{BB962C8B-B14F-4D97-AF65-F5344CB8AC3E}">
        <p14:creationId xmlns:p14="http://schemas.microsoft.com/office/powerpoint/2010/main" val="3034697320"/>
      </p:ext>
    </p:extLst>
  </p:cSld>
  <p:clrMap bg1="lt1" tx1="dk1" bg2="lt2" tx2="dk2" accent1="accent1" accent2="accent2" accent3="accent3" accent4="accent4" accent5="accent5" accent6="accent6" hlink="hlink" folHlink="folHlink"/>
  <p:sldLayoutIdLst>
    <p:sldLayoutId id="2147483810" r:id="rId1"/>
    <p:sldLayoutId id="214748384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CB1171-A46B-4366-8362-CAD09009A58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ED3F3E-E660-4ECF-B796-49F79BCBE23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9B6069-5878-4A85-88D4-35BBB32D422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33EC9DA-917E-4430-957F-A2BE023D2C6A}" type="datetimeFigureOut">
              <a:rPr lang="en-GB" smtClean="0"/>
              <a:t>02/10/2019</a:t>
            </a:fld>
            <a:endParaRPr lang="en-GB"/>
          </a:p>
        </p:txBody>
      </p:sp>
      <p:sp>
        <p:nvSpPr>
          <p:cNvPr id="5" name="Footer Placeholder 4">
            <a:extLst>
              <a:ext uri="{FF2B5EF4-FFF2-40B4-BE49-F238E27FC236}">
                <a16:creationId xmlns:a16="http://schemas.microsoft.com/office/drawing/2014/main" id="{E6895C94-11A7-491C-B088-A89D316F897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D3F7859-6C88-42F9-9AB1-CF58907DECD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229229-8553-416E-AFAB-746704246035}" type="slidenum">
              <a:rPr lang="en-GB" smtClean="0"/>
              <a:t>‹#›</a:t>
            </a:fld>
            <a:endParaRPr lang="en-GB"/>
          </a:p>
        </p:txBody>
      </p:sp>
    </p:spTree>
    <p:extLst>
      <p:ext uri="{BB962C8B-B14F-4D97-AF65-F5344CB8AC3E}">
        <p14:creationId xmlns:p14="http://schemas.microsoft.com/office/powerpoint/2010/main" val="2998278093"/>
      </p:ext>
    </p:extLst>
  </p:cSld>
  <p:clrMap bg1="lt1" tx1="dk1" bg2="lt2" tx2="dk2" accent1="accent1" accent2="accent2" accent3="accent3" accent4="accent4" accent5="accent5" accent6="accent6" hlink="hlink" folHlink="folHlink"/>
  <p:sldLayoutIdLst>
    <p:sldLayoutId id="2147483873"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343112469"/>
      </p:ext>
    </p:extLst>
  </p:cSld>
  <p:clrMap bg1="lt1" tx1="dk1" bg2="lt2" tx2="dk2" accent1="accent1" accent2="accent2" accent3="accent3" accent4="accent4" accent5="accent5" accent6="accent6" hlink="hlink" folHlink="folHlink"/>
  <p:sldLayoutIdLst>
    <p:sldLayoutId id="214748387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1382677713"/>
      </p:ext>
    </p:extLst>
  </p:cSld>
  <p:clrMap bg1="lt1" tx1="dk1" bg2="lt2" tx2="dk2" accent1="accent1" accent2="accent2" accent3="accent3" accent4="accent4" accent5="accent5" accent6="accent6" hlink="hlink" folHlink="folHlink"/>
  <p:sldLayoutIdLst>
    <p:sldLayoutId id="214748387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2000"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2000"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2000"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Tree>
    <p:extLst>
      <p:ext uri="{BB962C8B-B14F-4D97-AF65-F5344CB8AC3E}">
        <p14:creationId xmlns:p14="http://schemas.microsoft.com/office/powerpoint/2010/main" val="995119396"/>
      </p:ext>
    </p:extLst>
  </p:cSld>
  <p:clrMap bg1="lt1" tx1="dk1" bg2="lt2" tx2="dk2" accent1="accent1" accent2="accent2" accent3="accent3" accent4="accent4" accent5="accent5" accent6="accent6" hlink="hlink" folHlink="folHlink"/>
  <p:sldLayoutIdLst>
    <p:sldLayoutId id="214748387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Tree>
    <p:extLst>
      <p:ext uri="{BB962C8B-B14F-4D97-AF65-F5344CB8AC3E}">
        <p14:creationId xmlns:p14="http://schemas.microsoft.com/office/powerpoint/2010/main" val="2412205079"/>
      </p:ext>
    </p:extLst>
  </p:cSld>
  <p:clrMap bg1="lt1" tx1="dk1" bg2="lt2" tx2="dk2" accent1="accent1" accent2="accent2" accent3="accent3" accent4="accent4" accent5="accent5" accent6="accent6" hlink="hlink" folHlink="folHlink"/>
  <p:sldLayoutIdLst>
    <p:sldLayoutId id="214748388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4160823330"/>
      </p:ext>
    </p:extLst>
  </p:cSld>
  <p:clrMap bg1="lt1" tx1="dk1" bg2="lt2" tx2="dk2" accent1="accent1" accent2="accent2" accent3="accent3" accent4="accent4" accent5="accent5" accent6="accent6" hlink="hlink" folHlink="folHlink"/>
  <p:sldLayoutIdLst>
    <p:sldLayoutId id="214748388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white">
                    <a:tint val="75000"/>
                  </a:prstClr>
                </a:solidFill>
                <a:latin typeface="Calibri"/>
              </a:rPr>
              <a:pPr fontAlgn="auto">
                <a:spcBef>
                  <a:spcPts val="0"/>
                </a:spcBef>
                <a:spcAft>
                  <a:spcPts val="0"/>
                </a:spcAft>
              </a:pPr>
              <a:t>10/2/2019</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white">
                    <a:tint val="75000"/>
                  </a:prstClr>
                </a:solidFill>
                <a:latin typeface="Calibri"/>
              </a:rPr>
              <a:pPr fontAlgn="auto">
                <a:spcBef>
                  <a:spcPts val="0"/>
                </a:spcBef>
                <a:spcAft>
                  <a:spcPts val="0"/>
                </a:spcAft>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920046643"/>
      </p:ext>
    </p:extLst>
  </p:cSld>
  <p:clrMap bg1="dk1" tx1="lt1" bg2="dk2" tx2="lt2" accent1="accent1" accent2="accent2" accent3="accent3" accent4="accent4" accent5="accent5" accent6="accent6" hlink="hlink" folHlink="folHlink"/>
  <p:sldLayoutIdLst>
    <p:sldLayoutId id="21474838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765FCB7-1ACF-4264-9FEC-F157441A6427}"/>
              </a:ext>
            </a:extLst>
          </p:cNvPr>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Box 3">
            <a:extLst>
              <a:ext uri="{FF2B5EF4-FFF2-40B4-BE49-F238E27FC236}">
                <a16:creationId xmlns:a16="http://schemas.microsoft.com/office/drawing/2014/main" id="{C982A661-AFBA-4ED1-8B08-797BC76FAE65}"/>
              </a:ext>
            </a:extLst>
          </p:cNvPr>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a:extLst>
              <a:ext uri="{FF2B5EF4-FFF2-40B4-BE49-F238E27FC236}">
                <a16:creationId xmlns:a16="http://schemas.microsoft.com/office/drawing/2014/main" id="{9A9C9134-954E-43F9-8158-4F0F702D651C}"/>
              </a:ext>
            </a:extLst>
          </p:cNvPr>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Oval 4">
            <a:hlinkClick r:id="rId3" action="ppaction://hlinkpres?slideindex=1&amp;slidetitle="/>
            <a:extLst>
              <a:ext uri="{FF2B5EF4-FFF2-40B4-BE49-F238E27FC236}">
                <a16:creationId xmlns:a16="http://schemas.microsoft.com/office/drawing/2014/main" id="{24F07303-376F-4BDD-B4C7-5A69D8452BBA}"/>
              </a:ext>
            </a:extLst>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0" name="Oval 5">
            <a:extLst>
              <a:ext uri="{FF2B5EF4-FFF2-40B4-BE49-F238E27FC236}">
                <a16:creationId xmlns:a16="http://schemas.microsoft.com/office/drawing/2014/main" id="{C2AF0D22-12C3-4D44-8D68-0CACA2A086C9}"/>
              </a:ext>
            </a:extLst>
          </p:cNvPr>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1031" name="Oval 6">
            <a:hlinkClick r:id="" action="ppaction://hlinkshowjump?jump=previousslide"/>
            <a:extLst>
              <a:ext uri="{FF2B5EF4-FFF2-40B4-BE49-F238E27FC236}">
                <a16:creationId xmlns:a16="http://schemas.microsoft.com/office/drawing/2014/main" id="{2972ECD8-C721-497F-B166-48026115B51F}"/>
              </a:ext>
            </a:extLst>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2" name="Oval 7">
            <a:extLst>
              <a:ext uri="{FF2B5EF4-FFF2-40B4-BE49-F238E27FC236}">
                <a16:creationId xmlns:a16="http://schemas.microsoft.com/office/drawing/2014/main" id="{26DC2F0B-5844-419B-99DF-800EB1C2E09B}"/>
              </a:ext>
            </a:extLst>
          </p:cNvPr>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3" name="Oval 8">
            <a:extLst>
              <a:ext uri="{FF2B5EF4-FFF2-40B4-BE49-F238E27FC236}">
                <a16:creationId xmlns:a16="http://schemas.microsoft.com/office/drawing/2014/main" id="{F442DBFB-EEFD-4D06-A5CC-0C3E4CABFE4D}"/>
              </a:ext>
            </a:extLst>
          </p:cNvPr>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4" name="Oval 9">
            <a:extLst>
              <a:ext uri="{FF2B5EF4-FFF2-40B4-BE49-F238E27FC236}">
                <a16:creationId xmlns:a16="http://schemas.microsoft.com/office/drawing/2014/main" id="{C7C78686-6C4F-4BF1-88FF-F50466E4B0B2}"/>
              </a:ext>
            </a:extLst>
          </p:cNvPr>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1035" name="TextBox 11">
            <a:extLst>
              <a:ext uri="{FF2B5EF4-FFF2-40B4-BE49-F238E27FC236}">
                <a16:creationId xmlns:a16="http://schemas.microsoft.com/office/drawing/2014/main" id="{3FF89EAF-7902-40D6-9075-858D85C66315}"/>
              </a:ext>
            </a:extLst>
          </p:cNvPr>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eaLnBrk="1" hangingPunct="1"/>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2730657876"/>
      </p:ext>
    </p:extLst>
  </p:cSld>
  <p:clrMap bg1="lt1" tx1="dk1" bg2="lt2" tx2="dk2" accent1="accent1" accent2="accent2" accent3="accent3" accent4="accent4" accent5="accent5" accent6="accent6" hlink="hlink" folHlink="folHlink"/>
  <p:sldLayoutIdLst>
    <p:sldLayoutId id="2147483888" r:id="rId1"/>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C9D49832-EF51-4B2B-931B-1827B7B211D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3075" name="Text Placeholder 2">
            <a:extLst>
              <a:ext uri="{FF2B5EF4-FFF2-40B4-BE49-F238E27FC236}">
                <a16:creationId xmlns:a16="http://schemas.microsoft.com/office/drawing/2014/main" id="{1A46FFC7-006E-45DF-8AE6-30FCB7CB21E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7A199DC6-73D3-4980-BA3B-5637231EA81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Calibri"/>
              </a:defRPr>
            </a:lvl1pPr>
          </a:lstStyle>
          <a:p>
            <a:pPr>
              <a:defRPr/>
            </a:pPr>
            <a:fld id="{227F293E-3CFF-4539-94C3-1BBC53DA8BAB}" type="datetimeFigureOut">
              <a:rPr lang="en-GB"/>
              <a:pPr>
                <a:defRPr/>
              </a:pPr>
              <a:t>02/10/2019</a:t>
            </a:fld>
            <a:endParaRPr lang="en-GB"/>
          </a:p>
        </p:txBody>
      </p:sp>
      <p:sp>
        <p:nvSpPr>
          <p:cNvPr id="5" name="Footer Placeholder 4">
            <a:extLst>
              <a:ext uri="{FF2B5EF4-FFF2-40B4-BE49-F238E27FC236}">
                <a16:creationId xmlns:a16="http://schemas.microsoft.com/office/drawing/2014/main" id="{79F55AE6-C70B-47FB-B532-67A18FD2035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a:defRPr>
            </a:lvl1pPr>
          </a:lstStyle>
          <a:p>
            <a:pPr>
              <a:defRPr/>
            </a:pPr>
            <a:endParaRPr lang="en-GB"/>
          </a:p>
        </p:txBody>
      </p:sp>
      <p:sp>
        <p:nvSpPr>
          <p:cNvPr id="6" name="Slide Number Placeholder 5">
            <a:extLst>
              <a:ext uri="{FF2B5EF4-FFF2-40B4-BE49-F238E27FC236}">
                <a16:creationId xmlns:a16="http://schemas.microsoft.com/office/drawing/2014/main" id="{80EA8B81-DB64-4ECA-AF9A-0A98C41789C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smtClean="0">
                <a:solidFill>
                  <a:srgbClr val="898989"/>
                </a:solidFill>
                <a:latin typeface="Calibri" panose="020F0502020204030204" pitchFamily="34" charset="0"/>
              </a:defRPr>
            </a:lvl1pPr>
          </a:lstStyle>
          <a:p>
            <a:pPr>
              <a:defRPr/>
            </a:pPr>
            <a:fld id="{8E784F8D-F004-418A-9036-F5BCC4F9009C}" type="slidenum">
              <a:rPr lang="en-GB" altLang="en-US"/>
              <a:pPr>
                <a:defRPr/>
              </a:pPr>
              <a:t>‹#›</a:t>
            </a:fld>
            <a:endParaRPr lang="en-GB" altLang="en-US"/>
          </a:p>
        </p:txBody>
      </p:sp>
    </p:spTree>
    <p:extLst>
      <p:ext uri="{BB962C8B-B14F-4D97-AF65-F5344CB8AC3E}">
        <p14:creationId xmlns:p14="http://schemas.microsoft.com/office/powerpoint/2010/main" val="3005754669"/>
      </p:ext>
    </p:extLst>
  </p:cSld>
  <p:clrMap bg1="lt1" tx1="dk1" bg2="lt2" tx2="dk2" accent1="accent1" accent2="accent2" accent3="accent3" accent4="accent4" accent5="accent5" accent6="accent6" hlink="hlink" folHlink="folHlink"/>
  <p:sldLayoutIdLst>
    <p:sldLayoutId id="214748389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lgn="l" eaLnBrk="1" hangingPunct="1">
              <a:defRPr/>
            </a:pPr>
            <a:endParaRPr lang="en-GB" sz="400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grpSp>
    </p:spTree>
    <p:extLst>
      <p:ext uri="{BB962C8B-B14F-4D97-AF65-F5344CB8AC3E}">
        <p14:creationId xmlns:p14="http://schemas.microsoft.com/office/powerpoint/2010/main" val="3359886377"/>
      </p:ext>
    </p:extLst>
  </p:cSld>
  <p:clrMap bg1="lt1" tx1="dk1" bg2="lt2" tx2="dk2" accent1="accent1" accent2="accent2" accent3="accent3" accent4="accent4" accent5="accent5" accent6="accent6" hlink="hlink" folHlink="folHlink"/>
  <p:sldLayoutIdLst>
    <p:sldLayoutId id="214748389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hf sldNum="0" hdr="0" ftr="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02/10/2019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4105356220"/>
      </p:ext>
    </p:extLst>
  </p:cSld>
  <p:clrMap bg1="lt1" tx1="dk1" bg2="lt2" tx2="dk2" accent1="accent1" accent2="accent2" accent3="accent3" accent4="accent4" accent5="accent5" accent6="accent6" hlink="hlink" folHlink="folHlink"/>
  <p:sldLayoutIdLst>
    <p:sldLayoutId id="2147483812"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l" eaLnBrk="1" fontAlgn="auto" hangingPunct="1">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Tree>
    <p:extLst>
      <p:ext uri="{BB962C8B-B14F-4D97-AF65-F5344CB8AC3E}">
        <p14:creationId xmlns:p14="http://schemas.microsoft.com/office/powerpoint/2010/main" val="155105219"/>
      </p:ext>
    </p:extLst>
  </p:cSld>
  <p:clrMap bg1="lt1" tx1="dk1" bg2="lt2" tx2="dk2" accent1="accent1" accent2="accent2" accent3="accent3" accent4="accent4" accent5="accent5" accent6="accent6" hlink="hlink" folHlink="folHlink"/>
  <p:sldLayoutIdLst>
    <p:sldLayoutId id="2147483894" r:id="rId1"/>
    <p:sldLayoutId id="2147483895"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02/10/2019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22336025"/>
      </p:ext>
    </p:extLst>
  </p:cSld>
  <p:clrMap bg1="lt1" tx1="dk1" bg2="lt2" tx2="dk2" accent1="accent1" accent2="accent2" accent3="accent3" accent4="accent4" accent5="accent5" accent6="accent6" hlink="hlink" folHlink="folHlink"/>
  <p:sldLayoutIdLst>
    <p:sldLayoutId id="2147483814"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02/10/2019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3244806412"/>
      </p:ext>
    </p:extLst>
  </p:cSld>
  <p:clrMap bg1="lt1" tx1="dk1" bg2="lt2" tx2="dk2" accent1="accent1" accent2="accent2" accent3="accent3" accent4="accent4" accent5="accent5" accent6="accent6" hlink="hlink" folHlink="folHlink"/>
  <p:sldLayoutIdLst>
    <p:sldLayoutId id="2147483816"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02/10/2019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712205143"/>
      </p:ext>
    </p:extLst>
  </p:cSld>
  <p:clrMap bg1="lt1" tx1="dk1" bg2="lt2" tx2="dk2" accent1="accent1" accent2="accent2" accent3="accent3" accent4="accent4" accent5="accent5" accent6="accent6" hlink="hlink" folHlink="folHlink"/>
  <p:sldLayoutIdLst>
    <p:sldLayoutId id="2147483818"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02/10/2019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1598360777"/>
      </p:ext>
    </p:extLst>
  </p:cSld>
  <p:clrMap bg1="lt1" tx1="dk1" bg2="lt2" tx2="dk2" accent1="accent1" accent2="accent2" accent3="accent3" accent4="accent4" accent5="accent5" accent6="accent6" hlink="hlink" folHlink="folHlink"/>
  <p:sldLayoutIdLst>
    <p:sldLayoutId id="2147483820"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02/10/2019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1250285590"/>
      </p:ext>
    </p:extLst>
  </p:cSld>
  <p:clrMap bg1="lt1" tx1="dk1" bg2="lt2" tx2="dk2" accent1="accent1" accent2="accent2" accent3="accent3" accent4="accent4" accent5="accent5" accent6="accent6" hlink="hlink" folHlink="folHlink"/>
  <p:sldLayoutIdLst>
    <p:sldLayoutId id="2147483822"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lly-brown.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phil-race.co.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5.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hyperlink" Target="https://www.youtube.com/watch?v=n1IXAFN_79I" TargetMode="Externa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7.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hyperlink" Target="http://www.tla.ed.ac.uk/interchange" TargetMode="External"/><Relationship Id="rId1" Type="http://schemas.openxmlformats.org/officeDocument/2006/relationships/slideLayout" Target="../slideLayouts/slideLayout19.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2.xml.rels><?xml version="1.0" encoding="UTF-8" standalone="yes"?>
<Relationships xmlns="http://schemas.openxmlformats.org/package/2006/relationships"><Relationship Id="rId2" Type="http://schemas.openxmlformats.org/officeDocument/2006/relationships/hyperlink" Target="http://www.pass.brad.ac.uk/" TargetMode="External"/><Relationship Id="rId1" Type="http://schemas.openxmlformats.org/officeDocument/2006/relationships/slideLayout" Target="../slideLayouts/slideLayout21.xml"/></Relationships>
</file>

<file path=ppt/slides/_rels/slide143.xml.rels><?xml version="1.0" encoding="UTF-8" standalone="yes"?>
<Relationships xmlns="http://schemas.openxmlformats.org/package/2006/relationships"><Relationship Id="rId2" Type="http://schemas.openxmlformats.org/officeDocument/2006/relationships/hyperlink" Target="http://www.jisc.ac.uk/whatwedo/programmes/usersandinnovation/soundsgood.aspx" TargetMode="External"/><Relationship Id="rId1" Type="http://schemas.openxmlformats.org/officeDocument/2006/relationships/slideLayout" Target="../slideLayouts/slideLayout2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7.png"/><Relationship Id="rId4" Type="http://schemas.openxmlformats.org/officeDocument/2006/relationships/hyperlink" Target="file:///C:\Users\Phil\Desktop\current%20stuff\brunel%20pieces%203\Newcastle.pptx#-1,1,Slide 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hyperlink" Target="https://phil-race.co.uk/2016/10/lthe-tweetchat-lthechat-wed-oct-19-8-00-9-00-pm/" TargetMode="External"/><Relationship Id="rId7" Type="http://schemas.openxmlformats.org/officeDocument/2006/relationships/hyperlink" Target="http://phil-race.co.uk/ripples-model-seven-factors-underpinning-successful-learning-update-july-2015/" TargetMode="External"/><Relationship Id="rId2" Type="http://schemas.openxmlformats.org/officeDocument/2006/relationships/hyperlink" Target="http://phil-race.co.uk/2016/04/updated-powerpoint-ripples-model/" TargetMode="External"/><Relationship Id="rId1" Type="http://schemas.openxmlformats.org/officeDocument/2006/relationships/slideLayout" Target="../slideLayouts/slideLayout27.xml"/><Relationship Id="rId6" Type="http://schemas.openxmlformats.org/officeDocument/2006/relationships/hyperlink" Target="http://phil-race.co.uk/2017/05/lectures-and-learning/" TargetMode="External"/><Relationship Id="rId5" Type="http://schemas.openxmlformats.org/officeDocument/2006/relationships/hyperlink" Target="http://phil-race.co.uk/2015/01/assessment-bits-new-editions/" TargetMode="External"/><Relationship Id="rId4" Type="http://schemas.openxmlformats.org/officeDocument/2006/relationships/hyperlink" Target="https://phil-race.co.uk/2018/02/feedback-feedforward-just-tips-including-student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34.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3" Type="http://schemas.openxmlformats.org/officeDocument/2006/relationships/hyperlink" Target="file:///C:\Users\Phil\Desktop\current%20stuff\brunel%20pieces%203\safety%20curtain.pptx" TargetMode="External"/><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2.xml"/><Relationship Id="rId1" Type="http://schemas.openxmlformats.org/officeDocument/2006/relationships/slideLayout" Target="../slideLayouts/slideLayout38.xml"/><Relationship Id="rId4" Type="http://schemas.openxmlformats.org/officeDocument/2006/relationships/hyperlink" Target="http://phil-race.co.uk/2016/04/updated-powerpoint-ripples-model/"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cs.cmu.edu/~rgs/alice26a.gif" TargetMode="External"/><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hyperlink" Target="https://t.co/bs44uhKGgw"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5.xml"/></Relationships>
</file>

<file path=ppt/slides/_rels/slide6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s://doi.org/10.1080/02602938.2018.1463354" TargetMode="External"/><Relationship Id="rId1" Type="http://schemas.openxmlformats.org/officeDocument/2006/relationships/slideLayout" Target="../slideLayouts/slideLayout29.xml"/><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3.xml"/></Relationships>
</file>

<file path=ppt/slides/_rels/slide71.xml.rels><?xml version="1.0" encoding="UTF-8" standalone="yes"?>
<Relationships xmlns="http://schemas.openxmlformats.org/package/2006/relationships"><Relationship Id="rId2" Type="http://schemas.openxmlformats.org/officeDocument/2006/relationships/hyperlink" Target="http://www.coursera.org/lecture/university-teaching/interview-with-prof-royce-sadler-on-understanding-standards-TD6pE" TargetMode="External"/><Relationship Id="rId1" Type="http://schemas.openxmlformats.org/officeDocument/2006/relationships/slideLayout" Target="../slideLayouts/slideLayout2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8.xml"/><Relationship Id="rId1" Type="http://schemas.openxmlformats.org/officeDocument/2006/relationships/slideLayout" Target="../slideLayouts/slideLayout4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phil-race.co.uk/2014/01/feedback-24-hours/"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4.xml"/></Relationships>
</file>

<file path=ppt/slides/_rels/slide83.xml.rels><?xml version="1.0" encoding="UTF-8" standalone="yes"?>
<Relationships xmlns="http://schemas.openxmlformats.org/package/2006/relationships"><Relationship Id="rId8" Type="http://schemas.openxmlformats.org/officeDocument/2006/relationships/hyperlink" Target="https://staff.napier.ac.uk/services/dlte/ENhance/Documents/Quick%20Guides/7%20Getting%20Students%20to%20Self-assess%20Quick%20Guide.pdf" TargetMode="External"/><Relationship Id="rId13" Type="http://schemas.openxmlformats.org/officeDocument/2006/relationships/hyperlink" Target="https://staff.napier.ac.uk/services/dlte/ENhance/Documents/Quick%20Guides/12%20Helping%20Students%20to%20Benefit%20From%20Feedback%20on%20Exams.pdf" TargetMode="External"/><Relationship Id="rId3" Type="http://schemas.openxmlformats.org/officeDocument/2006/relationships/hyperlink" Target="https://staff.napier.ac.uk/services/dlte/ENhance/Documents/Quick%20Guides/2%20Getting%20students%20engage%20Quick%20Guide.pdf" TargetMode="External"/><Relationship Id="rId7" Type="http://schemas.openxmlformats.org/officeDocument/2006/relationships/hyperlink" Target="https://staff.napier.ac.uk/services/dlte/ENhance/Documents/Quick%20Guides/6%20Alternatives%20to%20Essays%20Quick%20Guide.pdf" TargetMode="External"/><Relationship Id="rId12" Type="http://schemas.openxmlformats.org/officeDocument/2006/relationships/hyperlink" Target="https://staff.napier.ac.uk/services/dlte/ENhance/Documents/Quick%20Guides/11%20Using%20a%20simple%20feedback%20stamp.pdf" TargetMode="External"/><Relationship Id="rId2" Type="http://schemas.openxmlformats.org/officeDocument/2006/relationships/hyperlink" Target="https://staff.napier.ac.uk/services/dlte/ENhance/Documents/Quick%20Guides/1%20Commenting%20Constructively%20Quick%20Guide.pdf" TargetMode="External"/><Relationship Id="rId1" Type="http://schemas.openxmlformats.org/officeDocument/2006/relationships/slideLayout" Target="../slideLayouts/slideLayout2.xml"/><Relationship Id="rId6" Type="http://schemas.openxmlformats.org/officeDocument/2006/relationships/hyperlink" Target="https://staff.napier.ac.uk/services/dlte/ENhance/Documents/Quick%20Guides/5%20Alternatives%20to%20Traditional%20Exams%20Quick%20Guide.pdf" TargetMode="External"/><Relationship Id="rId11" Type="http://schemas.openxmlformats.org/officeDocument/2006/relationships/hyperlink" Target="https://staff.napier.ac.uk/services/dlte/ENhance/Documents/Quick%20Guides/10%20Supporting%20International%20Students%20in%20their%20Assessment%20Quick%20Guide.pdf" TargetMode="External"/><Relationship Id="rId5" Type="http://schemas.openxmlformats.org/officeDocument/2006/relationships/hyperlink" Target="https://staff.napier.ac.uk/services/dlte/ENhance/Documents/Quick%20Guides/4%20Streamlining%20Feedback%20on%20Summative%20Tasks%20Quick%20Guide.pdf" TargetMode="External"/><Relationship Id="rId15" Type="http://schemas.openxmlformats.org/officeDocument/2006/relationships/hyperlink" Target="https://staff.napier.ac.uk/services/dlte/ENhance/Documents/Quick%20Guides/14%20Combatting%20Contract%20Cheating.pdf" TargetMode="External"/><Relationship Id="rId10" Type="http://schemas.openxmlformats.org/officeDocument/2006/relationships/hyperlink" Target="https://staff.napier.ac.uk/services/dlte/ENhance/Documents/Quick%20Guides/9%20Exemplars%20Quick%20Guide.pdf" TargetMode="External"/><Relationship Id="rId4" Type="http://schemas.openxmlformats.org/officeDocument/2006/relationships/hyperlink" Target="https://staff.napier.ac.uk/services/dlte/ENhance/Documents/Quick%20Guides/3%20Giving%20Formative%20Feedback%20Prior%20to%20Submission%20Quick%20Guide.pdf" TargetMode="External"/><Relationship Id="rId9" Type="http://schemas.openxmlformats.org/officeDocument/2006/relationships/hyperlink" Target="https://staff.napier.ac.uk/services/dlte/ENhance/Documents/Quick%20Guides/8%20Assessment%20Literacy%20Quick%20Guide.pdf" TargetMode="External"/><Relationship Id="rId14" Type="http://schemas.openxmlformats.org/officeDocument/2006/relationships/hyperlink" Target="https://staff.napier.ac.uk/services/dlte/ENhance/Documents/Quick%20Guides/13%20Meeting%20the%20challenges%20of%20Programme%20Focused%20Assessment.pdf"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1.xml"/></Relationships>
</file>

<file path=ppt/slides/_rels/slide8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3528" y="260350"/>
            <a:ext cx="7056784" cy="2520950"/>
          </a:xfrm>
          <a:noFill/>
        </p:spPr>
        <p:txBody>
          <a:bodyPr anchor="ctr"/>
          <a:lstStyle/>
          <a:p>
            <a:pPr algn="ctr"/>
            <a:r>
              <a:rPr lang="en-GB" sz="4000" dirty="0"/>
              <a:t>Plymouth College of Art</a:t>
            </a:r>
            <a:br>
              <a:rPr lang="en-GB" sz="4000" dirty="0"/>
            </a:br>
            <a:r>
              <a:rPr lang="en-GB" sz="4000" dirty="0"/>
              <a:t>Teaching and Learning day</a:t>
            </a:r>
            <a:br>
              <a:rPr lang="en-GB" sz="3200" dirty="0"/>
            </a:br>
            <a:endParaRPr lang="en-GB" sz="3200" dirty="0"/>
          </a:p>
        </p:txBody>
      </p:sp>
      <p:sp>
        <p:nvSpPr>
          <p:cNvPr id="3075" name="Rectangle 3"/>
          <p:cNvSpPr>
            <a:spLocks noGrp="1" noChangeArrowheads="1"/>
          </p:cNvSpPr>
          <p:nvPr>
            <p:ph type="subTitle" idx="1"/>
          </p:nvPr>
        </p:nvSpPr>
        <p:spPr>
          <a:xfrm>
            <a:off x="323528" y="3068960"/>
            <a:ext cx="6912768" cy="3288978"/>
          </a:xfrm>
        </p:spPr>
        <p:txBody>
          <a:bodyPr/>
          <a:lstStyle/>
          <a:p>
            <a:pPr algn="ctr" eaLnBrk="1" hangingPunct="1">
              <a:defRPr/>
            </a:pPr>
            <a:r>
              <a:rPr lang="en-GB" sz="2800" dirty="0"/>
              <a:t>2</a:t>
            </a:r>
            <a:r>
              <a:rPr lang="en-GB" sz="2800" baseline="30000" dirty="0"/>
              <a:t>nd</a:t>
            </a:r>
            <a:r>
              <a:rPr lang="en-GB" sz="2800" dirty="0"/>
              <a:t> October 2019</a:t>
            </a:r>
          </a:p>
          <a:p>
            <a:pPr algn="ctr" eaLnBrk="1" hangingPunct="1">
              <a:defRPr/>
            </a:pPr>
            <a:r>
              <a:rPr lang="en-GB" sz="2400" b="1" dirty="0"/>
              <a:t>Sally Brown </a:t>
            </a:r>
            <a:r>
              <a:rPr lang="en-GB" sz="2400" dirty="0"/>
              <a:t>NTF, PFHEA, SFSEDA</a:t>
            </a:r>
            <a:endParaRPr lang="en-GB" sz="2400" b="1" dirty="0"/>
          </a:p>
          <a:p>
            <a:pPr algn="ctr" eaLnBrk="1" hangingPunct="1">
              <a:defRPr/>
            </a:pPr>
            <a:r>
              <a:rPr lang="en-GB" sz="2400" b="1" dirty="0"/>
              <a:t>@</a:t>
            </a:r>
            <a:r>
              <a:rPr lang="en-GB" sz="2400" b="1" dirty="0" err="1"/>
              <a:t>ProfSallyBrown</a:t>
            </a:r>
            <a:r>
              <a:rPr lang="en-GB" sz="2400" dirty="0"/>
              <a:t> 	</a:t>
            </a:r>
            <a:r>
              <a:rPr lang="en-GB" sz="2400" dirty="0">
                <a:hlinkClick r:id="rId3"/>
              </a:rPr>
              <a:t>http://sally-brown.net</a:t>
            </a:r>
            <a:r>
              <a:rPr lang="en-GB" sz="2400" dirty="0"/>
              <a:t> </a:t>
            </a:r>
          </a:p>
          <a:p>
            <a:pPr algn="ctr" eaLnBrk="1" hangingPunct="1">
              <a:defRPr/>
            </a:pPr>
            <a:r>
              <a:rPr lang="en-GB" sz="2400" dirty="0"/>
              <a:t>Phil Race, NTF, PFHEA</a:t>
            </a:r>
          </a:p>
          <a:p>
            <a:pPr algn="ctr" eaLnBrk="1" hangingPunct="1">
              <a:defRPr/>
            </a:pPr>
            <a:r>
              <a:rPr lang="en-GB" sz="2400" dirty="0"/>
              <a:t>@</a:t>
            </a:r>
            <a:r>
              <a:rPr lang="en-GB" sz="2400" dirty="0" err="1"/>
              <a:t>RacePhil</a:t>
            </a:r>
            <a:r>
              <a:rPr lang="en-GB" sz="2400" dirty="0"/>
              <a:t> 	</a:t>
            </a:r>
            <a:r>
              <a:rPr lang="en-GB" sz="2400" dirty="0">
                <a:hlinkClick r:id="rId4"/>
              </a:rPr>
              <a:t>http://phil-race.co.uk</a:t>
            </a:r>
            <a:r>
              <a:rPr lang="en-GB" sz="2400" dirty="0"/>
              <a:t> </a:t>
            </a:r>
            <a:endParaRPr lang="en-GB" sz="2400" b="1" dirty="0"/>
          </a:p>
        </p:txBody>
      </p:sp>
      <p:sp>
        <p:nvSpPr>
          <p:cNvPr id="3076" name="Rectangle 5"/>
          <p:cNvSpPr>
            <a:spLocks noChangeArrowheads="1"/>
          </p:cNvSpPr>
          <p:nvPr/>
        </p:nvSpPr>
        <p:spPr bwMode="auto">
          <a:xfrm>
            <a:off x="4000496" y="3214686"/>
            <a:ext cx="184150" cy="565150"/>
          </a:xfrm>
          <a:prstGeom prst="rect">
            <a:avLst/>
          </a:prstGeom>
          <a:noFill/>
          <a:ln w="9525">
            <a:noFill/>
            <a:miter lim="800000"/>
            <a:headEnd/>
            <a:tailEnd/>
          </a:ln>
        </p:spPr>
        <p:txBody>
          <a:bodyPr wrap="none" anchor="ctr">
            <a:sp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CFAE6DEF-78FE-4D36-BD86-3EC80404978F}"/>
              </a:ext>
            </a:extLst>
          </p:cNvPr>
          <p:cNvSpPr>
            <a:spLocks noGrp="1"/>
          </p:cNvSpPr>
          <p:nvPr>
            <p:ph type="title"/>
          </p:nvPr>
        </p:nvSpPr>
        <p:spPr/>
        <p:txBody>
          <a:bodyPr/>
          <a:lstStyle/>
          <a:p>
            <a:r>
              <a:rPr lang="en-GB" altLang="en-US" sz="2400" dirty="0"/>
              <a:t>What major changes have impacted on HE teaching and learning globally over the last decade and what’s coming up on the horizon? </a:t>
            </a:r>
          </a:p>
        </p:txBody>
      </p:sp>
      <p:sp>
        <p:nvSpPr>
          <p:cNvPr id="3" name="Content Placeholder 2">
            <a:extLst>
              <a:ext uri="{FF2B5EF4-FFF2-40B4-BE49-F238E27FC236}">
                <a16:creationId xmlns:a16="http://schemas.microsoft.com/office/drawing/2014/main" id="{9AF10F45-9B14-477B-889D-FF00B2956A5B}"/>
              </a:ext>
            </a:extLst>
          </p:cNvPr>
          <p:cNvSpPr>
            <a:spLocks noGrp="1"/>
          </p:cNvSpPr>
          <p:nvPr>
            <p:ph idx="1"/>
          </p:nvPr>
        </p:nvSpPr>
        <p:spPr>
          <a:xfrm>
            <a:off x="323850" y="1201738"/>
            <a:ext cx="8445500" cy="4789487"/>
          </a:xfrm>
        </p:spPr>
        <p:txBody>
          <a:bodyPr/>
          <a:lstStyle/>
          <a:p>
            <a:pPr>
              <a:defRPr/>
            </a:pPr>
            <a:r>
              <a:rPr lang="en-GB" dirty="0"/>
              <a:t>The increased focus on student satisfaction and value for money leading to changing expectations about student engagement;</a:t>
            </a:r>
          </a:p>
          <a:p>
            <a:pPr>
              <a:defRPr/>
            </a:pPr>
            <a:r>
              <a:rPr lang="en-GB" dirty="0"/>
              <a:t>The availability of vast data sets institutionally and nationally;</a:t>
            </a:r>
          </a:p>
          <a:p>
            <a:pPr>
              <a:defRPr/>
            </a:pPr>
            <a:r>
              <a:rPr lang="en-GB" dirty="0"/>
              <a:t>The effect on institutional strategies of promoting the research agenda, often at the expense of support for teaching initiatives;</a:t>
            </a:r>
          </a:p>
          <a:p>
            <a:pPr>
              <a:defRPr/>
            </a:pPr>
            <a:r>
              <a:rPr lang="en-GB" dirty="0"/>
              <a:t>The intensification of encouragement to seek professional recognition for teaching expertise particularly HEA Fellowships;</a:t>
            </a:r>
          </a:p>
          <a:p>
            <a:pPr>
              <a:defRPr/>
            </a:pPr>
            <a:r>
              <a:rPr lang="en-GB" dirty="0"/>
              <a:t>Changes in learning paradigms and knowledge construction as the central role of ‘content delivery’ in curriculum development has been challenged. </a:t>
            </a:r>
          </a:p>
          <a:p>
            <a:pPr marL="0" indent="0">
              <a:buFont typeface="Wingdings" panose="05000000000000000000" pitchFamily="2" charset="2"/>
              <a:buNone/>
              <a:defRPr/>
            </a:pPr>
            <a:r>
              <a:rPr lang="en-GB" dirty="0"/>
              <a:t> </a:t>
            </a:r>
          </a:p>
          <a:p>
            <a:pPr>
              <a:defRPr/>
            </a:pPr>
            <a:endParaRPr lang="en-GB" dirty="0"/>
          </a:p>
        </p:txBody>
      </p:sp>
    </p:spTree>
    <p:extLst>
      <p:ext uri="{BB962C8B-B14F-4D97-AF65-F5344CB8AC3E}">
        <p14:creationId xmlns:p14="http://schemas.microsoft.com/office/powerpoint/2010/main" val="277542845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Get them to self-assess...</a:t>
            </a:r>
          </a:p>
        </p:txBody>
      </p:sp>
      <p:sp>
        <p:nvSpPr>
          <p:cNvPr id="43011" name="Rectangle 3"/>
          <p:cNvSpPr>
            <a:spLocks noGrp="1" noChangeArrowheads="1"/>
          </p:cNvSpPr>
          <p:nvPr>
            <p:ph idx="1"/>
          </p:nvPr>
        </p:nvSpPr>
        <p:spPr>
          <a:noFill/>
          <a:ln/>
        </p:spPr>
        <p:txBody>
          <a:bodyPr/>
          <a:lstStyle/>
          <a:p>
            <a:r>
              <a:rPr lang="en-GB" sz="2800" dirty="0"/>
              <a:t>Collect their scores or grades – e.g. pass a sheet round in a lecture.</a:t>
            </a:r>
          </a:p>
          <a:p>
            <a:r>
              <a:rPr lang="en-GB" sz="2800" dirty="0"/>
              <a:t>Most students (e.g. 9 in 10) will be within the 5%.</a:t>
            </a:r>
          </a:p>
          <a:p>
            <a:r>
              <a:rPr lang="en-GB" sz="2800" dirty="0"/>
              <a:t>Arrange to talk to those where the difference is more than 5% or one grade.</a:t>
            </a:r>
          </a:p>
        </p:txBody>
      </p:sp>
    </p:spTree>
    <p:extLst>
      <p:ext uri="{BB962C8B-B14F-4D97-AF65-F5344CB8AC3E}">
        <p14:creationId xmlns:p14="http://schemas.microsoft.com/office/powerpoint/2010/main" val="4476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Students who under-estimate their grade…</a:t>
            </a:r>
          </a:p>
        </p:txBody>
      </p:sp>
      <p:sp>
        <p:nvSpPr>
          <p:cNvPr id="44035"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a:t>These students often need their esteem boosted.</a:t>
            </a:r>
          </a:p>
          <a:p>
            <a:r>
              <a:rPr lang="en-GB" sz="2600"/>
              <a:t>Remind them about the assessment criteria, and how these illustrate the intended standards associated with the learning outcomes.</a:t>
            </a:r>
          </a:p>
          <a:p>
            <a:r>
              <a:rPr lang="en-GB" sz="2600"/>
              <a:t>Check that they weren’t just trying not to be seen as over-confident.</a:t>
            </a:r>
          </a:p>
        </p:txBody>
      </p:sp>
    </p:spTree>
    <p:extLst>
      <p:ext uri="{BB962C8B-B14F-4D97-AF65-F5344CB8AC3E}">
        <p14:creationId xmlns:p14="http://schemas.microsoft.com/office/powerpoint/2010/main" val="397041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Students who over-estimate their grade…</a:t>
            </a:r>
          </a:p>
        </p:txBody>
      </p:sp>
      <p:sp>
        <p:nvSpPr>
          <p:cNvPr id="173059"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This usually indicates they’ve got a blind spot.</a:t>
            </a:r>
          </a:p>
          <a:p>
            <a:r>
              <a:rPr lang="en-GB" sz="2600" dirty="0"/>
              <a:t>Talk them through their work, and find out exactly where they’ve lost marks which they thought they had gained.</a:t>
            </a:r>
          </a:p>
          <a:p>
            <a:r>
              <a:rPr lang="en-GB" sz="2600" dirty="0"/>
              <a:t>Check with them that they can now see what was being looked for.</a:t>
            </a:r>
          </a:p>
        </p:txBody>
      </p:sp>
    </p:spTree>
    <p:extLst>
      <p:ext uri="{BB962C8B-B14F-4D97-AF65-F5344CB8AC3E}">
        <p14:creationId xmlns:p14="http://schemas.microsoft.com/office/powerpoint/2010/main" val="200730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3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3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Developing this idea further…</a:t>
            </a:r>
          </a:p>
        </p:txBody>
      </p:sp>
      <p:sp>
        <p:nvSpPr>
          <p:cNvPr id="175107"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Think about getting students to indicate their expected score or grade at the point of handing their work in – for example on a self-assessment </a:t>
            </a:r>
            <a:r>
              <a:rPr lang="en-GB" sz="2600" dirty="0" err="1"/>
              <a:t>proforma</a:t>
            </a:r>
            <a:r>
              <a:rPr lang="en-GB" sz="2600" dirty="0"/>
              <a:t>.</a:t>
            </a:r>
          </a:p>
          <a:p>
            <a:r>
              <a:rPr lang="en-GB" sz="2600" dirty="0"/>
              <a:t>Think about getting students to work out how well they believe they have achieved each of the intended learning outcomes for the work concerned…</a:t>
            </a:r>
          </a:p>
          <a:p>
            <a:r>
              <a:rPr lang="en-GB" sz="2600" dirty="0"/>
              <a:t>Or how well they believe they have met each of the assessment criteria for the work.</a:t>
            </a:r>
          </a:p>
        </p:txBody>
      </p:sp>
    </p:spTree>
    <p:extLst>
      <p:ext uri="{BB962C8B-B14F-4D97-AF65-F5344CB8AC3E}">
        <p14:creationId xmlns:p14="http://schemas.microsoft.com/office/powerpoint/2010/main" val="16187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5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51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ctrTitle"/>
          </p:nvPr>
        </p:nvSpPr>
        <p:spPr/>
        <p:txBody>
          <a:bodyPr/>
          <a:lstStyle/>
          <a:p>
            <a:pPr eaLnBrk="1" hangingPunct="1">
              <a:defRPr/>
            </a:pPr>
            <a:r>
              <a:rPr lang="en-GB"/>
              <a:t>Get students to self-assess their work</a:t>
            </a:r>
          </a:p>
        </p:txBody>
      </p:sp>
      <p:sp>
        <p:nvSpPr>
          <p:cNvPr id="3075" name="Rectangle 3"/>
          <p:cNvSpPr>
            <a:spLocks noGrp="1" noRot="1" noChangeArrowheads="1"/>
          </p:cNvSpPr>
          <p:nvPr>
            <p:ph type="subTitle" idx="1"/>
          </p:nvPr>
        </p:nvSpPr>
        <p:spPr/>
        <p:txBody>
          <a:bodyPr/>
          <a:lstStyle/>
          <a:p>
            <a:pPr eaLnBrk="1" hangingPunct="1">
              <a:defRPr/>
            </a:pPr>
            <a:r>
              <a:rPr lang="en-GB" b="1" dirty="0"/>
              <a:t>At the point of handing it in to us!</a:t>
            </a:r>
          </a:p>
        </p:txBody>
      </p:sp>
    </p:spTree>
    <p:extLst>
      <p:ext uri="{BB962C8B-B14F-4D97-AF65-F5344CB8AC3E}">
        <p14:creationId xmlns:p14="http://schemas.microsoft.com/office/powerpoint/2010/main" val="156637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grpId="0" nodeType="clickEffect">
                                  <p:stCondLst>
                                    <p:cond delay="0"/>
                                  </p:stCondLst>
                                  <p:iterate type="lt">
                                    <p:tmPct val="3000"/>
                                  </p:iterate>
                                  <p:childTnLst>
                                    <p:animMotion origin="layout" path="M 0.0 0.0  C 0.007 -0.01335  0.014 -0.02803  0.021 -0.04672  C 0.04 -0.10012  0.045 -0.15218  0.031 -0.16019  C 0.017 -0.16953  -0.01 -0.13215  -0.029 -0.07876  C -0.039 -0.05073  -0.045 -0.02403  -0.047 -0.004  C -0.05 0.01201  -0.051 0.02803  -0.051 0.04672  C -0.051 0.10679  -0.038 0.15618  -0.023 0.15618  C -0.008 0.15618  0.005 0.10679  0.005 0.04672  C 0.005 0.01869  0.002 -0.00801  -0.003 -0.0267  C -0.005 -0.04272  -0.01 -0.06007  -0.016 -0.07742  C -0.036 -0.13215  -0.063 -0.16953  -0.077 -0.16019  C -0.091 -0.15084  -0.086 -0.10012  -0.066 -0.04539  C -0.058 -0.02002  -0.047 0.00133  -0.036 0.01602  C -0.028 0.02937  -0.019 0.04138  -0.007 0.0534  C 0.029 0.09211  0.065 0.10946  0.075 0.09344  C 0.084 0.07742  0.064 0.03337  0.028 -0.004  C 0.013 -0.02002  -0.003 -0.03204  -0.016 -0.04005  C -0.028 -0.04806  -0.043 -0.05473  -0.059 -0.05873  C -0.103 -0.07208  -0.141 -0.06808  -0.144 -0.04672  C -0.148 -0.0267  -0.115 0.0  -0.071 0.01335  C -0.051 0.01869  -0.032 0.02136  -0.017 0.02002  C -0.004 0.02002  0.01 0.01735  0.025 0.01335  C 0.069 0.0  0.102 -0.02803  0.098 -0.04806  C 0.095 -0.06808  0.057 -0.07342  0.013 -0.06007  C -0.008 -0.0534  -0.027 -0.04405  -0.04 -0.03337  C -0.051 -0.02536  -0.062 -0.01602  -0.074 -0.004  C -0.109 0.03471  -0.13 0.07742  -0.12 0.09344  C -0.111 0.10946  -0.074 0.09211  -0.039 0.05473  C -0.022 0.03604  -0.008 0.01735  0.0 0.0  Z" pathEditMode="relative" ptsTypes="">
                                      <p:cBhvr>
                                        <p:cTn id="6" dur="2000" fill="hold"/>
                                        <p:tgtEl>
                                          <p:spTgt spid="3075">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ln w="12700" cmpd="sng"/>
        </p:spPr>
        <p:txBody>
          <a:bodyPr/>
          <a:lstStyle/>
          <a:p>
            <a:r>
              <a:rPr lang="en-GB" sz="4000"/>
              <a:t>Using student self-assessment to deepen their learning…</a:t>
            </a:r>
          </a:p>
        </p:txBody>
      </p:sp>
      <p:sp>
        <p:nvSpPr>
          <p:cNvPr id="9219" name="Rectangle 3"/>
          <p:cNvSpPr>
            <a:spLocks noGrp="1" noChangeArrowheads="1"/>
          </p:cNvSpPr>
          <p:nvPr>
            <p:ph type="subTitle" idx="1"/>
          </p:nvPr>
        </p:nvSpPr>
        <p:spPr>
          <a:ln w="12700" cmpd="sng"/>
        </p:spPr>
        <p:txBody>
          <a:bodyPr/>
          <a:lstStyle/>
          <a:p>
            <a:r>
              <a:rPr lang="en-GB" b="1" dirty="0"/>
              <a:t>…and to make tutor-marking more effective, and efficient – and to start tutor-student dialogues</a:t>
            </a:r>
          </a:p>
        </p:txBody>
      </p:sp>
    </p:spTree>
    <p:extLst>
      <p:ext uri="{BB962C8B-B14F-4D97-AF65-F5344CB8AC3E}">
        <p14:creationId xmlns:p14="http://schemas.microsoft.com/office/powerpoint/2010/main" val="7888145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3"/>
            <a:ext cx="9144000" cy="1367879"/>
          </a:xfrm>
        </p:spPr>
        <p:txBody>
          <a:bodyPr/>
          <a:lstStyle/>
          <a:p>
            <a:pPr algn="l">
              <a:spcAft>
                <a:spcPts val="0"/>
              </a:spcAft>
            </a:pPr>
            <a:r>
              <a:rPr lang="en-GB" sz="2800" dirty="0">
                <a:latin typeface="Comic Sans MS"/>
                <a:ea typeface="Times New Roman"/>
              </a:rPr>
              <a:t>Self-Assessment of your Assignment </a:t>
            </a:r>
            <a:br>
              <a:rPr lang="en-GB" sz="1800" dirty="0">
                <a:solidFill>
                  <a:schemeClr val="tx1"/>
                </a:solidFill>
                <a:latin typeface="Times New Roman"/>
                <a:ea typeface="Times New Roman"/>
              </a:rPr>
            </a:br>
            <a:r>
              <a:rPr lang="en-GB" sz="1800" dirty="0">
                <a:solidFill>
                  <a:schemeClr val="tx1"/>
                </a:solidFill>
                <a:latin typeface="Comic Sans MS"/>
                <a:ea typeface="Times New Roman"/>
              </a:rPr>
              <a:t>Please respond to the following questions at the point just before handing your work in. This will help me to give you useful feedback about your work, and also will give me useful feedback about how you are finding the programme to date.      Thanks.</a:t>
            </a:r>
            <a:br>
              <a:rPr lang="en-GB" sz="1800" dirty="0">
                <a:solidFill>
                  <a:schemeClr val="tx1"/>
                </a:solidFill>
                <a:latin typeface="Times New Roman"/>
                <a:ea typeface="Times New Roman"/>
              </a:rPr>
            </a:br>
            <a:endParaRPr lang="en-GB" sz="1800" dirty="0">
              <a:solidFill>
                <a:schemeClr val="tx1"/>
              </a:solidFill>
            </a:endParaRPr>
          </a:p>
        </p:txBody>
      </p:sp>
      <p:graphicFrame>
        <p:nvGraphicFramePr>
          <p:cNvPr id="7" name="Table 6"/>
          <p:cNvGraphicFramePr>
            <a:graphicFrameLocks noGrp="1"/>
          </p:cNvGraphicFramePr>
          <p:nvPr/>
        </p:nvGraphicFramePr>
        <p:xfrm>
          <a:off x="1" y="1412776"/>
          <a:ext cx="9143999" cy="5461351"/>
        </p:xfrm>
        <a:graphic>
          <a:graphicData uri="http://schemas.openxmlformats.org/drawingml/2006/table">
            <a:tbl>
              <a:tblPr/>
              <a:tblGrid>
                <a:gridCol w="395535">
                  <a:extLst>
                    <a:ext uri="{9D8B030D-6E8A-4147-A177-3AD203B41FA5}">
                      <a16:colId xmlns:a16="http://schemas.microsoft.com/office/drawing/2014/main" val="20000"/>
                    </a:ext>
                  </a:extLst>
                </a:gridCol>
                <a:gridCol w="2874985">
                  <a:extLst>
                    <a:ext uri="{9D8B030D-6E8A-4147-A177-3AD203B41FA5}">
                      <a16:colId xmlns:a16="http://schemas.microsoft.com/office/drawing/2014/main" val="20001"/>
                    </a:ext>
                  </a:extLst>
                </a:gridCol>
                <a:gridCol w="2367138">
                  <a:extLst>
                    <a:ext uri="{9D8B030D-6E8A-4147-A177-3AD203B41FA5}">
                      <a16:colId xmlns:a16="http://schemas.microsoft.com/office/drawing/2014/main" val="20002"/>
                    </a:ext>
                  </a:extLst>
                </a:gridCol>
                <a:gridCol w="2194441">
                  <a:extLst>
                    <a:ext uri="{9D8B030D-6E8A-4147-A177-3AD203B41FA5}">
                      <a16:colId xmlns:a16="http://schemas.microsoft.com/office/drawing/2014/main" val="20003"/>
                    </a:ext>
                  </a:extLst>
                </a:gridCol>
                <a:gridCol w="1311900">
                  <a:extLst>
                    <a:ext uri="{9D8B030D-6E8A-4147-A177-3AD203B41FA5}">
                      <a16:colId xmlns:a16="http://schemas.microsoft.com/office/drawing/2014/main" val="20004"/>
                    </a:ext>
                  </a:extLst>
                </a:gridCol>
              </a:tblGrid>
              <a:tr h="631959">
                <a:tc>
                  <a:txBody>
                    <a:bodyPr/>
                    <a:lstStyle/>
                    <a:p>
                      <a:pPr marL="342900" indent="-342900" algn="r">
                        <a:spcAft>
                          <a:spcPts val="0"/>
                        </a:spcAft>
                        <a:buFont typeface="+mj-lt"/>
                        <a:buAutoNum type="arabicPeriod"/>
                      </a:pPr>
                      <a:endParaRPr lang="en-GB" sz="1600" b="1" dirty="0">
                        <a:solidFill>
                          <a:schemeClr val="tx1"/>
                        </a:solidFill>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a:latin typeface="Comic Sans MS"/>
                          <a:ea typeface="Times New Roman"/>
                        </a:rPr>
                        <a:t>Questions</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a:latin typeface="Comic Sans MS"/>
                          <a:ea typeface="Times New Roman"/>
                        </a:rPr>
                        <a:t>Your replies to the questions</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r>
                        <a:rPr lang="en-GB" sz="1600" b="1">
                          <a:latin typeface="Comic Sans MS"/>
                          <a:ea typeface="Times New Roman"/>
                        </a:rPr>
                        <a:t>Tutor’s responses </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r>
                        <a:rPr lang="en-GB" sz="1600" b="1">
                          <a:latin typeface="Comic Sans MS"/>
                          <a:ea typeface="Times New Roman"/>
                        </a:rPr>
                        <a:t>Your action points </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2766">
                <a:tc>
                  <a:txBody>
                    <a:bodyPr/>
                    <a:lstStyle/>
                    <a:p>
                      <a:pPr marL="342900" lvl="0" indent="-342900" algn="r">
                        <a:spcAft>
                          <a:spcPts val="0"/>
                        </a:spcAft>
                        <a:buFont typeface="+mj-lt"/>
                        <a:buNone/>
                      </a:pPr>
                      <a:r>
                        <a:rPr lang="en-GB" sz="1600" b="1" dirty="0">
                          <a:solidFill>
                            <a:schemeClr val="tx1"/>
                          </a:solidFill>
                          <a:latin typeface="Times New Roman"/>
                          <a:ea typeface="Times New Roman"/>
                        </a:rPr>
                        <a:t>1</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mark (out of 100) do you think this work deserves?</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92766">
                <a:tc>
                  <a:txBody>
                    <a:bodyPr/>
                    <a:lstStyle/>
                    <a:p>
                      <a:pPr marL="342900" lvl="0" indent="-342900" algn="r">
                        <a:spcAft>
                          <a:spcPts val="0"/>
                        </a:spcAft>
                        <a:buFont typeface="+mj-lt"/>
                        <a:buNone/>
                      </a:pPr>
                      <a:r>
                        <a:rPr lang="en-GB" sz="1600" b="1" dirty="0">
                          <a:solidFill>
                            <a:schemeClr val="tx1"/>
                          </a:solidFill>
                          <a:latin typeface="Times New Roman"/>
                          <a:ea typeface="Times New Roman"/>
                        </a:rPr>
                        <a:t>2</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did you like most about doing this particular piece of work?</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92766">
                <a:tc>
                  <a:txBody>
                    <a:bodyPr/>
                    <a:lstStyle/>
                    <a:p>
                      <a:pPr marL="342900" lvl="0" indent="-342900" algn="r">
                        <a:spcAft>
                          <a:spcPts val="0"/>
                        </a:spcAft>
                        <a:buFont typeface="+mj-lt"/>
                        <a:buNone/>
                      </a:pPr>
                      <a:r>
                        <a:rPr lang="en-GB" sz="1600" b="1" dirty="0">
                          <a:solidFill>
                            <a:schemeClr val="tx1"/>
                          </a:solidFill>
                          <a:latin typeface="Times New Roman"/>
                          <a:ea typeface="Times New Roman"/>
                        </a:rPr>
                        <a:t>3</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did you like least about doing this piece of work?</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19574">
                <a:tc>
                  <a:txBody>
                    <a:bodyPr/>
                    <a:lstStyle/>
                    <a:p>
                      <a:pPr marL="342900" lvl="0" indent="-342900" algn="r">
                        <a:spcAft>
                          <a:spcPts val="0"/>
                        </a:spcAft>
                        <a:buFont typeface="+mj-lt"/>
                        <a:buNone/>
                      </a:pPr>
                      <a:r>
                        <a:rPr lang="en-GB" sz="1600" b="1" dirty="0">
                          <a:solidFill>
                            <a:schemeClr val="tx1"/>
                          </a:solidFill>
                          <a:latin typeface="Times New Roman"/>
                          <a:ea typeface="Times New Roman"/>
                        </a:rPr>
                        <a:t>4</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do you think is the thing you did best?</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31959">
                <a:tc>
                  <a:txBody>
                    <a:bodyPr/>
                    <a:lstStyle/>
                    <a:p>
                      <a:pPr marL="342900" lvl="0" indent="-342900" algn="r">
                        <a:spcAft>
                          <a:spcPts val="0"/>
                        </a:spcAft>
                        <a:buFont typeface="+mj-lt"/>
                        <a:buNone/>
                      </a:pPr>
                      <a:r>
                        <a:rPr lang="en-GB" sz="1600" b="1" dirty="0">
                          <a:solidFill>
                            <a:schemeClr val="tx1"/>
                          </a:solidFill>
                          <a:latin typeface="Times New Roman"/>
                          <a:ea typeface="Times New Roman"/>
                        </a:rPr>
                        <a:t>5</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do you think you did least well?</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dirty="0">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6841337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Self-assessment tutor dialogues</a:t>
            </a:r>
          </a:p>
        </p:txBody>
      </p:sp>
      <p:sp>
        <p:nvSpPr>
          <p:cNvPr id="11267"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Getting students to really reflect:</a:t>
            </a:r>
          </a:p>
          <a:p>
            <a:r>
              <a:rPr lang="en-GB" sz="2600" dirty="0"/>
              <a:t>A way of evidencing good feedback practice for inspection purposes;</a:t>
            </a:r>
          </a:p>
          <a:p>
            <a:r>
              <a:rPr lang="en-GB" sz="2600" dirty="0"/>
              <a:t>Avoiding wasting your time – and students’ time;</a:t>
            </a:r>
          </a:p>
          <a:p>
            <a:r>
              <a:rPr lang="en-GB" sz="2600" dirty="0"/>
              <a:t>Making sure students actually read your feedback;</a:t>
            </a:r>
          </a:p>
          <a:p>
            <a:r>
              <a:rPr lang="en-GB" sz="2600" dirty="0"/>
              <a:t>Making sure you give your students the feedback they want as well as the feedback they need;</a:t>
            </a:r>
          </a:p>
          <a:p>
            <a:r>
              <a:rPr lang="en-GB" sz="2600" dirty="0"/>
              <a:t>Finding out more about your students;</a:t>
            </a:r>
          </a:p>
          <a:p>
            <a:r>
              <a:rPr lang="en-GB" sz="2600" dirty="0"/>
              <a:t>…and much more.</a:t>
            </a:r>
          </a:p>
        </p:txBody>
      </p:sp>
    </p:spTree>
    <p:extLst>
      <p:ext uri="{BB962C8B-B14F-4D97-AF65-F5344CB8AC3E}">
        <p14:creationId xmlns:p14="http://schemas.microsoft.com/office/powerpoint/2010/main" val="36587320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FF0000"/>
                </a:solidFill>
                <a:effectLst/>
                <a:uLnTx/>
                <a:uFillTx/>
                <a:latin typeface="Calibri"/>
                <a:ea typeface="+mn-ea"/>
                <a:cs typeface="+mn-cs"/>
              </a:rPr>
              <a:t>Some questions to consider for self-assessment-tutor dialogues</a:t>
            </a:r>
          </a:p>
        </p:txBody>
      </p:sp>
      <p:sp>
        <p:nvSpPr>
          <p:cNvPr id="12291" name="Rectangle 3"/>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200" b="1" i="0" u="none" strike="noStrike" kern="1200" cap="none" spc="0" normalizeH="0" baseline="0" noProof="0" dirty="0">
                <a:ln>
                  <a:noFill/>
                </a:ln>
                <a:solidFill>
                  <a:srgbClr val="660066"/>
                </a:solidFill>
                <a:effectLst/>
                <a:uLnTx/>
                <a:uFillTx/>
                <a:latin typeface="Calibri"/>
                <a:ea typeface="+mn-ea"/>
                <a:cs typeface="+mn-cs"/>
              </a:rPr>
              <a:t>1	What do you honestly consider will be a fair score or grade for the work you are handing in?</a:t>
            </a:r>
          </a:p>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p:txBody>
      </p:sp>
    </p:spTree>
    <p:extLst>
      <p:ext uri="{BB962C8B-B14F-4D97-AF65-F5344CB8AC3E}">
        <p14:creationId xmlns:p14="http://schemas.microsoft.com/office/powerpoint/2010/main" val="165992297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r>
              <a:rPr kumimoji="0" lang="en-GB" sz="3200" b="1" i="0" u="none" strike="noStrike" kern="1200" cap="none" spc="0" normalizeH="0" baseline="0" noProof="0">
                <a:ln>
                  <a:noFill/>
                </a:ln>
                <a:solidFill>
                  <a:srgbClr val="660066"/>
                </a:solidFill>
                <a:effectLst/>
                <a:uLnTx/>
                <a:uFillTx/>
                <a:latin typeface="Calibri"/>
                <a:ea typeface="+mn-ea"/>
                <a:cs typeface="+mn-cs"/>
              </a:rPr>
              <a:t>2	What do you think was the thing you did best in this assignment?</a:t>
            </a:r>
          </a:p>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endParaRPr kumimoji="0" lang="en-GB" sz="3200" b="1" i="0" u="none" strike="noStrike" kern="1200" cap="none" spc="0" normalizeH="0" baseline="0" noProof="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endParaRPr kumimoji="0" lang="en-GB" sz="3200" b="1" i="0" u="none" strike="noStrike" kern="1200" cap="none" spc="0" normalizeH="0" baseline="0" noProof="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endParaRPr kumimoji="0" lang="en-GB" sz="3200" b="1" i="0" u="none" strike="noStrike" kern="1200" cap="none" spc="0" normalizeH="0" baseline="0" noProof="0">
              <a:ln>
                <a:noFill/>
              </a:ln>
              <a:solidFill>
                <a:srgbClr val="660066"/>
              </a:solidFill>
              <a:effectLst/>
              <a:uLnTx/>
              <a:uFillTx/>
              <a:latin typeface="Calibri"/>
              <a:ea typeface="+mn-ea"/>
              <a:cs typeface="+mn-cs"/>
            </a:endParaRPr>
          </a:p>
        </p:txBody>
      </p:sp>
      <p:sp>
        <p:nvSpPr>
          <p:cNvPr id="13315" name="Rectangle 3"/>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1200" cap="none" spc="0" normalizeH="0" baseline="0" noProof="0">
                <a:ln>
                  <a:noFill/>
                </a:ln>
                <a:solidFill>
                  <a:srgbClr val="FF0000"/>
                </a:solidFill>
                <a:effectLst/>
                <a:uLnTx/>
                <a:uFillTx/>
                <a:latin typeface="Calibri"/>
                <a:ea typeface="+mn-ea"/>
                <a:cs typeface="+mn-cs"/>
              </a:rPr>
              <a:t>Some questions to consider for self-assessment-tutor dialogues</a:t>
            </a:r>
          </a:p>
        </p:txBody>
      </p:sp>
    </p:spTree>
    <p:extLst>
      <p:ext uri="{BB962C8B-B14F-4D97-AF65-F5344CB8AC3E}">
        <p14:creationId xmlns:p14="http://schemas.microsoft.com/office/powerpoint/2010/main" val="1751041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22F84C70-925D-42C0-9674-6BF3829FC2B5}"/>
              </a:ext>
            </a:extLst>
          </p:cNvPr>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3200" dirty="0"/>
              <a:t>Changing students’ attitudes to engagement. Is it true? How do we know?</a:t>
            </a:r>
          </a:p>
        </p:txBody>
      </p:sp>
      <p:sp>
        <p:nvSpPr>
          <p:cNvPr id="3" name="Content Placeholder 2">
            <a:extLst>
              <a:ext uri="{FF2B5EF4-FFF2-40B4-BE49-F238E27FC236}">
                <a16:creationId xmlns:a16="http://schemas.microsoft.com/office/drawing/2014/main" id="{75BAB6DE-B779-4191-8EA8-270AA42FB3A0}"/>
              </a:ext>
            </a:extLst>
          </p:cNvPr>
          <p:cNvSpPr>
            <a:spLocks noGrp="1"/>
          </p:cNvSpPr>
          <p:nvPr>
            <p:ph idx="1"/>
          </p:nvPr>
        </p:nvSpPr>
        <p:spPr/>
        <p:txBody>
          <a:bodyPr/>
          <a:lstStyle/>
          <a:p>
            <a:pPr>
              <a:defRPr/>
            </a:pPr>
            <a:r>
              <a:rPr lang="en-GB" dirty="0"/>
              <a:t>Many suggest students are more demanding of staff time and have higher expectations than previously;</a:t>
            </a:r>
          </a:p>
          <a:p>
            <a:pPr>
              <a:defRPr/>
            </a:pPr>
            <a:r>
              <a:rPr lang="en-GB" dirty="0"/>
              <a:t>Many HEIs are reporting worsening attendance, there certainly seems to be an attitude among some students that “well, I am paying for it so it’s up to me if I come in or not”</a:t>
            </a:r>
          </a:p>
          <a:p>
            <a:pPr>
              <a:defRPr/>
            </a:pPr>
            <a:r>
              <a:rPr lang="en-GB" dirty="0"/>
              <a:t>Some report a more litigious approach among dissatisfied students and their parents.</a:t>
            </a:r>
          </a:p>
          <a:p>
            <a:pPr>
              <a:defRPr/>
            </a:pPr>
            <a:endParaRPr lang="en-GB" dirty="0"/>
          </a:p>
        </p:txBody>
      </p:sp>
    </p:spTree>
    <p:extLst>
      <p:ext uri="{BB962C8B-B14F-4D97-AF65-F5344CB8AC3E}">
        <p14:creationId xmlns:p14="http://schemas.microsoft.com/office/powerpoint/2010/main" val="143761126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r>
              <a:rPr kumimoji="0" lang="en-GB" sz="3200" b="1" i="0" u="none" strike="noStrike" kern="1200" cap="none" spc="0" normalizeH="0" baseline="0" noProof="0" dirty="0">
                <a:ln>
                  <a:noFill/>
                </a:ln>
                <a:solidFill>
                  <a:srgbClr val="660066"/>
                </a:solidFill>
                <a:effectLst/>
                <a:uLnTx/>
                <a:uFillTx/>
                <a:latin typeface="Calibri"/>
                <a:ea typeface="+mn-ea"/>
                <a:cs typeface="+mn-cs"/>
              </a:rPr>
              <a:t>3	If you had the chance to do the assignment again from scratch, how (if at all) might you decide to go about it differently?</a:t>
            </a:r>
          </a:p>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p:txBody>
      </p:sp>
      <p:sp>
        <p:nvSpPr>
          <p:cNvPr id="14339" name="Rectangle 3"/>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FF0000"/>
                </a:solidFill>
                <a:effectLst/>
                <a:uLnTx/>
                <a:uFillTx/>
                <a:latin typeface="Calibri"/>
                <a:ea typeface="+mn-ea"/>
                <a:cs typeface="+mn-cs"/>
              </a:rPr>
              <a:t>Some questions to consider for self-assessment-tutor dialogues</a:t>
            </a:r>
          </a:p>
        </p:txBody>
      </p:sp>
    </p:spTree>
    <p:extLst>
      <p:ext uri="{BB962C8B-B14F-4D97-AF65-F5344CB8AC3E}">
        <p14:creationId xmlns:p14="http://schemas.microsoft.com/office/powerpoint/2010/main" val="78796050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200" b="1" i="0" u="none" strike="noStrike" kern="1200" cap="none" spc="0" normalizeH="0" baseline="0" noProof="0" dirty="0">
                <a:ln>
                  <a:noFill/>
                </a:ln>
                <a:solidFill>
                  <a:srgbClr val="660066"/>
                </a:solidFill>
                <a:effectLst/>
                <a:uLnTx/>
                <a:uFillTx/>
                <a:latin typeface="Calibri"/>
                <a:ea typeface="+mn-ea"/>
                <a:cs typeface="+mn-cs"/>
              </a:rPr>
              <a:t>4	What did you find the hardest aspect of this assignment?</a:t>
            </a:r>
          </a:p>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p:txBody>
      </p:sp>
      <p:sp>
        <p:nvSpPr>
          <p:cNvPr id="15363" name="Rectangle 3"/>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FF0000"/>
                </a:solidFill>
                <a:effectLst/>
                <a:uLnTx/>
                <a:uFillTx/>
                <a:latin typeface="Calibri"/>
                <a:ea typeface="+mn-ea"/>
                <a:cs typeface="+mn-cs"/>
              </a:rPr>
              <a:t>Some questions to consider for self-assessment-tutor dialogues</a:t>
            </a:r>
          </a:p>
        </p:txBody>
      </p:sp>
    </p:spTree>
    <p:extLst>
      <p:ext uri="{BB962C8B-B14F-4D97-AF65-F5344CB8AC3E}">
        <p14:creationId xmlns:p14="http://schemas.microsoft.com/office/powerpoint/2010/main" val="421935872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3"/>
          <p:cNvSpPr>
            <a:spLocks noGrp="1" noChangeArrowheads="1"/>
          </p:cNvSpPr>
          <p:nvPr>
            <p:ph type="title"/>
          </p:nvPr>
        </p:nvSpPr>
        <p:spPr>
          <a:noFill/>
        </p:spPr>
        <p:txBody>
          <a:bodyPr/>
          <a:lstStyle/>
          <a:p>
            <a:r>
              <a:rPr lang="en-GB" sz="3200" dirty="0"/>
              <a:t>Some questions to consider for self-assessment-tutor dialogues</a:t>
            </a:r>
          </a:p>
        </p:txBody>
      </p:sp>
      <p:sp>
        <p:nvSpPr>
          <p:cNvPr id="16386" name="Content Placeholder 2"/>
          <p:cNvSpPr>
            <a:spLocks noGrp="1"/>
          </p:cNvSpPr>
          <p:nvPr>
            <p:ph idx="1"/>
          </p:nvPr>
        </p:nvSpPr>
        <p:spPr/>
        <p:txBody>
          <a:bodyPr/>
          <a:lstStyle/>
          <a:p>
            <a:pPr>
              <a:buFont typeface="Monotype Sorts" pitchFamily="2" charset="2"/>
              <a:buNone/>
            </a:pPr>
            <a:r>
              <a:rPr lang="en-GB" sz="3200" dirty="0"/>
              <a:t>5 Please jot down three short questions you would like me to answer about this example of your work:</a:t>
            </a:r>
          </a:p>
          <a:p>
            <a:pPr>
              <a:buFont typeface="Monotype Sorts" pitchFamily="2" charset="2"/>
              <a:buNone/>
            </a:pPr>
            <a:r>
              <a:rPr lang="en-GB" sz="3200" dirty="0"/>
              <a:t>(1)</a:t>
            </a:r>
          </a:p>
          <a:p>
            <a:pPr>
              <a:buFont typeface="Monotype Sorts" pitchFamily="2" charset="2"/>
              <a:buNone/>
            </a:pPr>
            <a:endParaRPr lang="en-GB" sz="3200" dirty="0"/>
          </a:p>
          <a:p>
            <a:pPr>
              <a:buFont typeface="Monotype Sorts" pitchFamily="2" charset="2"/>
              <a:buNone/>
            </a:pPr>
            <a:r>
              <a:rPr lang="en-GB" sz="3200" dirty="0"/>
              <a:t>(2)</a:t>
            </a:r>
          </a:p>
          <a:p>
            <a:pPr>
              <a:buFont typeface="Monotype Sorts" pitchFamily="2" charset="2"/>
              <a:buNone/>
            </a:pPr>
            <a:endParaRPr lang="en-GB" sz="3200" dirty="0"/>
          </a:p>
          <a:p>
            <a:pPr>
              <a:buFont typeface="Monotype Sorts" pitchFamily="2" charset="2"/>
              <a:buNone/>
            </a:pPr>
            <a:r>
              <a:rPr lang="en-GB" sz="3200" dirty="0"/>
              <a:t>(3)</a:t>
            </a:r>
            <a:endParaRPr lang="en-US" sz="3200" dirty="0"/>
          </a:p>
        </p:txBody>
      </p:sp>
    </p:spTree>
    <p:extLst>
      <p:ext uri="{BB962C8B-B14F-4D97-AF65-F5344CB8AC3E}">
        <p14:creationId xmlns:p14="http://schemas.microsoft.com/office/powerpoint/2010/main" val="102282400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BC41C-E182-472C-8BD5-2739CC8C21FB}"/>
              </a:ext>
            </a:extLst>
          </p:cNvPr>
          <p:cNvSpPr>
            <a:spLocks noGrp="1"/>
          </p:cNvSpPr>
          <p:nvPr>
            <p:ph type="title"/>
          </p:nvPr>
        </p:nvSpPr>
        <p:spPr/>
        <p:txBody>
          <a:bodyPr/>
          <a:lstStyle/>
          <a:p>
            <a:r>
              <a:rPr lang="en-GB" dirty="0"/>
              <a:t>Energising your group work: bringing learning to life</a:t>
            </a:r>
          </a:p>
        </p:txBody>
      </p:sp>
      <p:sp>
        <p:nvSpPr>
          <p:cNvPr id="3" name="Text Placeholder 2">
            <a:extLst>
              <a:ext uri="{FF2B5EF4-FFF2-40B4-BE49-F238E27FC236}">
                <a16:creationId xmlns:a16="http://schemas.microsoft.com/office/drawing/2014/main" id="{B866DEB2-7541-4242-9571-08EE6DCC8AD6}"/>
              </a:ext>
            </a:extLst>
          </p:cNvPr>
          <p:cNvSpPr>
            <a:spLocks noGrp="1"/>
          </p:cNvSpPr>
          <p:nvPr>
            <p:ph type="body" idx="1"/>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4400" dirty="0"/>
              <a:t>Sally Brown</a:t>
            </a:r>
          </a:p>
        </p:txBody>
      </p:sp>
    </p:spTree>
    <p:extLst>
      <p:ext uri="{BB962C8B-B14F-4D97-AF65-F5344CB8AC3E}">
        <p14:creationId xmlns:p14="http://schemas.microsoft.com/office/powerpoint/2010/main" val="168957066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26B188-0B77-4F24-8A3A-8743FD1F9C0F}"/>
              </a:ext>
            </a:extLst>
          </p:cNvPr>
          <p:cNvSpPr>
            <a:spLocks noGrp="1"/>
          </p:cNvSpPr>
          <p:nvPr>
            <p:ph type="title"/>
          </p:nvPr>
        </p:nvSpPr>
        <p:spPr/>
        <p:txBody>
          <a:bodyPr/>
          <a:lstStyle/>
          <a:p>
            <a:r>
              <a:rPr lang="en-GB" dirty="0"/>
              <a:t>Link to UAL Assessment criteria</a:t>
            </a:r>
          </a:p>
        </p:txBody>
      </p:sp>
      <p:sp>
        <p:nvSpPr>
          <p:cNvPr id="4" name="Content Placeholder 3">
            <a:extLst>
              <a:ext uri="{FF2B5EF4-FFF2-40B4-BE49-F238E27FC236}">
                <a16:creationId xmlns:a16="http://schemas.microsoft.com/office/drawing/2014/main" id="{C3D449BE-4E75-4366-BAB3-75545F1C279C}"/>
              </a:ext>
            </a:extLst>
          </p:cNvPr>
          <p:cNvSpPr>
            <a:spLocks noGrp="1"/>
          </p:cNvSpPr>
          <p:nvPr>
            <p:ph idx="1"/>
          </p:nvPr>
        </p:nvSpPr>
        <p:spPr/>
        <p:txBody>
          <a:bodyPr/>
          <a:lstStyle/>
          <a:p>
            <a:pPr marL="0" indent="0">
              <a:buNone/>
            </a:pPr>
            <a:r>
              <a:rPr lang="en-GB" dirty="0"/>
              <a:t>This is a link to the short video we showed at the start of the afternoon session…</a:t>
            </a:r>
          </a:p>
        </p:txBody>
      </p:sp>
      <p:sp>
        <p:nvSpPr>
          <p:cNvPr id="5" name="Rectangle 1">
            <a:extLst>
              <a:ext uri="{FF2B5EF4-FFF2-40B4-BE49-F238E27FC236}">
                <a16:creationId xmlns:a16="http://schemas.microsoft.com/office/drawing/2014/main" id="{C8254A30-254C-4D0F-91FC-EFAE42753012}"/>
              </a:ext>
            </a:extLst>
          </p:cNvPr>
          <p:cNvSpPr>
            <a:spLocks noChangeArrowheads="1"/>
          </p:cNvSpPr>
          <p:nvPr/>
        </p:nvSpPr>
        <p:spPr bwMode="auto">
          <a:xfrm rot="10800000" flipV="1">
            <a:off x="1392168" y="2187533"/>
            <a:ext cx="6852240" cy="181588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000" b="1" i="0" u="none" strike="noStrike" cap="none" normalizeH="0" baseline="0" dirty="0">
                <a:ln>
                  <a:noFill/>
                </a:ln>
                <a:solidFill>
                  <a:srgbClr val="222222"/>
                </a:solidFill>
                <a:effectLst/>
                <a:latin typeface="Roboto"/>
              </a:rPr>
            </a:br>
            <a:r>
              <a:rPr kumimoji="0" lang="en-US" altLang="en-US" sz="2000" b="1" i="0" u="none" strike="noStrike" cap="none" normalizeH="0" baseline="0" dirty="0">
                <a:ln>
                  <a:noFill/>
                </a:ln>
                <a:solidFill>
                  <a:srgbClr val="222222"/>
                </a:solidFill>
                <a:effectLst/>
                <a:latin typeface="Roboto"/>
              </a:rPr>
              <a:t> </a:t>
            </a:r>
            <a:r>
              <a:rPr kumimoji="0" lang="en-US" altLang="en-US" sz="3200" b="1" i="0" u="none" strike="noStrike" cap="none" normalizeH="0" baseline="0" dirty="0">
                <a:ln>
                  <a:noFill/>
                </a:ln>
                <a:solidFill>
                  <a:srgbClr val="222222"/>
                </a:solidFill>
                <a:effectLst/>
                <a:latin typeface="Roboto"/>
              </a:rPr>
              <a:t>     </a:t>
            </a:r>
            <a:endParaRPr kumimoji="0" lang="en-US" altLang="en-US" sz="20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000" b="1" i="0" u="none" strike="noStrike" cap="none" normalizeH="0" baseline="0" dirty="0">
                <a:ln>
                  <a:noFill/>
                </a:ln>
                <a:solidFill>
                  <a:srgbClr val="222222"/>
                </a:solidFill>
                <a:effectLst/>
                <a:cs typeface="Arial" panose="020B0604020202020204" pitchFamily="34" charset="0"/>
              </a:rPr>
            </a:br>
            <a:endParaRPr kumimoji="0" lang="en-US" altLang="en-US" sz="2000" b="1" i="0" u="none" strike="noStrike" cap="none" normalizeH="0" baseline="0" dirty="0">
              <a:ln>
                <a:noFill/>
              </a:ln>
              <a:solidFill>
                <a:srgbClr val="1155CC"/>
              </a:solidFill>
              <a:effectLst/>
              <a:cs typeface="Arial" panose="020B0604020202020204" pitchFamily="34"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1155CC"/>
                </a:solidFill>
                <a:effectLst/>
                <a:cs typeface="Arial" panose="020B0604020202020204" pitchFamily="34" charset="0"/>
                <a:hlinkClick r:id="rId2"/>
              </a:rPr>
              <a:t>https://www.youtube.com/watch?v=n1IXAFN_79I</a:t>
            </a:r>
            <a:endParaRPr kumimoji="0" lang="en-US" altLang="en-US" sz="2000" b="1" i="0" u="none" strike="noStrike" cap="none" normalizeH="0" baseline="0" dirty="0">
              <a:ln>
                <a:noFill/>
              </a:ln>
              <a:solidFill>
                <a:schemeClr val="tx1"/>
              </a:solidFill>
              <a:effectLst/>
            </a:endParaRPr>
          </a:p>
        </p:txBody>
      </p:sp>
      <p:pic>
        <p:nvPicPr>
          <p:cNvPr id="2050" name="Picture 2">
            <a:extLst>
              <a:ext uri="{FF2B5EF4-FFF2-40B4-BE49-F238E27FC236}">
                <a16:creationId xmlns:a16="http://schemas.microsoft.com/office/drawing/2014/main" id="{7821839E-406E-45E3-9C41-59952A46D7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413" y="2419669"/>
            <a:ext cx="45719" cy="4571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ADDB866F-4B3B-4893-922E-375AEBFAA4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413" y="2419669"/>
            <a:ext cx="45719" cy="45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36D997CC-B6ED-4D49-990D-3F8F13CD97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9413" y="2419669"/>
            <a:ext cx="45719" cy="4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88010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ECDB88-3237-429E-953A-C71248DFBA7B}"/>
              </a:ext>
            </a:extLst>
          </p:cNvPr>
          <p:cNvSpPr>
            <a:spLocks noGrp="1"/>
          </p:cNvSpPr>
          <p:nvPr>
            <p:ph type="title"/>
          </p:nvPr>
        </p:nvSpPr>
        <p:spPr/>
        <p:txBody>
          <a:bodyPr/>
          <a:lstStyle/>
          <a:p>
            <a:r>
              <a:rPr lang="en-GB" dirty="0"/>
              <a:t>Task one: Brainstorm</a:t>
            </a:r>
          </a:p>
        </p:txBody>
      </p:sp>
      <p:sp>
        <p:nvSpPr>
          <p:cNvPr id="5" name="Text Placeholder 4">
            <a:extLst>
              <a:ext uri="{FF2B5EF4-FFF2-40B4-BE49-F238E27FC236}">
                <a16:creationId xmlns:a16="http://schemas.microsoft.com/office/drawing/2014/main" id="{C5C4FD85-CA60-4F7B-AC68-ECFEFA87F297}"/>
              </a:ext>
            </a:extLst>
          </p:cNvPr>
          <p:cNvSpPr>
            <a:spLocks noGrp="1"/>
          </p:cNvSpPr>
          <p:nvPr>
            <p:ph type="body" idx="1"/>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4400" dirty="0"/>
              <a:t>How can small group work help students feel more positive and engaged?</a:t>
            </a:r>
          </a:p>
        </p:txBody>
      </p:sp>
    </p:spTree>
    <p:extLst>
      <p:ext uri="{BB962C8B-B14F-4D97-AF65-F5344CB8AC3E}">
        <p14:creationId xmlns:p14="http://schemas.microsoft.com/office/powerpoint/2010/main" val="284077787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BD35D2-32C0-4339-8B49-A96ACD5A8C53}"/>
              </a:ext>
            </a:extLst>
          </p:cNvPr>
          <p:cNvSpPr>
            <a:spLocks noGrp="1"/>
          </p:cNvSpPr>
          <p:nvPr>
            <p:ph type="title"/>
          </p:nvPr>
        </p:nvSpPr>
        <p:spPr/>
        <p:txBody>
          <a:bodyPr/>
          <a:lstStyle/>
          <a:p>
            <a:r>
              <a:rPr lang="en-GB" dirty="0"/>
              <a:t>Task two: By letter</a:t>
            </a:r>
          </a:p>
        </p:txBody>
      </p:sp>
      <p:sp>
        <p:nvSpPr>
          <p:cNvPr id="5" name="Text Placeholder 4">
            <a:extLst>
              <a:ext uri="{FF2B5EF4-FFF2-40B4-BE49-F238E27FC236}">
                <a16:creationId xmlns:a16="http://schemas.microsoft.com/office/drawing/2014/main" id="{0F4A746F-9A33-4CA8-AECF-3D8D1C1BE1B3}"/>
              </a:ext>
            </a:extLst>
          </p:cNvPr>
          <p:cNvSpPr>
            <a:spLocks noGrp="1"/>
          </p:cNvSpPr>
          <p:nvPr>
            <p:ph type="body" idx="1"/>
          </p:nvPr>
        </p:nvSpPr>
        <p:spPr/>
        <p:txBody>
          <a:bodyPr/>
          <a:lstStyle/>
          <a:p>
            <a:r>
              <a:rPr lang="en-GB" sz="4400" dirty="0"/>
              <a:t>Why should you use small groups with students? Why shouldn't you?</a:t>
            </a:r>
          </a:p>
        </p:txBody>
      </p:sp>
    </p:spTree>
    <p:extLst>
      <p:ext uri="{BB962C8B-B14F-4D97-AF65-F5344CB8AC3E}">
        <p14:creationId xmlns:p14="http://schemas.microsoft.com/office/powerpoint/2010/main" val="58605639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08B28-A85E-4065-BBB9-B6E0674FE4BA}"/>
              </a:ext>
            </a:extLst>
          </p:cNvPr>
          <p:cNvSpPr>
            <a:spLocks noGrp="1"/>
          </p:cNvSpPr>
          <p:nvPr>
            <p:ph type="title"/>
          </p:nvPr>
        </p:nvSpPr>
        <p:spPr/>
        <p:txBody>
          <a:bodyPr/>
          <a:lstStyle/>
          <a:p>
            <a:r>
              <a:rPr lang="en-GB" dirty="0"/>
              <a:t>Five reasons why you shouldn’t do small group work</a:t>
            </a:r>
          </a:p>
        </p:txBody>
      </p:sp>
      <p:sp>
        <p:nvSpPr>
          <p:cNvPr id="3" name="Content Placeholder 2">
            <a:extLst>
              <a:ext uri="{FF2B5EF4-FFF2-40B4-BE49-F238E27FC236}">
                <a16:creationId xmlns:a16="http://schemas.microsoft.com/office/drawing/2014/main" id="{EE8EE74D-95A6-4943-B073-AA2CEBF0322C}"/>
              </a:ext>
            </a:extLst>
          </p:cNvPr>
          <p:cNvSpPr>
            <a:spLocks noGrp="1"/>
          </p:cNvSpPr>
          <p:nvPr>
            <p:ph idx="1"/>
          </p:nvPr>
        </p:nvSpPr>
        <p:spPr/>
        <p:txBody>
          <a:bodyPr/>
          <a:lstStyle/>
          <a:p>
            <a:pPr lvl="0"/>
            <a:r>
              <a:rPr lang="en-US" sz="2000" dirty="0"/>
              <a:t>It can be more complicated to organise and may involve more liaison with managers, time-</a:t>
            </a:r>
            <a:r>
              <a:rPr lang="en-US" sz="2000" dirty="0" err="1"/>
              <a:t>tablers</a:t>
            </a:r>
            <a:r>
              <a:rPr lang="en-US" sz="2000" dirty="0"/>
              <a:t> and others who might prefer you just to give lectures;</a:t>
            </a:r>
            <a:endParaRPr lang="en-GB" sz="2000" dirty="0"/>
          </a:p>
          <a:p>
            <a:pPr lvl="0"/>
            <a:r>
              <a:rPr lang="en-US" sz="2000" dirty="0"/>
              <a:t>Not all HE teachers and supporters of learning are comfortable with managing group work and, in particular, the perceived loss of control that comes from handing over activities to student groups for enactment;</a:t>
            </a:r>
            <a:endParaRPr lang="en-GB" sz="2000" dirty="0"/>
          </a:p>
          <a:p>
            <a:pPr lvl="0"/>
            <a:r>
              <a:rPr lang="en-US" sz="2000" dirty="0"/>
              <a:t>It’s quite difficult to give students equivalent (if not identical experience) when they are working in diverse groups;</a:t>
            </a:r>
            <a:endParaRPr lang="en-GB" sz="2000" dirty="0"/>
          </a:p>
          <a:p>
            <a:pPr lvl="0"/>
            <a:r>
              <a:rPr lang="en-US" sz="2000" dirty="0"/>
              <a:t>There are often concerns about differential workloads by students resulting in the same mark for every student in the group;</a:t>
            </a:r>
            <a:endParaRPr lang="en-GB" sz="2000" dirty="0"/>
          </a:p>
          <a:p>
            <a:pPr lvl="0"/>
            <a:r>
              <a:rPr lang="en-US" sz="2000" dirty="0"/>
              <a:t>Students often really dislike group work at the time they are doing it and it can be a significant cause of complaints (but see the first point on next slide).</a:t>
            </a:r>
            <a:endParaRPr lang="en-GB" sz="2000" dirty="0"/>
          </a:p>
          <a:p>
            <a:endParaRPr lang="en-GB" dirty="0"/>
          </a:p>
        </p:txBody>
      </p:sp>
    </p:spTree>
    <p:extLst>
      <p:ext uri="{BB962C8B-B14F-4D97-AF65-F5344CB8AC3E}">
        <p14:creationId xmlns:p14="http://schemas.microsoft.com/office/powerpoint/2010/main" val="334018717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28736-420A-47A5-8546-2080D858C5AF}"/>
              </a:ext>
            </a:extLst>
          </p:cNvPr>
          <p:cNvSpPr>
            <a:spLocks noGrp="1"/>
          </p:cNvSpPr>
          <p:nvPr>
            <p:ph type="title"/>
          </p:nvPr>
        </p:nvSpPr>
        <p:spPr/>
        <p:txBody>
          <a:bodyPr/>
          <a:lstStyle/>
          <a:p>
            <a:r>
              <a:rPr lang="en-GB" dirty="0"/>
              <a:t>And five reasons why you should</a:t>
            </a:r>
          </a:p>
        </p:txBody>
      </p:sp>
      <p:sp>
        <p:nvSpPr>
          <p:cNvPr id="3" name="Content Placeholder 2">
            <a:extLst>
              <a:ext uri="{FF2B5EF4-FFF2-40B4-BE49-F238E27FC236}">
                <a16:creationId xmlns:a16="http://schemas.microsoft.com/office/drawing/2014/main" id="{77118417-B110-42CD-9FCE-585038F256D6}"/>
              </a:ext>
            </a:extLst>
          </p:cNvPr>
          <p:cNvSpPr>
            <a:spLocks noGrp="1"/>
          </p:cNvSpPr>
          <p:nvPr>
            <p:ph idx="1"/>
          </p:nvPr>
        </p:nvSpPr>
        <p:spPr/>
        <p:txBody>
          <a:bodyPr/>
          <a:lstStyle/>
          <a:p>
            <a:pPr lvl="0"/>
            <a:r>
              <a:rPr lang="en-US" sz="2000" dirty="0"/>
              <a:t>When you ask students several years down the line what was the most productive experiences they had while, learning, they will often refer to group activities;</a:t>
            </a:r>
            <a:endParaRPr lang="en-GB" sz="2000" dirty="0"/>
          </a:p>
          <a:p>
            <a:pPr lvl="0"/>
            <a:r>
              <a:rPr lang="en-US" sz="2000" dirty="0"/>
              <a:t>Group work can be helpful in preventing students feeling isolated, which can be the case if all their study time is solitary, especially in subject areas (e.g. Literature studies) where there is traditionally quite a low proportion of their time is in class contact;</a:t>
            </a:r>
            <a:endParaRPr lang="en-GB" sz="2000" dirty="0"/>
          </a:p>
          <a:p>
            <a:pPr lvl="0"/>
            <a:r>
              <a:rPr lang="en-US" sz="2000" dirty="0"/>
              <a:t>Group work can provide contexts in which theory learned on their courses can be applied to practical contexts, and can help to bring the learning to life for students;</a:t>
            </a:r>
            <a:endParaRPr lang="en-GB" sz="2000" dirty="0"/>
          </a:p>
          <a:p>
            <a:pPr lvl="0"/>
            <a:r>
              <a:rPr lang="en-US" sz="2000" dirty="0"/>
              <a:t>The ability to manage interpersonal issues that often arise within group work are key graduate attributes required by almost every career or profession;</a:t>
            </a:r>
            <a:endParaRPr lang="en-GB" sz="2000" dirty="0"/>
          </a:p>
          <a:p>
            <a:pPr lvl="0"/>
            <a:r>
              <a:rPr lang="en-US" sz="2000" dirty="0"/>
              <a:t>Employers have been telling us for years that they want to employ people capable of working straightaway as team members, often in interdisciplinary units.</a:t>
            </a:r>
            <a:endParaRPr lang="en-GB" sz="2000" dirty="0"/>
          </a:p>
          <a:p>
            <a:endParaRPr lang="en-GB" dirty="0"/>
          </a:p>
        </p:txBody>
      </p:sp>
    </p:spTree>
    <p:extLst>
      <p:ext uri="{BB962C8B-B14F-4D97-AF65-F5344CB8AC3E}">
        <p14:creationId xmlns:p14="http://schemas.microsoft.com/office/powerpoint/2010/main" val="42570002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1A6A96-9F25-4F0F-AB6E-0705254FDD95}"/>
              </a:ext>
            </a:extLst>
          </p:cNvPr>
          <p:cNvSpPr>
            <a:spLocks noGrp="1"/>
          </p:cNvSpPr>
          <p:nvPr>
            <p:ph type="title"/>
          </p:nvPr>
        </p:nvSpPr>
        <p:spPr>
          <a:xfrm>
            <a:off x="722313" y="4406900"/>
            <a:ext cx="7772400" cy="1902420"/>
          </a:xfrm>
        </p:spPr>
        <p:txBody>
          <a:bodyPr/>
          <a:lstStyle/>
          <a:p>
            <a:r>
              <a:rPr lang="en-GB" dirty="0"/>
              <a:t>Task three: by number</a:t>
            </a:r>
          </a:p>
        </p:txBody>
      </p:sp>
      <p:sp>
        <p:nvSpPr>
          <p:cNvPr id="5" name="Text Placeholder 4">
            <a:extLst>
              <a:ext uri="{FF2B5EF4-FFF2-40B4-BE49-F238E27FC236}">
                <a16:creationId xmlns:a16="http://schemas.microsoft.com/office/drawing/2014/main" id="{F41D9D08-46A6-4A73-98AC-0881ABA94F91}"/>
              </a:ext>
            </a:extLst>
          </p:cNvPr>
          <p:cNvSpPr>
            <a:spLocks noGrp="1"/>
          </p:cNvSpPr>
          <p:nvPr>
            <p:ph type="body" idx="1"/>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4400" dirty="0"/>
              <a:t>How do small group tasks develop employability Skills?</a:t>
            </a:r>
          </a:p>
        </p:txBody>
      </p:sp>
    </p:spTree>
    <p:extLst>
      <p:ext uri="{BB962C8B-B14F-4D97-AF65-F5344CB8AC3E}">
        <p14:creationId xmlns:p14="http://schemas.microsoft.com/office/powerpoint/2010/main" val="2174469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E8857D8B-3E25-4401-A6E2-1EBFF74ACFC1}"/>
              </a:ext>
            </a:extLst>
          </p:cNvPr>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altLang="en-US" sz="3200" dirty="0"/>
              <a:t>Changing students’ behaviours. Is it true? How do we know?</a:t>
            </a:r>
          </a:p>
        </p:txBody>
      </p:sp>
      <p:sp>
        <p:nvSpPr>
          <p:cNvPr id="19459" name="Content Placeholder 2">
            <a:extLst>
              <a:ext uri="{FF2B5EF4-FFF2-40B4-BE49-F238E27FC236}">
                <a16:creationId xmlns:a16="http://schemas.microsoft.com/office/drawing/2014/main" id="{D1AE0622-D7A6-47D2-ADA1-63B15A2D0997}"/>
              </a:ext>
            </a:extLst>
          </p:cNvPr>
          <p:cNvSpPr>
            <a:spLocks noGrp="1"/>
          </p:cNvSpPr>
          <p:nvPr>
            <p:ph idx="1"/>
          </p:nvPr>
        </p:nvSpPr>
        <p:spPr/>
        <p:txBody>
          <a:bodyPr/>
          <a:lstStyle/>
          <a:p>
            <a:r>
              <a:rPr lang="en-GB" altLang="en-US" dirty="0"/>
              <a:t>Reading: Academic book sales seem to be dropping, students are said not to use library books as much as they did, more and more reading is on-line with consequential changes to tolerances of length, breadth and depth;</a:t>
            </a:r>
          </a:p>
          <a:p>
            <a:r>
              <a:rPr lang="en-GB" altLang="en-US" dirty="0"/>
              <a:t>Writing: it is suggested that students (and HE staff!) often find writing with a pen and paper in exams and in lectures an alien concept, but our practices haven’t kept pace;</a:t>
            </a:r>
          </a:p>
          <a:p>
            <a:r>
              <a:rPr lang="en-GB" altLang="en-US" dirty="0"/>
              <a:t>Learning: with the power of the internet at our fingers, many are querying the value of learning stuff. Isn’t it enough just to know how to find information? What do academic and professional staff think? What do students think?</a:t>
            </a:r>
          </a:p>
        </p:txBody>
      </p:sp>
    </p:spTree>
    <p:extLst>
      <p:ext uri="{BB962C8B-B14F-4D97-AF65-F5344CB8AC3E}">
        <p14:creationId xmlns:p14="http://schemas.microsoft.com/office/powerpoint/2010/main" val="244733858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5BCBA-EF42-410C-A147-5A7A9A3AB55A}"/>
              </a:ext>
            </a:extLst>
          </p:cNvPr>
          <p:cNvSpPr>
            <a:spLocks noGrp="1"/>
          </p:cNvSpPr>
          <p:nvPr>
            <p:ph type="title"/>
          </p:nvPr>
        </p:nvSpPr>
        <p:spPr>
          <a:xfrm>
            <a:off x="457200" y="122238"/>
            <a:ext cx="7543800" cy="1290637"/>
          </a:xfrm>
        </p:spPr>
        <p:txBody>
          <a:bodyPr/>
          <a:lstStyle/>
          <a:p>
            <a:r>
              <a:rPr lang="en-US" dirty="0"/>
              <a:t>Small-group skills are precisely those required in employment and research, where graduates need to be able to:</a:t>
            </a:r>
            <a:endParaRPr lang="en-GB" dirty="0"/>
          </a:p>
        </p:txBody>
      </p:sp>
      <p:sp>
        <p:nvSpPr>
          <p:cNvPr id="3" name="Content Placeholder 2">
            <a:extLst>
              <a:ext uri="{FF2B5EF4-FFF2-40B4-BE49-F238E27FC236}">
                <a16:creationId xmlns:a16="http://schemas.microsoft.com/office/drawing/2014/main" id="{6F7756B9-0BFC-4AF6-95FB-74473E667D1D}"/>
              </a:ext>
            </a:extLst>
          </p:cNvPr>
          <p:cNvSpPr>
            <a:spLocks noGrp="1"/>
          </p:cNvSpPr>
          <p:nvPr>
            <p:ph idx="1"/>
          </p:nvPr>
        </p:nvSpPr>
        <p:spPr/>
        <p:txBody>
          <a:bodyPr/>
          <a:lstStyle/>
          <a:p>
            <a:pPr lvl="0"/>
            <a:r>
              <a:rPr lang="en-US" sz="2000" dirty="0"/>
              <a:t>work in teams;</a:t>
            </a:r>
            <a:endParaRPr lang="en-GB" sz="2000" dirty="0"/>
          </a:p>
          <a:p>
            <a:pPr lvl="0"/>
            <a:r>
              <a:rPr lang="en-US" sz="2000" dirty="0"/>
              <a:t>listen to others’ ideas sympathetically and critically;</a:t>
            </a:r>
            <a:endParaRPr lang="en-GB" sz="2000" dirty="0"/>
          </a:p>
          <a:p>
            <a:pPr lvl="0"/>
            <a:r>
              <a:rPr lang="en-US" sz="2000" dirty="0"/>
              <a:t>think creatively and originally;</a:t>
            </a:r>
            <a:endParaRPr lang="en-GB" sz="2000" dirty="0"/>
          </a:p>
          <a:p>
            <a:pPr lvl="0"/>
            <a:r>
              <a:rPr lang="en-US" sz="2000" dirty="0"/>
              <a:t>formulate and ask questions skilfully;</a:t>
            </a:r>
            <a:endParaRPr lang="en-GB" sz="2000" dirty="0"/>
          </a:p>
          <a:p>
            <a:pPr lvl="0"/>
            <a:r>
              <a:rPr lang="en-US" sz="2000" dirty="0"/>
              <a:t>show skills in explaining things fluently and convincingly;</a:t>
            </a:r>
            <a:endParaRPr lang="en-GB" sz="2000" dirty="0"/>
          </a:p>
          <a:p>
            <a:pPr lvl="0"/>
            <a:r>
              <a:rPr lang="en-US" sz="2000" dirty="0"/>
              <a:t>build on others’ existing work;</a:t>
            </a:r>
            <a:endParaRPr lang="en-GB" sz="2000" dirty="0"/>
          </a:p>
          <a:p>
            <a:pPr lvl="0"/>
            <a:r>
              <a:rPr lang="en-US" sz="2000" dirty="0"/>
              <a:t>collaborate on projects;</a:t>
            </a:r>
            <a:endParaRPr lang="en-GB" sz="2000" dirty="0"/>
          </a:p>
          <a:p>
            <a:pPr lvl="0"/>
            <a:r>
              <a:rPr lang="en-US" sz="2000" dirty="0"/>
              <a:t>contribute skillfully to producing reports, publications and action plans;</a:t>
            </a:r>
            <a:endParaRPr lang="en-GB" sz="2000" dirty="0"/>
          </a:p>
          <a:p>
            <a:pPr lvl="0"/>
            <a:r>
              <a:rPr lang="en-US" sz="2000" dirty="0"/>
              <a:t>work together online with fellow-learners;</a:t>
            </a:r>
            <a:endParaRPr lang="en-GB" sz="2000" dirty="0"/>
          </a:p>
          <a:p>
            <a:pPr lvl="0"/>
            <a:r>
              <a:rPr lang="en-US" sz="2000" dirty="0"/>
              <a:t>manage time and processes effectively;</a:t>
            </a:r>
            <a:endParaRPr lang="en-GB" sz="2000" dirty="0"/>
          </a:p>
          <a:p>
            <a:pPr lvl="0"/>
            <a:r>
              <a:rPr lang="en-US" sz="2000" dirty="0"/>
              <a:t>see projects through to a conclusion;</a:t>
            </a:r>
            <a:endParaRPr lang="en-GB" sz="2000" dirty="0"/>
          </a:p>
          <a:p>
            <a:pPr lvl="0"/>
            <a:r>
              <a:rPr lang="en-US" sz="2000" dirty="0"/>
              <a:t>cope with the normal difficulties of face-to-face interactions between human beings.</a:t>
            </a:r>
            <a:endParaRPr lang="en-GB" sz="2000" dirty="0"/>
          </a:p>
          <a:p>
            <a:endParaRPr lang="en-GB" dirty="0"/>
          </a:p>
        </p:txBody>
      </p:sp>
    </p:spTree>
    <p:extLst>
      <p:ext uri="{BB962C8B-B14F-4D97-AF65-F5344CB8AC3E}">
        <p14:creationId xmlns:p14="http://schemas.microsoft.com/office/powerpoint/2010/main" val="232919064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92A1-52CD-40F8-A84B-EB3702F62FD3}"/>
              </a:ext>
            </a:extLst>
          </p:cNvPr>
          <p:cNvSpPr>
            <a:spLocks noGrp="1"/>
          </p:cNvSpPr>
          <p:nvPr>
            <p:ph type="title"/>
          </p:nvPr>
        </p:nvSpPr>
        <p:spPr>
          <a:xfrm>
            <a:off x="457200" y="122239"/>
            <a:ext cx="7543800" cy="1290636"/>
          </a:xfrm>
        </p:spPr>
        <p:txBody>
          <a:bodyPr/>
          <a:lstStyle/>
          <a:p>
            <a:r>
              <a:rPr lang="en-US" dirty="0"/>
              <a:t>When students go for interview by prospective employers, questions they might be asked include:</a:t>
            </a:r>
            <a:r>
              <a:rPr lang="en-GB" dirty="0"/>
              <a:t> </a:t>
            </a:r>
            <a:r>
              <a:rPr lang="en-US" dirty="0"/>
              <a:t>Can you tell us about an occasion when:</a:t>
            </a:r>
            <a:endParaRPr lang="en-GB" dirty="0"/>
          </a:p>
        </p:txBody>
      </p:sp>
      <p:sp>
        <p:nvSpPr>
          <p:cNvPr id="3" name="Content Placeholder 2">
            <a:extLst>
              <a:ext uri="{FF2B5EF4-FFF2-40B4-BE49-F238E27FC236}">
                <a16:creationId xmlns:a16="http://schemas.microsoft.com/office/drawing/2014/main" id="{2599091D-E391-4803-8170-0FDD19E49AD4}"/>
              </a:ext>
            </a:extLst>
          </p:cNvPr>
          <p:cNvSpPr>
            <a:spLocks noGrp="1"/>
          </p:cNvSpPr>
          <p:nvPr>
            <p:ph idx="1"/>
          </p:nvPr>
        </p:nvSpPr>
        <p:spPr/>
        <p:txBody>
          <a:bodyPr/>
          <a:lstStyle/>
          <a:p>
            <a:pPr lvl="0"/>
            <a:r>
              <a:rPr lang="en-US" sz="2000" dirty="0"/>
              <a:t>you worked together with colleagues in a group to produce a collective outcome?</a:t>
            </a:r>
            <a:endParaRPr lang="en-GB" sz="2000" dirty="0"/>
          </a:p>
          <a:p>
            <a:pPr lvl="0"/>
            <a:r>
              <a:rPr lang="en-US" sz="2000" dirty="0"/>
              <a:t>you had to work autonomously with incomplete information and self-derived data sources, and check with other people whether you were on the right lines?</a:t>
            </a:r>
            <a:endParaRPr lang="en-GB" sz="2000" dirty="0"/>
          </a:p>
          <a:p>
            <a:pPr lvl="0"/>
            <a:r>
              <a:rPr lang="en-US" sz="2000" dirty="0"/>
              <a:t>you developed strategies to solve real life problems and tested them out by discussion them with colleagues?</a:t>
            </a:r>
            <a:endParaRPr lang="en-GB" sz="2000" dirty="0"/>
          </a:p>
          <a:p>
            <a:pPr lvl="0"/>
            <a:r>
              <a:rPr lang="en-US" sz="2000" dirty="0"/>
              <a:t>you had a leadership role in a team, and could you tell us about your strategies to influence and persuade your colleagues to achieve a collective task?</a:t>
            </a:r>
            <a:endParaRPr lang="en-GB" sz="2000" dirty="0"/>
          </a:p>
          <a:p>
            <a:pPr lvl="0"/>
            <a:r>
              <a:rPr lang="en-US" sz="2000" dirty="0"/>
              <a:t>you had to communicate outcomes from your project work orally, and collectively put these outcomes into writing, or disseminate them through social media or through a visual medium?</a:t>
            </a:r>
            <a:endParaRPr lang="en-GB" sz="2000" dirty="0"/>
          </a:p>
          <a:p>
            <a:endParaRPr lang="en-GB" dirty="0"/>
          </a:p>
        </p:txBody>
      </p:sp>
    </p:spTree>
    <p:extLst>
      <p:ext uri="{BB962C8B-B14F-4D97-AF65-F5344CB8AC3E}">
        <p14:creationId xmlns:p14="http://schemas.microsoft.com/office/powerpoint/2010/main" val="337041407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7E6DC6-4902-45BE-A646-7A7BFB2FABEE}"/>
              </a:ext>
            </a:extLst>
          </p:cNvPr>
          <p:cNvSpPr>
            <a:spLocks noGrp="1"/>
          </p:cNvSpPr>
          <p:nvPr>
            <p:ph type="title"/>
          </p:nvPr>
        </p:nvSpPr>
        <p:spPr/>
        <p:txBody>
          <a:bodyPr/>
          <a:lstStyle/>
          <a:p>
            <a:r>
              <a:rPr lang="en-GB" dirty="0" err="1"/>
              <a:t>TASk</a:t>
            </a:r>
            <a:r>
              <a:rPr lang="en-GB" dirty="0"/>
              <a:t> four: by symbol</a:t>
            </a:r>
          </a:p>
        </p:txBody>
      </p:sp>
      <p:sp>
        <p:nvSpPr>
          <p:cNvPr id="5" name="Text Placeholder 4">
            <a:extLst>
              <a:ext uri="{FF2B5EF4-FFF2-40B4-BE49-F238E27FC236}">
                <a16:creationId xmlns:a16="http://schemas.microsoft.com/office/drawing/2014/main" id="{2C3315AC-1F13-4A50-9D90-2CBFA9A05171}"/>
              </a:ext>
            </a:extLst>
          </p:cNvPr>
          <p:cNvSpPr>
            <a:spLocks noGrp="1"/>
          </p:cNvSpPr>
          <p:nvPr>
            <p:ph type="body" idx="1"/>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4400" dirty="0"/>
              <a:t>What size of group works best to get maximum participation of students? </a:t>
            </a:r>
          </a:p>
        </p:txBody>
      </p:sp>
    </p:spTree>
    <p:extLst>
      <p:ext uri="{BB962C8B-B14F-4D97-AF65-F5344CB8AC3E}">
        <p14:creationId xmlns:p14="http://schemas.microsoft.com/office/powerpoint/2010/main" val="72391419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844731-E552-4728-B4B8-4883FED8C065}"/>
              </a:ext>
            </a:extLst>
          </p:cNvPr>
          <p:cNvSpPr>
            <a:spLocks noGrp="1"/>
          </p:cNvSpPr>
          <p:nvPr>
            <p:ph type="title"/>
          </p:nvPr>
        </p:nvSpPr>
        <p:spPr>
          <a:xfrm>
            <a:off x="323528" y="119062"/>
            <a:ext cx="8640960" cy="566738"/>
          </a:xfrm>
        </p:spPr>
        <p:txBody>
          <a:bodyPr/>
          <a:lstStyle/>
          <a:p>
            <a:r>
              <a:rPr lang="en-GB" sz="2600" dirty="0"/>
              <a:t>Cross overs using Greek letters, Latinate letters and numbers</a:t>
            </a:r>
          </a:p>
        </p:txBody>
      </p:sp>
      <p:sp>
        <p:nvSpPr>
          <p:cNvPr id="6" name="Text Placeholder 5">
            <a:extLst>
              <a:ext uri="{FF2B5EF4-FFF2-40B4-BE49-F238E27FC236}">
                <a16:creationId xmlns:a16="http://schemas.microsoft.com/office/drawing/2014/main" id="{3669EDD4-3F9D-4399-B805-52A59CAF0D08}"/>
              </a:ext>
            </a:extLst>
          </p:cNvPr>
          <p:cNvSpPr>
            <a:spLocks noGrp="1"/>
          </p:cNvSpPr>
          <p:nvPr>
            <p:ph type="body" sz="half" idx="2"/>
          </p:nvPr>
        </p:nvSpPr>
        <p:spPr>
          <a:xfrm>
            <a:off x="922377" y="685800"/>
            <a:ext cx="5486400" cy="804862"/>
          </a:xfrm>
        </p:spPr>
        <p:txBody>
          <a:bodyPr/>
          <a:lstStyle/>
          <a:p>
            <a:r>
              <a:rPr lang="en-GB" dirty="0"/>
              <a:t>A cross over for 25 people. Can be scaled up to hundreds!</a:t>
            </a:r>
          </a:p>
        </p:txBody>
      </p:sp>
      <p:sp>
        <p:nvSpPr>
          <p:cNvPr id="7" name="Rectangle 2">
            <a:extLst>
              <a:ext uri="{FF2B5EF4-FFF2-40B4-BE49-F238E27FC236}">
                <a16:creationId xmlns:a16="http://schemas.microsoft.com/office/drawing/2014/main" id="{841A860F-7A81-43D0-8283-DFA2F665DD5D}"/>
              </a:ext>
            </a:extLst>
          </p:cNvPr>
          <p:cNvSpPr>
            <a:spLocks noChangeArrowheads="1"/>
          </p:cNvSpPr>
          <p:nvPr/>
        </p:nvSpPr>
        <p:spPr bwMode="auto">
          <a:xfrm>
            <a:off x="1403648" y="-854224"/>
            <a:ext cx="1074580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2049" name="Picture 5">
            <a:extLst>
              <a:ext uri="{FF2B5EF4-FFF2-40B4-BE49-F238E27FC236}">
                <a16:creationId xmlns:a16="http://schemas.microsoft.com/office/drawing/2014/main" id="{D28B5C75-8992-478F-B1E1-1622ABB6F4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94336"/>
            <a:ext cx="8640960" cy="533100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88E08566-839D-44BC-9271-469F57BAB5A1}"/>
              </a:ext>
            </a:extLst>
          </p:cNvPr>
          <p:cNvSpPr>
            <a:spLocks noChangeArrowheads="1"/>
          </p:cNvSpPr>
          <p:nvPr/>
        </p:nvSpPr>
        <p:spPr bwMode="auto">
          <a:xfrm>
            <a:off x="1403648" y="5013176"/>
            <a:ext cx="1074580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775743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728A3-E02E-43F6-AA19-44BCD62FF7A5}"/>
              </a:ext>
            </a:extLst>
          </p:cNvPr>
          <p:cNvSpPr>
            <a:spLocks noGrp="1"/>
          </p:cNvSpPr>
          <p:nvPr>
            <p:ph type="title"/>
          </p:nvPr>
        </p:nvSpPr>
        <p:spPr/>
        <p:txBody>
          <a:bodyPr/>
          <a:lstStyle/>
          <a:p>
            <a:r>
              <a:rPr lang="en-GB" dirty="0"/>
              <a:t>Task Five: Individual reflection</a:t>
            </a:r>
          </a:p>
        </p:txBody>
      </p:sp>
      <p:sp>
        <p:nvSpPr>
          <p:cNvPr id="3" name="Text Placeholder 2">
            <a:extLst>
              <a:ext uri="{FF2B5EF4-FFF2-40B4-BE49-F238E27FC236}">
                <a16:creationId xmlns:a16="http://schemas.microsoft.com/office/drawing/2014/main" id="{134978C0-9B57-414E-889B-E59F924DD9B9}"/>
              </a:ext>
            </a:extLst>
          </p:cNvPr>
          <p:cNvSpPr>
            <a:spLocks noGrp="1"/>
          </p:cNvSpPr>
          <p:nvPr>
            <p:ph type="body" idx="1"/>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4400" dirty="0"/>
              <a:t>What are some of the hazards of working in tiny groups? Very big groups?</a:t>
            </a:r>
          </a:p>
        </p:txBody>
      </p:sp>
    </p:spTree>
    <p:extLst>
      <p:ext uri="{BB962C8B-B14F-4D97-AF65-F5344CB8AC3E}">
        <p14:creationId xmlns:p14="http://schemas.microsoft.com/office/powerpoint/2010/main" val="289934788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1F004-7801-4F8D-A309-2762395869A4}"/>
              </a:ext>
            </a:extLst>
          </p:cNvPr>
          <p:cNvSpPr>
            <a:spLocks noGrp="1"/>
          </p:cNvSpPr>
          <p:nvPr>
            <p:ph type="title"/>
          </p:nvPr>
        </p:nvSpPr>
        <p:spPr/>
        <p:txBody>
          <a:bodyPr/>
          <a:lstStyle/>
          <a:p>
            <a:r>
              <a:rPr lang="en-GB" dirty="0"/>
              <a:t>Deciding on group size for tasks: each has benefits and disadvantages</a:t>
            </a:r>
          </a:p>
        </p:txBody>
      </p:sp>
      <p:sp>
        <p:nvSpPr>
          <p:cNvPr id="3" name="Content Placeholder 2">
            <a:extLst>
              <a:ext uri="{FF2B5EF4-FFF2-40B4-BE49-F238E27FC236}">
                <a16:creationId xmlns:a16="http://schemas.microsoft.com/office/drawing/2014/main" id="{32248CB2-886F-4D41-B191-8949B1F5C948}"/>
              </a:ext>
            </a:extLst>
          </p:cNvPr>
          <p:cNvSpPr>
            <a:spLocks noGrp="1"/>
          </p:cNvSpPr>
          <p:nvPr>
            <p:ph idx="1"/>
          </p:nvPr>
        </p:nvSpPr>
        <p:spPr/>
        <p:txBody>
          <a:bodyPr/>
          <a:lstStyle/>
          <a:p>
            <a:r>
              <a:rPr lang="en-GB" dirty="0"/>
              <a:t>Pairs;</a:t>
            </a:r>
          </a:p>
          <a:p>
            <a:r>
              <a:rPr lang="en-GB" dirty="0"/>
              <a:t>Threes (triads);</a:t>
            </a:r>
          </a:p>
          <a:p>
            <a:r>
              <a:rPr lang="en-GB" dirty="0"/>
              <a:t>Fours;</a:t>
            </a:r>
          </a:p>
          <a:p>
            <a:r>
              <a:rPr lang="en-GB" dirty="0"/>
              <a:t>Fives;</a:t>
            </a:r>
          </a:p>
          <a:p>
            <a:r>
              <a:rPr lang="en-GB" dirty="0"/>
              <a:t>Six or sevens;</a:t>
            </a:r>
          </a:p>
          <a:p>
            <a:r>
              <a:rPr lang="en-GB" dirty="0"/>
              <a:t>More (bad idea!)</a:t>
            </a:r>
          </a:p>
          <a:p>
            <a:endParaRPr lang="en-GB" dirty="0"/>
          </a:p>
        </p:txBody>
      </p:sp>
    </p:spTree>
    <p:extLst>
      <p:ext uri="{BB962C8B-B14F-4D97-AF65-F5344CB8AC3E}">
        <p14:creationId xmlns:p14="http://schemas.microsoft.com/office/powerpoint/2010/main" val="74264403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1AB9B3-0136-4627-8751-6222819B90D9}"/>
              </a:ext>
            </a:extLst>
          </p:cNvPr>
          <p:cNvSpPr>
            <a:spLocks noGrp="1"/>
          </p:cNvSpPr>
          <p:nvPr>
            <p:ph type="title"/>
          </p:nvPr>
        </p:nvSpPr>
        <p:spPr/>
        <p:txBody>
          <a:bodyPr/>
          <a:lstStyle/>
          <a:p>
            <a:r>
              <a:rPr lang="en-GB" dirty="0"/>
              <a:t>TASK six: in </a:t>
            </a:r>
            <a:r>
              <a:rPr lang="en-GB" dirty="0" err="1"/>
              <a:t>PAirs</a:t>
            </a:r>
            <a:endParaRPr lang="en-GB" dirty="0"/>
          </a:p>
        </p:txBody>
      </p:sp>
      <p:sp>
        <p:nvSpPr>
          <p:cNvPr id="5" name="Text Placeholder 4">
            <a:extLst>
              <a:ext uri="{FF2B5EF4-FFF2-40B4-BE49-F238E27FC236}">
                <a16:creationId xmlns:a16="http://schemas.microsoft.com/office/drawing/2014/main" id="{39615B12-F534-43A8-B713-B4F615ED3A8C}"/>
              </a:ext>
            </a:extLst>
          </p:cNvPr>
          <p:cNvSpPr>
            <a:spLocks noGrp="1"/>
          </p:cNvSpPr>
          <p:nvPr>
            <p:ph type="body" idx="1"/>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4400" dirty="0"/>
              <a:t>What means do you use to compose groups for group tasks: what are the benefits and hazards?</a:t>
            </a:r>
          </a:p>
        </p:txBody>
      </p:sp>
    </p:spTree>
    <p:extLst>
      <p:ext uri="{BB962C8B-B14F-4D97-AF65-F5344CB8AC3E}">
        <p14:creationId xmlns:p14="http://schemas.microsoft.com/office/powerpoint/2010/main" val="77176398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15110-8862-458D-BEC8-D338257984B9}"/>
              </a:ext>
            </a:extLst>
          </p:cNvPr>
          <p:cNvSpPr>
            <a:spLocks noGrp="1"/>
          </p:cNvSpPr>
          <p:nvPr>
            <p:ph type="title"/>
          </p:nvPr>
        </p:nvSpPr>
        <p:spPr/>
        <p:txBody>
          <a:bodyPr/>
          <a:lstStyle/>
          <a:p>
            <a:r>
              <a:rPr lang="en-GB" dirty="0"/>
              <a:t>Forming groups: </a:t>
            </a:r>
          </a:p>
        </p:txBody>
      </p:sp>
      <p:sp>
        <p:nvSpPr>
          <p:cNvPr id="3" name="Content Placeholder 2">
            <a:extLst>
              <a:ext uri="{FF2B5EF4-FFF2-40B4-BE49-F238E27FC236}">
                <a16:creationId xmlns:a16="http://schemas.microsoft.com/office/drawing/2014/main" id="{748C4AE7-C283-4A90-85F0-EC8F04BB3F02}"/>
              </a:ext>
            </a:extLst>
          </p:cNvPr>
          <p:cNvSpPr>
            <a:spLocks noGrp="1"/>
          </p:cNvSpPr>
          <p:nvPr>
            <p:ph idx="1"/>
          </p:nvPr>
        </p:nvSpPr>
        <p:spPr/>
        <p:txBody>
          <a:bodyPr/>
          <a:lstStyle/>
          <a:p>
            <a:r>
              <a:rPr lang="en-GB" dirty="0"/>
              <a:t>Friendship groups;</a:t>
            </a:r>
          </a:p>
          <a:p>
            <a:r>
              <a:rPr lang="en-GB" dirty="0"/>
              <a:t>Locational groups;</a:t>
            </a:r>
          </a:p>
          <a:p>
            <a:r>
              <a:rPr lang="en-GB" dirty="0"/>
              <a:t>Alphabetical (family name) groups;</a:t>
            </a:r>
          </a:p>
          <a:p>
            <a:r>
              <a:rPr lang="en-GB" dirty="0"/>
              <a:t>Random groups;</a:t>
            </a:r>
          </a:p>
          <a:p>
            <a:r>
              <a:rPr lang="en-GB" dirty="0"/>
              <a:t>Number groups:</a:t>
            </a:r>
          </a:p>
          <a:p>
            <a:r>
              <a:rPr lang="en-GB" dirty="0"/>
              <a:t>Astrological star sign groups;</a:t>
            </a:r>
          </a:p>
          <a:p>
            <a:r>
              <a:rPr lang="en-GB" dirty="0"/>
              <a:t>Learning teams</a:t>
            </a:r>
          </a:p>
          <a:p>
            <a:r>
              <a:rPr lang="en-GB" dirty="0"/>
              <a:t>Hybrid teams.</a:t>
            </a:r>
          </a:p>
        </p:txBody>
      </p:sp>
    </p:spTree>
    <p:extLst>
      <p:ext uri="{BB962C8B-B14F-4D97-AF65-F5344CB8AC3E}">
        <p14:creationId xmlns:p14="http://schemas.microsoft.com/office/powerpoint/2010/main" val="419923391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4DA20D-AB91-4F4B-862A-4C60B9771746}"/>
              </a:ext>
            </a:extLst>
          </p:cNvPr>
          <p:cNvSpPr>
            <a:spLocks noGrp="1"/>
          </p:cNvSpPr>
          <p:nvPr>
            <p:ph type="title"/>
          </p:nvPr>
        </p:nvSpPr>
        <p:spPr/>
        <p:txBody>
          <a:bodyPr/>
          <a:lstStyle/>
          <a:p>
            <a:r>
              <a:rPr lang="en-GB" dirty="0" err="1"/>
              <a:t>TASk</a:t>
            </a:r>
            <a:r>
              <a:rPr lang="en-GB" dirty="0"/>
              <a:t> seven: in Fours</a:t>
            </a:r>
          </a:p>
        </p:txBody>
      </p:sp>
      <p:sp>
        <p:nvSpPr>
          <p:cNvPr id="5" name="Text Placeholder 4">
            <a:extLst>
              <a:ext uri="{FF2B5EF4-FFF2-40B4-BE49-F238E27FC236}">
                <a16:creationId xmlns:a16="http://schemas.microsoft.com/office/drawing/2014/main" id="{64006E20-F6A8-4846-A415-5799DD695D1C}"/>
              </a:ext>
            </a:extLst>
          </p:cNvPr>
          <p:cNvSpPr>
            <a:spLocks noGrp="1"/>
          </p:cNvSpPr>
          <p:nvPr>
            <p:ph type="body" idx="1"/>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4400" dirty="0"/>
              <a:t>Looking at the UKPSF on the next slide, for which elements could you use these kinds of activities as evidence? </a:t>
            </a:r>
          </a:p>
        </p:txBody>
      </p:sp>
    </p:spTree>
    <p:extLst>
      <p:ext uri="{BB962C8B-B14F-4D97-AF65-F5344CB8AC3E}">
        <p14:creationId xmlns:p14="http://schemas.microsoft.com/office/powerpoint/2010/main" val="36183702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3B43EFE6-C96E-4754-8334-B16FFC47EA4F}"/>
              </a:ext>
            </a:extLst>
          </p:cNvPr>
          <p:cNvGraphicFramePr>
            <a:graphicFrameLocks noChangeAspect="1"/>
          </p:cNvGraphicFramePr>
          <p:nvPr/>
        </p:nvGraphicFramePr>
        <p:xfrm>
          <a:off x="95250" y="82550"/>
          <a:ext cx="9007475" cy="9109576"/>
        </p:xfrm>
        <a:graphic>
          <a:graphicData uri="http://schemas.openxmlformats.org/presentationml/2006/ole">
            <mc:AlternateContent xmlns:mc="http://schemas.openxmlformats.org/markup-compatibility/2006">
              <mc:Choice xmlns:v="urn:schemas-microsoft-com:vml" Requires="v">
                <p:oleObj spid="_x0000_s1050" name="Document" r:id="rId3" imgW="10059165" imgH="7426835" progId="Word.Document.12">
                  <p:embed/>
                </p:oleObj>
              </mc:Choice>
              <mc:Fallback>
                <p:oleObj name="Document" r:id="rId3" imgW="10059165" imgH="7426835" progId="Word.Document.12">
                  <p:embed/>
                  <p:pic>
                    <p:nvPicPr>
                      <p:cNvPr id="4" name="Object 3">
                        <a:extLst>
                          <a:ext uri="{FF2B5EF4-FFF2-40B4-BE49-F238E27FC236}">
                            <a16:creationId xmlns:a16="http://schemas.microsoft.com/office/drawing/2014/main" id="{3B43EFE6-C96E-4754-8334-B16FFC47EA4F}"/>
                          </a:ext>
                        </a:extLst>
                      </p:cNvPr>
                      <p:cNvPicPr/>
                      <p:nvPr/>
                    </p:nvPicPr>
                    <p:blipFill>
                      <a:blip r:embed="rId4"/>
                      <a:stretch>
                        <a:fillRect/>
                      </a:stretch>
                    </p:blipFill>
                    <p:spPr>
                      <a:xfrm>
                        <a:off x="95250" y="82550"/>
                        <a:ext cx="9007475" cy="9109576"/>
                      </a:xfrm>
                      <a:prstGeom prst="rect">
                        <a:avLst/>
                      </a:prstGeom>
                    </p:spPr>
                  </p:pic>
                </p:oleObj>
              </mc:Fallback>
            </mc:AlternateContent>
          </a:graphicData>
        </a:graphic>
      </p:graphicFrame>
    </p:spTree>
    <p:extLst>
      <p:ext uri="{BB962C8B-B14F-4D97-AF65-F5344CB8AC3E}">
        <p14:creationId xmlns:p14="http://schemas.microsoft.com/office/powerpoint/2010/main" val="2796985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Delivering content…..</a:t>
            </a:r>
          </a:p>
        </p:txBody>
      </p:sp>
      <p:sp>
        <p:nvSpPr>
          <p:cNvPr id="18435" name="Rectangle 3"/>
          <p:cNvSpPr>
            <a:spLocks noGrp="1" noChangeArrowheads="1"/>
          </p:cNvSpPr>
          <p:nvPr>
            <p:ph type="body" idx="1"/>
          </p:nvPr>
        </p:nvSpPr>
        <p:spPr/>
        <p:txBody>
          <a:bodyPr/>
          <a:lstStyle/>
          <a:p>
            <a:pPr>
              <a:lnSpc>
                <a:spcPct val="100000"/>
              </a:lnSpc>
            </a:pPr>
            <a:r>
              <a:rPr lang="en-GB" sz="2600" dirty="0"/>
              <a:t>is less like delivering a parcel (the postman model) and more like delivering a baby (the midwife model). </a:t>
            </a:r>
          </a:p>
          <a:p>
            <a:pPr>
              <a:lnSpc>
                <a:spcPct val="100000"/>
              </a:lnSpc>
            </a:pPr>
            <a:r>
              <a:rPr lang="en-GB" sz="2600" dirty="0"/>
              <a:t>University staff can advise, guide, intervene when things so wrong, but in the end only the student can bring learning into life!!</a:t>
            </a:r>
          </a:p>
          <a:p>
            <a:pPr>
              <a:lnSpc>
                <a:spcPct val="100000"/>
              </a:lnSpc>
            </a:pPr>
            <a:r>
              <a:rPr lang="en-GB" sz="2600" dirty="0"/>
              <a:t>Content can be gleaned from many sources (e.g. MIT and our UK Open University (as well as websites like mine and Phil’s) are putting more and more content into open access areas).</a:t>
            </a:r>
          </a:p>
        </p:txBody>
      </p:sp>
    </p:spTree>
    <p:extLst>
      <p:ext uri="{BB962C8B-B14F-4D97-AF65-F5344CB8AC3E}">
        <p14:creationId xmlns:p14="http://schemas.microsoft.com/office/powerpoint/2010/main" val="374705502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B6BC2A-A6D8-4575-AA0A-BFB76829974B}"/>
              </a:ext>
            </a:extLst>
          </p:cNvPr>
          <p:cNvSpPr>
            <a:spLocks noGrp="1"/>
          </p:cNvSpPr>
          <p:nvPr>
            <p:ph type="title"/>
          </p:nvPr>
        </p:nvSpPr>
        <p:spPr/>
        <p:txBody>
          <a:bodyPr/>
          <a:lstStyle/>
          <a:p>
            <a:r>
              <a:rPr lang="en-GB" dirty="0"/>
              <a:t>Task eight: Brainstorm</a:t>
            </a:r>
          </a:p>
        </p:txBody>
      </p:sp>
      <p:sp>
        <p:nvSpPr>
          <p:cNvPr id="6" name="Text Placeholder 5">
            <a:extLst>
              <a:ext uri="{FF2B5EF4-FFF2-40B4-BE49-F238E27FC236}">
                <a16:creationId xmlns:a16="http://schemas.microsoft.com/office/drawing/2014/main" id="{57CC3213-C1B8-4754-BF52-1F3651557838}"/>
              </a:ext>
            </a:extLst>
          </p:cNvPr>
          <p:cNvSpPr>
            <a:spLocks noGrp="1"/>
          </p:cNvSpPr>
          <p:nvPr>
            <p:ph type="body" idx="1"/>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4400" dirty="0"/>
              <a:t>What kinds of behaviours sabotage small group work</a:t>
            </a:r>
          </a:p>
        </p:txBody>
      </p:sp>
    </p:spTree>
    <p:extLst>
      <p:ext uri="{BB962C8B-B14F-4D97-AF65-F5344CB8AC3E}">
        <p14:creationId xmlns:p14="http://schemas.microsoft.com/office/powerpoint/2010/main" val="252521695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4358F-ABDD-4190-9395-86C0AA34287C}"/>
              </a:ext>
            </a:extLst>
          </p:cNvPr>
          <p:cNvSpPr>
            <a:spLocks noGrp="1"/>
          </p:cNvSpPr>
          <p:nvPr>
            <p:ph type="title"/>
          </p:nvPr>
        </p:nvSpPr>
        <p:spPr/>
        <p:txBody>
          <a:bodyPr/>
          <a:lstStyle/>
          <a:p>
            <a:r>
              <a:rPr lang="en-GB" dirty="0"/>
              <a:t>Task Nine: Fishbowl</a:t>
            </a:r>
          </a:p>
        </p:txBody>
      </p:sp>
      <p:sp>
        <p:nvSpPr>
          <p:cNvPr id="3" name="Text Placeholder 2">
            <a:extLst>
              <a:ext uri="{FF2B5EF4-FFF2-40B4-BE49-F238E27FC236}">
                <a16:creationId xmlns:a16="http://schemas.microsoft.com/office/drawing/2014/main" id="{370F6979-F531-4DDF-818F-E2FFA5A57D17}"/>
              </a:ext>
            </a:extLst>
          </p:cNvPr>
          <p:cNvSpPr>
            <a:spLocks noGrp="1"/>
          </p:cNvSpPr>
          <p:nvPr>
            <p:ph type="body" idx="1"/>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4400" dirty="0"/>
              <a:t>What kinds of ground rules can small groups set?</a:t>
            </a:r>
          </a:p>
        </p:txBody>
      </p:sp>
    </p:spTree>
    <p:extLst>
      <p:ext uri="{BB962C8B-B14F-4D97-AF65-F5344CB8AC3E}">
        <p14:creationId xmlns:p14="http://schemas.microsoft.com/office/powerpoint/2010/main" val="27078599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00E8E-7A31-477B-B529-5CC68A6908FC}"/>
              </a:ext>
            </a:extLst>
          </p:cNvPr>
          <p:cNvSpPr>
            <a:spLocks noGrp="1"/>
          </p:cNvSpPr>
          <p:nvPr>
            <p:ph type="title"/>
          </p:nvPr>
        </p:nvSpPr>
        <p:spPr/>
        <p:txBody>
          <a:bodyPr/>
          <a:lstStyle/>
          <a:p>
            <a:r>
              <a:rPr lang="en-GB" dirty="0"/>
              <a:t>Ground rules could include:</a:t>
            </a:r>
          </a:p>
        </p:txBody>
      </p:sp>
      <p:sp>
        <p:nvSpPr>
          <p:cNvPr id="3" name="Content Placeholder 2">
            <a:extLst>
              <a:ext uri="{FF2B5EF4-FFF2-40B4-BE49-F238E27FC236}">
                <a16:creationId xmlns:a16="http://schemas.microsoft.com/office/drawing/2014/main" id="{5702D166-E4B6-441F-B42D-3C0F5DA54694}"/>
              </a:ext>
            </a:extLst>
          </p:cNvPr>
          <p:cNvSpPr>
            <a:spLocks noGrp="1"/>
          </p:cNvSpPr>
          <p:nvPr>
            <p:ph idx="1"/>
          </p:nvPr>
        </p:nvSpPr>
        <p:spPr>
          <a:xfrm>
            <a:off x="468313" y="1196975"/>
            <a:ext cx="8229600" cy="5005388"/>
          </a:xfrm>
        </p:spPr>
        <p:txBody>
          <a:bodyPr/>
          <a:lstStyle/>
          <a:p>
            <a:r>
              <a:rPr lang="en-GB" dirty="0">
                <a:solidFill>
                  <a:srgbClr val="7030A0"/>
                </a:solidFill>
              </a:rPr>
              <a:t>Respect </a:t>
            </a:r>
            <a:r>
              <a:rPr lang="en-GB" dirty="0"/>
              <a:t>the opinions and viewpoints of others, listening and responding appropriately;</a:t>
            </a:r>
          </a:p>
          <a:p>
            <a:r>
              <a:rPr lang="en-GB" dirty="0"/>
              <a:t>Respect for each other’s valid reasoning: the ability to detect poor argument and to engage in </a:t>
            </a:r>
            <a:r>
              <a:rPr lang="en-GB" dirty="0">
                <a:solidFill>
                  <a:srgbClr val="7030A0"/>
                </a:solidFill>
              </a:rPr>
              <a:t>respectful</a:t>
            </a:r>
            <a:r>
              <a:rPr lang="en-GB" dirty="0"/>
              <a:t> </a:t>
            </a:r>
            <a:r>
              <a:rPr lang="en-GB" dirty="0">
                <a:solidFill>
                  <a:srgbClr val="7030A0"/>
                </a:solidFill>
              </a:rPr>
              <a:t>dialogue</a:t>
            </a:r>
            <a:r>
              <a:rPr lang="en-GB" dirty="0"/>
              <a:t>;</a:t>
            </a:r>
          </a:p>
          <a:p>
            <a:r>
              <a:rPr lang="en-GB" dirty="0"/>
              <a:t>A commitment to </a:t>
            </a:r>
            <a:r>
              <a:rPr lang="en-GB" dirty="0">
                <a:solidFill>
                  <a:srgbClr val="7030A0"/>
                </a:solidFill>
              </a:rPr>
              <a:t>regular attendance </a:t>
            </a:r>
            <a:r>
              <a:rPr lang="en-GB" dirty="0"/>
              <a:t>and to </a:t>
            </a:r>
            <a:r>
              <a:rPr lang="en-GB" dirty="0">
                <a:solidFill>
                  <a:srgbClr val="7030A0"/>
                </a:solidFill>
              </a:rPr>
              <a:t>cooperation with others</a:t>
            </a:r>
            <a:r>
              <a:rPr lang="en-GB" dirty="0"/>
              <a:t> in independent group work involving debate and dialogue;</a:t>
            </a:r>
          </a:p>
          <a:p>
            <a:r>
              <a:rPr lang="en-GB" dirty="0"/>
              <a:t>Active use of </a:t>
            </a:r>
            <a:r>
              <a:rPr lang="en-GB" dirty="0">
                <a:solidFill>
                  <a:srgbClr val="7030A0"/>
                </a:solidFill>
              </a:rPr>
              <a:t>concepts and modes of reasoning </a:t>
            </a:r>
            <a:r>
              <a:rPr lang="en-GB" dirty="0"/>
              <a:t>that have been introduced in the module content;</a:t>
            </a:r>
          </a:p>
          <a:p>
            <a:r>
              <a:rPr lang="en-GB" dirty="0"/>
              <a:t>A commitment to </a:t>
            </a:r>
            <a:r>
              <a:rPr lang="en-GB" dirty="0">
                <a:solidFill>
                  <a:srgbClr val="7030A0"/>
                </a:solidFill>
              </a:rPr>
              <a:t>shared reflection</a:t>
            </a:r>
            <a:r>
              <a:rPr lang="en-GB" dirty="0"/>
              <a:t>;</a:t>
            </a:r>
          </a:p>
          <a:p>
            <a:r>
              <a:rPr lang="en-GB" dirty="0"/>
              <a:t>A commitment to </a:t>
            </a:r>
            <a:r>
              <a:rPr lang="en-GB" dirty="0">
                <a:solidFill>
                  <a:srgbClr val="7030A0"/>
                </a:solidFill>
              </a:rPr>
              <a:t>collective responsibility </a:t>
            </a:r>
            <a:r>
              <a:rPr lang="en-GB" dirty="0"/>
              <a:t>once decisions have been made.</a:t>
            </a:r>
          </a:p>
          <a:p>
            <a:pPr marL="0" indent="0">
              <a:buNone/>
            </a:pPr>
            <a:r>
              <a:rPr lang="en-GB" sz="1400" dirty="0"/>
              <a:t>* Adapted from Foreman-Peck (2010) p32</a:t>
            </a:r>
          </a:p>
        </p:txBody>
      </p:sp>
    </p:spTree>
    <p:extLst>
      <p:ext uri="{BB962C8B-B14F-4D97-AF65-F5344CB8AC3E}">
        <p14:creationId xmlns:p14="http://schemas.microsoft.com/office/powerpoint/2010/main" val="197302061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E08405-2163-4E1B-AC1C-2FAE5471ADD6}"/>
              </a:ext>
            </a:extLst>
          </p:cNvPr>
          <p:cNvSpPr>
            <a:spLocks noGrp="1"/>
          </p:cNvSpPr>
          <p:nvPr>
            <p:ph type="title"/>
          </p:nvPr>
        </p:nvSpPr>
        <p:spPr>
          <a:xfrm>
            <a:off x="457200" y="116632"/>
            <a:ext cx="7543800" cy="1296243"/>
          </a:xfrm>
        </p:spPr>
        <p:txBody>
          <a:bodyPr/>
          <a:lstStyle/>
          <a:p>
            <a:r>
              <a:rPr lang="en-GB" dirty="0"/>
              <a:t>Of the techniques used today, which do you think has been 1. most fun, and 2. most productive of learning?</a:t>
            </a:r>
          </a:p>
        </p:txBody>
      </p:sp>
      <p:sp>
        <p:nvSpPr>
          <p:cNvPr id="6" name="Content Placeholder 5">
            <a:extLst>
              <a:ext uri="{FF2B5EF4-FFF2-40B4-BE49-F238E27FC236}">
                <a16:creationId xmlns:a16="http://schemas.microsoft.com/office/drawing/2014/main" id="{C60BE63B-07A2-4112-B928-1812262BC62F}"/>
              </a:ext>
            </a:extLst>
          </p:cNvPr>
          <p:cNvSpPr>
            <a:spLocks noGrp="1"/>
          </p:cNvSpPr>
          <p:nvPr>
            <p:ph idx="1"/>
          </p:nvPr>
        </p:nvSpPr>
        <p:spPr/>
        <p:txBody>
          <a:bodyPr/>
          <a:lstStyle/>
          <a:p>
            <a:r>
              <a:rPr lang="en-GB" dirty="0"/>
              <a:t>Brainstorming:</a:t>
            </a:r>
          </a:p>
          <a:p>
            <a:r>
              <a:rPr lang="en-GB" dirty="0"/>
              <a:t>Cross overs; </a:t>
            </a:r>
          </a:p>
          <a:p>
            <a:r>
              <a:rPr lang="en-GB" dirty="0"/>
              <a:t>Buzz groups …. Leading into Snowballing; </a:t>
            </a:r>
          </a:p>
          <a:p>
            <a:r>
              <a:rPr lang="en-GB" dirty="0"/>
              <a:t>Fishbowls</a:t>
            </a:r>
          </a:p>
          <a:p>
            <a:endParaRPr lang="en-GB" dirty="0"/>
          </a:p>
          <a:p>
            <a:r>
              <a:rPr lang="en-GB" dirty="0"/>
              <a:t>What else can we use?</a:t>
            </a:r>
          </a:p>
        </p:txBody>
      </p:sp>
    </p:spTree>
    <p:extLst>
      <p:ext uri="{BB962C8B-B14F-4D97-AF65-F5344CB8AC3E}">
        <p14:creationId xmlns:p14="http://schemas.microsoft.com/office/powerpoint/2010/main" val="308269330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EEC83-8EBF-422B-8BD5-03D5F460F8AB}"/>
              </a:ext>
            </a:extLst>
          </p:cNvPr>
          <p:cNvSpPr>
            <a:spLocks noGrp="1"/>
          </p:cNvSpPr>
          <p:nvPr>
            <p:ph type="title"/>
          </p:nvPr>
        </p:nvSpPr>
        <p:spPr/>
        <p:txBody>
          <a:bodyPr/>
          <a:lstStyle/>
          <a:p>
            <a:r>
              <a:rPr lang="en-GB" dirty="0"/>
              <a:t>References on group work and other reading</a:t>
            </a:r>
          </a:p>
        </p:txBody>
      </p:sp>
      <p:sp>
        <p:nvSpPr>
          <p:cNvPr id="3" name="Content Placeholder 2">
            <a:extLst>
              <a:ext uri="{FF2B5EF4-FFF2-40B4-BE49-F238E27FC236}">
                <a16:creationId xmlns:a16="http://schemas.microsoft.com/office/drawing/2014/main" id="{FE8ADBFD-75D7-408F-923A-6763BD8B9E3B}"/>
              </a:ext>
            </a:extLst>
          </p:cNvPr>
          <p:cNvSpPr>
            <a:spLocks noGrp="1"/>
          </p:cNvSpPr>
          <p:nvPr>
            <p:ph idx="1"/>
          </p:nvPr>
        </p:nvSpPr>
        <p:spPr>
          <a:xfrm>
            <a:off x="468313" y="1196975"/>
            <a:ext cx="8229600" cy="5005388"/>
          </a:xfrm>
        </p:spPr>
        <p:txBody>
          <a:bodyPr/>
          <a:lstStyle/>
          <a:p>
            <a:pPr marL="0" indent="0">
              <a:buNone/>
            </a:pPr>
            <a:r>
              <a:rPr lang="en-GB" dirty="0"/>
              <a:t>Creme, P., 2008. A space for academic play: Student learning journals as transitional writing. </a:t>
            </a:r>
            <a:r>
              <a:rPr lang="en-GB" i="1" dirty="0"/>
              <a:t>Arts and Humanities in Higher Education</a:t>
            </a:r>
            <a:r>
              <a:rPr lang="en-GB" dirty="0"/>
              <a:t>, </a:t>
            </a:r>
            <a:r>
              <a:rPr lang="en-GB" i="1" dirty="0"/>
              <a:t>7</a:t>
            </a:r>
            <a:r>
              <a:rPr lang="en-GB" dirty="0"/>
              <a:t>(1), pp.49-64.</a:t>
            </a:r>
          </a:p>
          <a:p>
            <a:pPr marL="0" indent="0">
              <a:buNone/>
            </a:pPr>
            <a:r>
              <a:rPr lang="en-GB" dirty="0"/>
              <a:t>Curran, V.R., Sharpe, D., </a:t>
            </a:r>
            <a:r>
              <a:rPr lang="en-GB" dirty="0" err="1"/>
              <a:t>Forristall</a:t>
            </a:r>
            <a:r>
              <a:rPr lang="en-GB" dirty="0"/>
              <a:t>, J. and Flynn, K., 2008. Student satisfaction and perceptions of small group process in case-based interprofessional learning. </a:t>
            </a:r>
            <a:r>
              <a:rPr lang="en-GB" i="1" dirty="0"/>
              <a:t>Medical Teacher</a:t>
            </a:r>
            <a:r>
              <a:rPr lang="en-GB" dirty="0"/>
              <a:t>, </a:t>
            </a:r>
            <a:r>
              <a:rPr lang="en-GB" i="1" dirty="0"/>
              <a:t>30</a:t>
            </a:r>
            <a:r>
              <a:rPr lang="en-GB" dirty="0"/>
              <a:t>(4), pp.431-433.</a:t>
            </a:r>
          </a:p>
          <a:p>
            <a:pPr marL="0" indent="0">
              <a:buNone/>
            </a:pPr>
            <a:r>
              <a:rPr lang="en-GB" dirty="0"/>
              <a:t>Foreman-Peck. L (2010) </a:t>
            </a:r>
            <a:r>
              <a:rPr lang="en-GB" i="1" dirty="0"/>
              <a:t>‘Fairness in group-work assessment in higher education; an action case study’</a:t>
            </a:r>
            <a:r>
              <a:rPr lang="en-GB" dirty="0"/>
              <a:t> in Foreman-Peck, L. and McDowell, L. (2010) Aims Ethics and Values in group work assessment, Newcastle, Northumbria University</a:t>
            </a:r>
          </a:p>
        </p:txBody>
      </p:sp>
    </p:spTree>
    <p:extLst>
      <p:ext uri="{BB962C8B-B14F-4D97-AF65-F5344CB8AC3E}">
        <p14:creationId xmlns:p14="http://schemas.microsoft.com/office/powerpoint/2010/main" val="418107800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05D9-AD6F-4FF9-AC48-C1447DE2BAB2}"/>
              </a:ext>
            </a:extLst>
          </p:cNvPr>
          <p:cNvSpPr>
            <a:spLocks noGrp="1"/>
          </p:cNvSpPr>
          <p:nvPr>
            <p:ph type="title"/>
          </p:nvPr>
        </p:nvSpPr>
        <p:spPr/>
        <p:txBody>
          <a:bodyPr/>
          <a:lstStyle/>
          <a:p>
            <a:r>
              <a:rPr lang="en-GB" dirty="0"/>
              <a:t>Ask us anything!</a:t>
            </a:r>
          </a:p>
        </p:txBody>
      </p:sp>
      <p:sp>
        <p:nvSpPr>
          <p:cNvPr id="3" name="Text Placeholder 2">
            <a:extLst>
              <a:ext uri="{FF2B5EF4-FFF2-40B4-BE49-F238E27FC236}">
                <a16:creationId xmlns:a16="http://schemas.microsoft.com/office/drawing/2014/main" id="{24E86277-D090-464C-A69E-6FD4D78262C8}"/>
              </a:ext>
            </a:extLst>
          </p:cNvPr>
          <p:cNvSpPr>
            <a:spLocks noGrp="1"/>
          </p:cNvSpPr>
          <p:nvPr>
            <p:ph type="body" idx="1"/>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4400" dirty="0"/>
              <a:t>Phil Race and Sally Brown</a:t>
            </a:r>
          </a:p>
        </p:txBody>
      </p:sp>
    </p:spTree>
    <p:extLst>
      <p:ext uri="{BB962C8B-B14F-4D97-AF65-F5344CB8AC3E}">
        <p14:creationId xmlns:p14="http://schemas.microsoft.com/office/powerpoint/2010/main" val="329630506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46049" y="88784"/>
            <a:ext cx="7554951" cy="800100"/>
          </a:xfrm>
          <a:noFill/>
        </p:spPr>
        <p:txBody>
          <a:bodyPr anchor="ctr"/>
          <a:lstStyle/>
          <a:p>
            <a:pPr eaLnBrk="1" hangingPunct="1"/>
            <a:r>
              <a:rPr lang="en-GB" sz="3200" dirty="0"/>
              <a:t>Useful references: 1</a:t>
            </a:r>
          </a:p>
        </p:txBody>
      </p:sp>
      <p:sp>
        <p:nvSpPr>
          <p:cNvPr id="207875" name="Rectangle 3"/>
          <p:cNvSpPr>
            <a:spLocks noGrp="1" noChangeArrowheads="1"/>
          </p:cNvSpPr>
          <p:nvPr>
            <p:ph type="body" idx="1"/>
          </p:nvPr>
        </p:nvSpPr>
        <p:spPr>
          <a:xfrm>
            <a:off x="250825" y="908720"/>
            <a:ext cx="8713788" cy="5615905"/>
          </a:xfrm>
        </p:spPr>
        <p:txBody>
          <a:bodyPr/>
          <a:lstStyle/>
          <a:p>
            <a:pPr marL="263525" indent="-263525">
              <a:buNone/>
            </a:pPr>
            <a:r>
              <a:rPr lang="en-GB" dirty="0"/>
              <a:t>Assessment Reform Group (1999) </a:t>
            </a:r>
            <a:r>
              <a:rPr lang="en-GB" i="1" dirty="0"/>
              <a:t>Assessment for Learning: Beyond the black box, </a:t>
            </a:r>
            <a:r>
              <a:rPr lang="en-GB" dirty="0"/>
              <a:t>Cambridge UK, University of Cambridge School of Education. </a:t>
            </a:r>
          </a:p>
          <a:p>
            <a:pPr marL="263525" indent="-263525">
              <a:buNone/>
            </a:pPr>
            <a:r>
              <a:rPr lang="en-GB" dirty="0"/>
              <a:t>Bain, K. (2004) </a:t>
            </a:r>
            <a:r>
              <a:rPr lang="en-GB" i="1" dirty="0"/>
              <a:t>What the best College Teachers do</a:t>
            </a:r>
            <a:r>
              <a:rPr lang="en-GB" dirty="0"/>
              <a:t>, Cambridge: Harvard University Press.</a:t>
            </a:r>
          </a:p>
          <a:p>
            <a:pPr marL="263525" indent="-263525">
              <a:buNone/>
            </a:pPr>
            <a:r>
              <a:rPr lang="en-GB" dirty="0"/>
              <a:t>Biggs, J. and Tang, C. (2011) </a:t>
            </a:r>
            <a:r>
              <a:rPr lang="en-GB" i="1" dirty="0"/>
              <a:t>Teaching for Quality Learning at University, </a:t>
            </a:r>
            <a:r>
              <a:rPr lang="en-GB" dirty="0"/>
              <a:t>Maidenhead: Open University Press.</a:t>
            </a:r>
          </a:p>
          <a:p>
            <a:pPr marL="263525" indent="-263525">
              <a:buNone/>
            </a:pPr>
            <a:r>
              <a:rPr lang="en-GB" dirty="0" err="1"/>
              <a:t>Bloxham</a:t>
            </a:r>
            <a:r>
              <a:rPr lang="en-GB" dirty="0"/>
              <a:t>, S. and Boyd, P. (2007) </a:t>
            </a:r>
            <a:r>
              <a:rPr lang="en-GB" i="1" dirty="0"/>
              <a:t>Developing effective assessment in higher education: a practical guide</a:t>
            </a:r>
            <a:r>
              <a:rPr lang="en-GB" dirty="0"/>
              <a:t>, Maidenhead, Open University Press.</a:t>
            </a:r>
          </a:p>
          <a:p>
            <a:pPr marL="263525" indent="-263525">
              <a:buNone/>
            </a:pPr>
            <a:r>
              <a:rPr lang="en-GB" dirty="0" err="1"/>
              <a:t>Boud</a:t>
            </a:r>
            <a:r>
              <a:rPr lang="en-GB" dirty="0"/>
              <a:t>, D. (1995) </a:t>
            </a:r>
            <a:r>
              <a:rPr lang="en-GB" i="1" dirty="0"/>
              <a:t>Enhancing learning through self-assessment,</a:t>
            </a:r>
            <a:r>
              <a:rPr lang="en-GB" dirty="0"/>
              <a:t> London: Routledge.</a:t>
            </a:r>
          </a:p>
          <a:p>
            <a:pPr marL="263525" indent="-263525">
              <a:buNone/>
            </a:pPr>
            <a:r>
              <a:rPr lang="en-GB" dirty="0" err="1"/>
              <a:t>Boud</a:t>
            </a:r>
            <a:r>
              <a:rPr lang="en-GB" dirty="0"/>
              <a:t>, D. and Associates (2010) </a:t>
            </a:r>
            <a:r>
              <a:rPr lang="en-GB" i="1" dirty="0"/>
              <a:t>Assessment 2020: seven propositions for assessment reform in higher education </a:t>
            </a:r>
            <a:r>
              <a:rPr lang="en-GB" dirty="0"/>
              <a:t>Sydney: Australian Learning and Teaching Council.</a:t>
            </a:r>
            <a:endParaRPr lang="en-GB" sz="2000" dirty="0"/>
          </a:p>
        </p:txBody>
      </p:sp>
    </p:spTree>
    <p:extLst>
      <p:ext uri="{BB962C8B-B14F-4D97-AF65-F5344CB8AC3E}">
        <p14:creationId xmlns:p14="http://schemas.microsoft.com/office/powerpoint/2010/main" val="74117957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2398" y="260648"/>
            <a:ext cx="7543800" cy="533398"/>
          </a:xfrm>
        </p:spPr>
        <p:txBody>
          <a:bodyPr/>
          <a:lstStyle/>
          <a:p>
            <a:r>
              <a:rPr lang="en-GB" dirty="0"/>
              <a:t>Useful references: 2</a:t>
            </a:r>
          </a:p>
        </p:txBody>
      </p:sp>
      <p:sp>
        <p:nvSpPr>
          <p:cNvPr id="3" name="Content Placeholder 2"/>
          <p:cNvSpPr>
            <a:spLocks noGrp="1"/>
          </p:cNvSpPr>
          <p:nvPr>
            <p:ph idx="1"/>
          </p:nvPr>
        </p:nvSpPr>
        <p:spPr>
          <a:xfrm>
            <a:off x="452002" y="681933"/>
            <a:ext cx="8229600" cy="5189992"/>
          </a:xfrm>
        </p:spPr>
        <p:txBody>
          <a:bodyPr/>
          <a:lstStyle/>
          <a:p>
            <a:pPr marL="360363" indent="-360363">
              <a:buNone/>
            </a:pPr>
            <a:r>
              <a:rPr lang="en-GB" sz="2300" dirty="0"/>
              <a:t>Brown, S. (2012) Assimilate compendium, Leeds, Leeds Met Press</a:t>
            </a:r>
          </a:p>
          <a:p>
            <a:pPr marL="360363" indent="-360363">
              <a:buNone/>
            </a:pPr>
            <a:r>
              <a:rPr lang="en-GB" sz="2300" dirty="0"/>
              <a:t>Brown, S. (2012) ‘What are the perceived differences between assessing at Masters level and undergraduate level assessment? Some findings from an NTFS–funded project’ Innovations in Education and Teaching International, forthcoming</a:t>
            </a:r>
          </a:p>
          <a:p>
            <a:pPr marL="360363" indent="-360363">
              <a:buNone/>
            </a:pPr>
            <a:r>
              <a:rPr lang="en-GB" sz="2300" dirty="0"/>
              <a:t>Brown, S., </a:t>
            </a:r>
            <a:r>
              <a:rPr lang="en-GB" sz="2300" dirty="0" err="1"/>
              <a:t>Deignan</a:t>
            </a:r>
            <a:r>
              <a:rPr lang="en-GB" sz="2300" dirty="0"/>
              <a:t>, T. Race, P. and Priestley, J. (2012) ‘Assessing students at Masters Level: learning points for Educational Developers’ Educational Developments, SEDA, Birmingham.</a:t>
            </a:r>
          </a:p>
          <a:p>
            <a:pPr marL="360363" indent="-360363">
              <a:buNone/>
            </a:pPr>
            <a:r>
              <a:rPr lang="en-GB" sz="2300" dirty="0"/>
              <a:t>Brown, S (2012) ‘Diverse and innovative assessment at Masters Level: alternatives to conventional written assignments’ in AISHE-J: The All Ireland Journal of Teaching and Learning in Higher Education Vol 4, No 2.</a:t>
            </a:r>
          </a:p>
          <a:p>
            <a:pPr marL="360363" indent="-360363">
              <a:buNone/>
            </a:pPr>
            <a:r>
              <a:rPr lang="en-GB" sz="2300" dirty="0"/>
              <a:t>Brown, S. (2014) </a:t>
            </a:r>
            <a:r>
              <a:rPr lang="en-GB" sz="2300" i="1" dirty="0"/>
              <a:t>Learning, teaching and assessment in higher education: global perspectives</a:t>
            </a:r>
            <a:r>
              <a:rPr lang="en-GB" sz="2300" dirty="0"/>
              <a:t>. London: Palgrave Macmillan.</a:t>
            </a:r>
          </a:p>
        </p:txBody>
      </p:sp>
    </p:spTree>
    <p:extLst>
      <p:ext uri="{BB962C8B-B14F-4D97-AF65-F5344CB8AC3E}">
        <p14:creationId xmlns:p14="http://schemas.microsoft.com/office/powerpoint/2010/main" val="306665714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CEF6F0-B0BD-4DEE-A859-4528AE18F51E}"/>
              </a:ext>
            </a:extLst>
          </p:cNvPr>
          <p:cNvSpPr>
            <a:spLocks noGrp="1"/>
          </p:cNvSpPr>
          <p:nvPr>
            <p:ph idx="1"/>
          </p:nvPr>
        </p:nvSpPr>
        <p:spPr>
          <a:xfrm>
            <a:off x="468313" y="655637"/>
            <a:ext cx="8229600" cy="5546726"/>
          </a:xfrm>
        </p:spPr>
        <p:txBody>
          <a:bodyPr/>
          <a:lstStyle/>
          <a:p>
            <a:pPr marL="263525" indent="-263525">
              <a:buNone/>
            </a:pPr>
            <a:r>
              <a:rPr lang="en-GB" sz="2200" dirty="0"/>
              <a:t>Brown, S. and </a:t>
            </a:r>
            <a:r>
              <a:rPr lang="en-GB" sz="2200" dirty="0" err="1"/>
              <a:t>Glasner</a:t>
            </a:r>
            <a:r>
              <a:rPr lang="en-GB" sz="2200" dirty="0"/>
              <a:t>, A. (eds.) (1999) </a:t>
            </a:r>
            <a:r>
              <a:rPr lang="en-GB" sz="2200" i="1" dirty="0"/>
              <a:t>Assessment Matters in Higher Education, Choosing and Using Diverse Approaches</a:t>
            </a:r>
            <a:r>
              <a:rPr lang="en-GB" sz="2200" dirty="0"/>
              <a:t>, Maidenhead: Open University Press.</a:t>
            </a:r>
          </a:p>
          <a:p>
            <a:pPr marL="263525" indent="-263525">
              <a:buNone/>
            </a:pPr>
            <a:r>
              <a:rPr lang="en-GB" sz="2200" dirty="0"/>
              <a:t>Brown, S. and Knight, P. (1994) </a:t>
            </a:r>
            <a:r>
              <a:rPr lang="en-GB" sz="2200" i="1" dirty="0"/>
              <a:t>Assessing Learners in Higher Education</a:t>
            </a:r>
            <a:r>
              <a:rPr lang="en-GB" sz="2200" dirty="0"/>
              <a:t>, London: Kogan Page.</a:t>
            </a:r>
          </a:p>
          <a:p>
            <a:pPr marL="263525" indent="-263525">
              <a:buNone/>
            </a:pPr>
            <a:r>
              <a:rPr lang="en-US" sz="2200" dirty="0"/>
              <a:t>Brown, S. and Race, P. (2012) </a:t>
            </a:r>
            <a:r>
              <a:rPr lang="en-GB" sz="2200" i="1" dirty="0"/>
              <a:t>Using effective assessment to promote learning </a:t>
            </a:r>
            <a:r>
              <a:rPr lang="en-GB" sz="2200" dirty="0"/>
              <a:t>in Hunt, L. and Chambers, D. (2012) </a:t>
            </a:r>
            <a:r>
              <a:rPr lang="en-GB" sz="2200" i="1" dirty="0"/>
              <a:t>University Teaching in Focus, Victoria, Australia, Acer Press. P74-91</a:t>
            </a:r>
          </a:p>
          <a:p>
            <a:pPr marL="263525" indent="-263525">
              <a:buNone/>
            </a:pPr>
            <a:r>
              <a:rPr lang="en-GB" sz="2200" dirty="0"/>
              <a:t>Brown, S. Rust, C. &amp; Gibbs, G. (1994) </a:t>
            </a:r>
            <a:r>
              <a:rPr lang="en-GB" sz="2200" i="1" dirty="0"/>
              <a:t>Strategies for Diversifying Assessment,</a:t>
            </a:r>
            <a:r>
              <a:rPr lang="en-GB" sz="2200" dirty="0"/>
              <a:t> Oxford: Oxford Centre for Staff Development. </a:t>
            </a:r>
          </a:p>
          <a:p>
            <a:pPr marL="263525" indent="-263525">
              <a:buNone/>
            </a:pPr>
            <a:r>
              <a:rPr lang="en-GB" sz="2200" dirty="0"/>
              <a:t>Creme, P., 2008. A space for academic play: Student learning journals as transitional writing. </a:t>
            </a:r>
            <a:r>
              <a:rPr lang="en-GB" sz="2200" i="1" dirty="0"/>
              <a:t>Arts and Humanities in Higher Education</a:t>
            </a:r>
            <a:r>
              <a:rPr lang="en-GB" sz="2200" dirty="0"/>
              <a:t>, </a:t>
            </a:r>
            <a:r>
              <a:rPr lang="en-GB" sz="2200" i="1" dirty="0"/>
              <a:t>7</a:t>
            </a:r>
            <a:r>
              <a:rPr lang="en-GB" sz="2200" dirty="0"/>
              <a:t>(1), pp.49-64.</a:t>
            </a:r>
          </a:p>
          <a:p>
            <a:pPr marL="263525" indent="-263525">
              <a:buNone/>
            </a:pPr>
            <a:r>
              <a:rPr lang="en-GB" sz="2200" dirty="0"/>
              <a:t>Curran, V.R., Sharpe, D., </a:t>
            </a:r>
            <a:r>
              <a:rPr lang="en-GB" sz="2200" dirty="0" err="1"/>
              <a:t>Forristall</a:t>
            </a:r>
            <a:r>
              <a:rPr lang="en-GB" sz="2200" dirty="0"/>
              <a:t>, J. and Flynn, K., 2008. Student satisfaction and perceptions of small group process in case-based interprofessional learning. </a:t>
            </a:r>
            <a:r>
              <a:rPr lang="en-GB" sz="2200" i="1" dirty="0"/>
              <a:t>Medical Teacher</a:t>
            </a:r>
            <a:r>
              <a:rPr lang="en-GB" sz="2200" dirty="0"/>
              <a:t>, </a:t>
            </a:r>
            <a:r>
              <a:rPr lang="en-GB" sz="2200" i="1" dirty="0"/>
              <a:t>30</a:t>
            </a:r>
            <a:r>
              <a:rPr lang="en-GB" sz="2200" dirty="0"/>
              <a:t>(4), pp.431-433.</a:t>
            </a:r>
          </a:p>
          <a:p>
            <a:pPr marL="263525" indent="-263525">
              <a:buNone/>
            </a:pPr>
            <a:endParaRPr lang="en-GB" sz="2200" dirty="0"/>
          </a:p>
          <a:p>
            <a:endParaRPr lang="en-GB" sz="2200" dirty="0"/>
          </a:p>
        </p:txBody>
      </p:sp>
      <p:sp>
        <p:nvSpPr>
          <p:cNvPr id="4" name="Title 1">
            <a:extLst>
              <a:ext uri="{FF2B5EF4-FFF2-40B4-BE49-F238E27FC236}">
                <a16:creationId xmlns:a16="http://schemas.microsoft.com/office/drawing/2014/main" id="{4ABB4492-9312-4B7D-BC37-CAC05A8AB3B8}"/>
              </a:ext>
            </a:extLst>
          </p:cNvPr>
          <p:cNvSpPr>
            <a:spLocks noGrp="1"/>
          </p:cNvSpPr>
          <p:nvPr>
            <p:ph type="title"/>
          </p:nvPr>
        </p:nvSpPr>
        <p:spPr>
          <a:xfrm>
            <a:off x="468313" y="118268"/>
            <a:ext cx="7543800" cy="537369"/>
          </a:xfrm>
        </p:spPr>
        <p:txBody>
          <a:bodyPr/>
          <a:lstStyle/>
          <a:p>
            <a:r>
              <a:rPr lang="en-GB" dirty="0"/>
              <a:t>Useful references: 3</a:t>
            </a:r>
          </a:p>
        </p:txBody>
      </p:sp>
    </p:spTree>
    <p:extLst>
      <p:ext uri="{BB962C8B-B14F-4D97-AF65-F5344CB8AC3E}">
        <p14:creationId xmlns:p14="http://schemas.microsoft.com/office/powerpoint/2010/main" val="353421749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543800" cy="354434"/>
          </a:xfrm>
        </p:spPr>
        <p:txBody>
          <a:bodyPr/>
          <a:lstStyle/>
          <a:p>
            <a:r>
              <a:rPr lang="en-GB" dirty="0"/>
              <a:t>Useful references: 4</a:t>
            </a:r>
          </a:p>
        </p:txBody>
      </p:sp>
      <p:sp>
        <p:nvSpPr>
          <p:cNvPr id="3" name="Content Placeholder 2"/>
          <p:cNvSpPr>
            <a:spLocks noGrp="1"/>
          </p:cNvSpPr>
          <p:nvPr>
            <p:ph idx="1"/>
          </p:nvPr>
        </p:nvSpPr>
        <p:spPr>
          <a:xfrm>
            <a:off x="107504" y="576295"/>
            <a:ext cx="8928992" cy="5271634"/>
          </a:xfrm>
        </p:spPr>
        <p:txBody>
          <a:bodyPr/>
          <a:lstStyle/>
          <a:p>
            <a:pPr marL="360363" indent="-360363">
              <a:buNone/>
            </a:pPr>
            <a:r>
              <a:rPr lang="en-US" dirty="0"/>
              <a:t>Carless, D., </a:t>
            </a:r>
            <a:r>
              <a:rPr lang="en-US" dirty="0" err="1"/>
              <a:t>Joughin</a:t>
            </a:r>
            <a:r>
              <a:rPr lang="en-US" dirty="0"/>
              <a:t>, G., </a:t>
            </a:r>
            <a:r>
              <a:rPr lang="en-US" dirty="0" err="1"/>
              <a:t>Ngar</a:t>
            </a:r>
            <a:r>
              <a:rPr lang="en-US" dirty="0"/>
              <a:t>-Fun Liu </a:t>
            </a:r>
            <a:r>
              <a:rPr lang="en-US" i="1" dirty="0"/>
              <a:t>et al</a:t>
            </a:r>
            <a:r>
              <a:rPr lang="en-US" dirty="0"/>
              <a:t> (2006) </a:t>
            </a:r>
            <a:r>
              <a:rPr lang="en-US" i="1" dirty="0"/>
              <a:t>How Assessment supports learning: Learning orientated assessment in action </a:t>
            </a:r>
            <a:r>
              <a:rPr lang="en-US" dirty="0"/>
              <a:t>Hong Kong: Hong Kong University Press.</a:t>
            </a:r>
            <a:endParaRPr lang="en-GB" dirty="0"/>
          </a:p>
          <a:p>
            <a:pPr marL="360363" indent="-360363">
              <a:buNone/>
            </a:pPr>
            <a:r>
              <a:rPr lang="en-GB" dirty="0"/>
              <a:t>Carless, D. &amp; Boud, D. (2018): The development of student feedback literacy: enabling uptake of feedback, Assessment &amp; Evaluation in Higher Education, DOI:10.1080/02602938.2018.1463354</a:t>
            </a:r>
          </a:p>
          <a:p>
            <a:pPr marL="360363" indent="-360363">
              <a:buNone/>
            </a:pPr>
            <a:r>
              <a:rPr lang="en-GB" dirty="0"/>
              <a:t>Carroll, J. and Ryan, J. (2005) </a:t>
            </a:r>
            <a:r>
              <a:rPr lang="en-GB" i="1" dirty="0"/>
              <a:t>Teaching International students: improving learning for all. </a:t>
            </a:r>
            <a:r>
              <a:rPr lang="en-GB" dirty="0"/>
              <a:t>London: Routledge SEDA series.</a:t>
            </a:r>
          </a:p>
          <a:p>
            <a:pPr marL="360363" indent="-360363">
              <a:buNone/>
            </a:pPr>
            <a:r>
              <a:rPr lang="en-GB" dirty="0"/>
              <a:t>Crooks, T. (1988) </a:t>
            </a:r>
            <a:r>
              <a:rPr lang="en-GB" i="1" dirty="0"/>
              <a:t>Assessing student performance, </a:t>
            </a:r>
            <a:r>
              <a:rPr lang="en-GB" dirty="0"/>
              <a:t>HERDSA Green Guide No 8 HERDSA (reprinted 1994).</a:t>
            </a:r>
          </a:p>
          <a:p>
            <a:pPr marL="360363" indent="-360363">
              <a:buNone/>
            </a:pPr>
            <a:r>
              <a:rPr lang="en-GB" dirty="0" err="1"/>
              <a:t>Crosling</a:t>
            </a:r>
            <a:r>
              <a:rPr lang="en-GB" dirty="0"/>
              <a:t>, G., Thomas, L. and </a:t>
            </a:r>
            <a:r>
              <a:rPr lang="en-GB" dirty="0" err="1"/>
              <a:t>Heagney</a:t>
            </a:r>
            <a:r>
              <a:rPr lang="en-GB" dirty="0"/>
              <a:t>, M. (2008) </a:t>
            </a:r>
            <a:r>
              <a:rPr lang="en-GB" i="1" dirty="0"/>
              <a:t>Improving student retention in Higher Education,</a:t>
            </a:r>
            <a:r>
              <a:rPr lang="en-GB" dirty="0"/>
              <a:t> London and New York: Routledge. </a:t>
            </a:r>
          </a:p>
          <a:p>
            <a:pPr marL="360363" indent="-360363">
              <a:buNone/>
            </a:pPr>
            <a:r>
              <a:rPr lang="en-GB" dirty="0" err="1"/>
              <a:t>Falchikov</a:t>
            </a:r>
            <a:r>
              <a:rPr lang="en-GB" dirty="0"/>
              <a:t>, N. (2004) </a:t>
            </a:r>
            <a:r>
              <a:rPr lang="en-GB" i="1" dirty="0"/>
              <a:t>Improving Assessment through Student Involvement: Practical Solutions for Aiding Learning in Higher and Further Education,</a:t>
            </a:r>
            <a:r>
              <a:rPr lang="en-GB" dirty="0"/>
              <a:t> London: Routledge.</a:t>
            </a:r>
          </a:p>
        </p:txBody>
      </p:sp>
    </p:spTree>
    <p:extLst>
      <p:ext uri="{BB962C8B-B14F-4D97-AF65-F5344CB8AC3E}">
        <p14:creationId xmlns:p14="http://schemas.microsoft.com/office/powerpoint/2010/main" val="3501115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The </a:t>
            </a:r>
            <a:r>
              <a:rPr lang="en-US" sz="3200" dirty="0"/>
              <a:t>Maieutic model</a:t>
            </a:r>
            <a:endParaRPr lang="en-GB" sz="3200" dirty="0"/>
          </a:p>
        </p:txBody>
      </p:sp>
      <p:sp>
        <p:nvSpPr>
          <p:cNvPr id="16387" name="Content Placeholder 2"/>
          <p:cNvSpPr>
            <a:spLocks noGrp="1"/>
          </p:cNvSpPr>
          <p:nvPr>
            <p:ph idx="1"/>
          </p:nvPr>
        </p:nvSpPr>
        <p:spPr/>
        <p:txBody>
          <a:bodyPr/>
          <a:lstStyle/>
          <a:p>
            <a:pPr>
              <a:lnSpc>
                <a:spcPct val="100000"/>
              </a:lnSpc>
              <a:buFont typeface="Wingdings" pitchFamily="2" charset="2"/>
              <a:buNone/>
            </a:pPr>
            <a:r>
              <a:rPr lang="en-US" sz="2800" dirty="0" err="1"/>
              <a:t>Maieutics</a:t>
            </a:r>
            <a:r>
              <a:rPr lang="en-US" sz="2800" dirty="0"/>
              <a:t> is a complex procedure of research introduced by Socrates, embracing the Socratic method in its widest sense. It is based on the idea that the truth is latent in the mind of every human being due to her/his innate reason but has to be “given birth” by answering questions (or problems) intelligently proposed. The word is derived from the Greek “μα</a:t>
            </a:r>
            <a:r>
              <a:rPr lang="en-US" sz="2800" dirty="0" err="1"/>
              <a:t>ιευτικός</a:t>
            </a:r>
            <a:r>
              <a:rPr lang="en-US" sz="2800" dirty="0"/>
              <a:t>”, pertaining to midwifery.</a:t>
            </a:r>
            <a:r>
              <a:rPr lang="en-GB" sz="2800" dirty="0"/>
              <a:t> </a:t>
            </a:r>
          </a:p>
          <a:p>
            <a:pPr>
              <a:lnSpc>
                <a:spcPct val="100000"/>
              </a:lnSpc>
              <a:buFont typeface="Wingdings" pitchFamily="2" charset="2"/>
              <a:buNone/>
            </a:pPr>
            <a:endParaRPr lang="en-GB" sz="2800" dirty="0"/>
          </a:p>
        </p:txBody>
      </p:sp>
    </p:spTree>
    <p:extLst>
      <p:ext uri="{BB962C8B-B14F-4D97-AF65-F5344CB8AC3E}">
        <p14:creationId xmlns:p14="http://schemas.microsoft.com/office/powerpoint/2010/main" val="238144990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533399"/>
          </a:xfrm>
        </p:spPr>
        <p:txBody>
          <a:bodyPr/>
          <a:lstStyle/>
          <a:p>
            <a:r>
              <a:rPr lang="en-GB" dirty="0"/>
              <a:t>Useful references: 5</a:t>
            </a:r>
          </a:p>
        </p:txBody>
      </p:sp>
      <p:sp>
        <p:nvSpPr>
          <p:cNvPr id="3" name="Content Placeholder 2"/>
          <p:cNvSpPr>
            <a:spLocks noGrp="1"/>
          </p:cNvSpPr>
          <p:nvPr>
            <p:ph idx="1"/>
          </p:nvPr>
        </p:nvSpPr>
        <p:spPr>
          <a:xfrm>
            <a:off x="179512" y="655637"/>
            <a:ext cx="8518401" cy="5546726"/>
          </a:xfrm>
        </p:spPr>
        <p:txBody>
          <a:bodyPr/>
          <a:lstStyle/>
          <a:p>
            <a:pPr marL="360363" indent="-360363">
              <a:buNone/>
            </a:pPr>
            <a:r>
              <a:rPr lang="en-GB" dirty="0"/>
              <a:t>Foreman-Peck. L (2010) </a:t>
            </a:r>
            <a:r>
              <a:rPr lang="en-GB" i="1" dirty="0"/>
              <a:t>‘Fairness in group-work assessment in higher education; an action case study’</a:t>
            </a:r>
            <a:r>
              <a:rPr lang="en-GB" dirty="0"/>
              <a:t> in Foreman-Peck, L. and McDowell, L. (2010) Aims Ethics and Values in group work assessment, Newcastle, Northumbria University</a:t>
            </a:r>
          </a:p>
          <a:p>
            <a:pPr marL="360363" indent="-360363">
              <a:buNone/>
            </a:pPr>
            <a:r>
              <a:rPr lang="en-GB" dirty="0"/>
              <a:t>Gibbs, G. (1999) </a:t>
            </a:r>
            <a:r>
              <a:rPr lang="en-GB" i="1" dirty="0"/>
              <a:t>Using assessment strategically to change the way students learn</a:t>
            </a:r>
            <a:r>
              <a:rPr lang="en-GB" dirty="0"/>
              <a:t>, in Brown S. &amp; </a:t>
            </a:r>
            <a:r>
              <a:rPr lang="en-GB" dirty="0" err="1"/>
              <a:t>Glasner</a:t>
            </a:r>
            <a:r>
              <a:rPr lang="en-GB" dirty="0"/>
              <a:t>, A. (eds.), </a:t>
            </a:r>
            <a:r>
              <a:rPr lang="en-GB" i="1" dirty="0"/>
              <a:t>Assessment Matters in Higher Education: Choosing and Using Diverse Approaches, </a:t>
            </a:r>
            <a:r>
              <a:rPr lang="en-GB" dirty="0"/>
              <a:t>Maidenhead: SRHE/Open University Press.</a:t>
            </a:r>
          </a:p>
          <a:p>
            <a:pPr marL="360363" indent="-360363">
              <a:buNone/>
            </a:pPr>
            <a:r>
              <a:rPr lang="en-GB" dirty="0"/>
              <a:t>Higher Education Academy (2012) </a:t>
            </a:r>
            <a:r>
              <a:rPr lang="en-GB" i="1" dirty="0"/>
              <a:t>A marked improvement; transforming assessment in higher education</a:t>
            </a:r>
            <a:r>
              <a:rPr lang="en-GB" dirty="0"/>
              <a:t>, York: HEA.</a:t>
            </a:r>
          </a:p>
          <a:p>
            <a:pPr marL="360363" indent="-360363">
              <a:buNone/>
            </a:pPr>
            <a:r>
              <a:rPr lang="en-GB" dirty="0" err="1"/>
              <a:t>Hounsell</a:t>
            </a:r>
            <a:r>
              <a:rPr lang="en-GB" dirty="0"/>
              <a:t>, D. (2008). The trouble with feedback: New challenges, emerging strategies, </a:t>
            </a:r>
            <a:r>
              <a:rPr lang="en-GB" i="1" dirty="0"/>
              <a:t>Interchange, Spring</a:t>
            </a:r>
            <a:r>
              <a:rPr lang="en-GB" dirty="0"/>
              <a:t>, Accessed at </a:t>
            </a:r>
            <a:r>
              <a:rPr lang="en-GB" u="sng" dirty="0">
                <a:hlinkClick r:id="rId2"/>
              </a:rPr>
              <a:t>www.tla.ed.ac.uk/interchange</a:t>
            </a:r>
            <a:r>
              <a:rPr lang="en-GB" dirty="0"/>
              <a:t>.</a:t>
            </a:r>
          </a:p>
          <a:p>
            <a:pPr marL="360363" indent="-360363">
              <a:buNone/>
            </a:pPr>
            <a:r>
              <a:rPr lang="en-GB" dirty="0"/>
              <a:t>Knight, P. and Yorke, M. (2003) </a:t>
            </a:r>
            <a:r>
              <a:rPr lang="en-GB" i="1" dirty="0"/>
              <a:t>Assessment, learning and employability</a:t>
            </a:r>
            <a:r>
              <a:rPr lang="en-GB" dirty="0"/>
              <a:t> Maidenhead, UK: SRHE/Open University Press.</a:t>
            </a:r>
          </a:p>
        </p:txBody>
      </p:sp>
    </p:spTree>
    <p:extLst>
      <p:ext uri="{BB962C8B-B14F-4D97-AF65-F5344CB8AC3E}">
        <p14:creationId xmlns:p14="http://schemas.microsoft.com/office/powerpoint/2010/main" val="365285486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references: 6</a:t>
            </a:r>
          </a:p>
        </p:txBody>
      </p:sp>
      <p:sp>
        <p:nvSpPr>
          <p:cNvPr id="3" name="Content Placeholder 2"/>
          <p:cNvSpPr>
            <a:spLocks noGrp="1"/>
          </p:cNvSpPr>
          <p:nvPr>
            <p:ph idx="1"/>
          </p:nvPr>
        </p:nvSpPr>
        <p:spPr/>
        <p:txBody>
          <a:bodyPr/>
          <a:lstStyle/>
          <a:p>
            <a:pPr marL="360363" indent="-360363">
              <a:buNone/>
            </a:pPr>
            <a:r>
              <a:rPr lang="en-GB" dirty="0"/>
              <a:t>McDowell, L. and Brown, S. (1998) </a:t>
            </a:r>
            <a:r>
              <a:rPr lang="en-GB" i="1" dirty="0"/>
              <a:t>Assessing students: cheating and plagiarism</a:t>
            </a:r>
            <a:r>
              <a:rPr lang="en-GB" dirty="0"/>
              <a:t>, Newcastle: Red Guide 10/11 University of Northumbria.</a:t>
            </a:r>
          </a:p>
          <a:p>
            <a:pPr marL="360363" indent="-360363">
              <a:buNone/>
            </a:pPr>
            <a:r>
              <a:rPr lang="en-GB" dirty="0" err="1"/>
              <a:t>Mentkowski</a:t>
            </a:r>
            <a:r>
              <a:rPr lang="en-GB" dirty="0"/>
              <a:t>, M. and associates (2000) p.82 </a:t>
            </a:r>
            <a:r>
              <a:rPr lang="en-GB" i="1" dirty="0"/>
              <a:t>Learning that lasts: integrating learning development and performance in college and beyond,</a:t>
            </a:r>
            <a:r>
              <a:rPr lang="en-GB" dirty="0"/>
              <a:t> San Francisco: </a:t>
            </a:r>
            <a:r>
              <a:rPr lang="en-GB" dirty="0" err="1"/>
              <a:t>Jossey</a:t>
            </a:r>
            <a:r>
              <a:rPr lang="en-GB" dirty="0"/>
              <a:t>-Bass.</a:t>
            </a:r>
          </a:p>
          <a:p>
            <a:pPr marL="360363" indent="-360363">
              <a:buNone/>
            </a:pPr>
            <a:r>
              <a:rPr lang="en-GB" dirty="0"/>
              <a:t>Meyer, J.H.F. and Land, R. (2003) ‘Threshold Concepts and Troublesome Knowledge 1 – Linkages to Ways of Thinking and Practising within the Disciplines’ in C. Rust (ed.) </a:t>
            </a:r>
            <a:r>
              <a:rPr lang="en-GB" i="1" dirty="0"/>
              <a:t>Improving Student Learning </a:t>
            </a:r>
            <a:r>
              <a:rPr lang="en-GB" dirty="0"/>
              <a:t>–</a:t>
            </a:r>
            <a:r>
              <a:rPr lang="en-GB" i="1" dirty="0"/>
              <a:t> Ten years on</a:t>
            </a:r>
            <a:r>
              <a:rPr lang="en-GB" dirty="0"/>
              <a:t>. Oxford: OCSLD.</a:t>
            </a:r>
          </a:p>
          <a:p>
            <a:pPr marL="360363" indent="-360363">
              <a:buNone/>
            </a:pPr>
            <a:r>
              <a:rPr lang="en-GB" dirty="0"/>
              <a:t>Morgan, C., Dunn, L., Parry, S. and O'Reilly, M. (2004) </a:t>
            </a:r>
            <a:r>
              <a:rPr lang="en-GB" i="1" dirty="0"/>
              <a:t>The student assessment handbook: New directions in traditional and online assessment, </a:t>
            </a:r>
            <a:r>
              <a:rPr lang="en-GB" dirty="0"/>
              <a:t>London, Routledge.</a:t>
            </a:r>
          </a:p>
        </p:txBody>
      </p:sp>
    </p:spTree>
    <p:extLst>
      <p:ext uri="{BB962C8B-B14F-4D97-AF65-F5344CB8AC3E}">
        <p14:creationId xmlns:p14="http://schemas.microsoft.com/office/powerpoint/2010/main" val="373160018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references: 7</a:t>
            </a:r>
          </a:p>
        </p:txBody>
      </p:sp>
      <p:sp>
        <p:nvSpPr>
          <p:cNvPr id="3" name="Content Placeholder 2"/>
          <p:cNvSpPr>
            <a:spLocks noGrp="1"/>
          </p:cNvSpPr>
          <p:nvPr>
            <p:ph idx="1"/>
          </p:nvPr>
        </p:nvSpPr>
        <p:spPr>
          <a:xfrm>
            <a:off x="457200" y="1196975"/>
            <a:ext cx="8229600" cy="4789488"/>
          </a:xfrm>
        </p:spPr>
        <p:txBody>
          <a:bodyPr/>
          <a:lstStyle/>
          <a:p>
            <a:pPr marL="263525" indent="-263525">
              <a:buNone/>
            </a:pPr>
            <a:r>
              <a:rPr lang="en-GB" dirty="0"/>
              <a:t>Newstead, S. E., Franklyn-Stokes, A., &amp; Armstead, P. (1996) Individual differences in student cheating, </a:t>
            </a:r>
            <a:r>
              <a:rPr lang="en-GB" i="1" dirty="0"/>
              <a:t>Journal of Educational Psychology</a:t>
            </a:r>
            <a:r>
              <a:rPr lang="en-GB" dirty="0"/>
              <a:t>, 88(2), 229-241</a:t>
            </a:r>
          </a:p>
          <a:p>
            <a:pPr marL="263525" indent="-263525">
              <a:buNone/>
            </a:pPr>
            <a:r>
              <a:rPr lang="en-GB" dirty="0"/>
              <a:t>Nicol, D. J. and Macfarlane-Dick, D. (2006) Formative assessment and self-regulated learning: A model and seven principles of good feedback practice, </a:t>
            </a:r>
            <a:r>
              <a:rPr lang="en-GB" i="1" dirty="0"/>
              <a:t>Studies in Higher Education Vol 31(2), 199-218.</a:t>
            </a:r>
            <a:endParaRPr lang="en-GB" dirty="0"/>
          </a:p>
          <a:p>
            <a:pPr marL="263525" indent="-263525">
              <a:buNone/>
            </a:pPr>
            <a:r>
              <a:rPr lang="en-GB" dirty="0"/>
              <a:t>PASS project Bradford </a:t>
            </a:r>
            <a:r>
              <a:rPr lang="en-GB" u="sng" dirty="0">
                <a:hlinkClick r:id="rId2"/>
              </a:rPr>
              <a:t>http://www.pass.brad.ac.uk/</a:t>
            </a:r>
            <a:r>
              <a:rPr lang="en-GB" dirty="0"/>
              <a:t> Accessed November 2013.</a:t>
            </a:r>
          </a:p>
          <a:p>
            <a:pPr marL="263525" indent="-263525">
              <a:buNone/>
            </a:pPr>
            <a:r>
              <a:rPr lang="en-GB" dirty="0" err="1"/>
              <a:t>Peelo</a:t>
            </a:r>
            <a:r>
              <a:rPr lang="en-GB" dirty="0"/>
              <a:t>, M. T., &amp; Wareham, T. (Eds.). (2002). </a:t>
            </a:r>
            <a:r>
              <a:rPr lang="en-GB" i="1" dirty="0"/>
              <a:t>Failing students in higher education</a:t>
            </a:r>
            <a:r>
              <a:rPr lang="en-GB" dirty="0"/>
              <a:t>. Society for Research into Higher Education. </a:t>
            </a:r>
          </a:p>
          <a:p>
            <a:pPr marL="263525" indent="-263525">
              <a:buNone/>
            </a:pPr>
            <a:r>
              <a:rPr lang="en-GB" dirty="0"/>
              <a:t>Pickford, R. and Brown, S. (2006) </a:t>
            </a:r>
            <a:r>
              <a:rPr lang="en-GB" i="1" dirty="0"/>
              <a:t>Assessing skills and practice,</a:t>
            </a:r>
            <a:r>
              <a:rPr lang="en-GB" dirty="0"/>
              <a:t> London: Routledge. </a:t>
            </a:r>
          </a:p>
        </p:txBody>
      </p:sp>
    </p:spTree>
    <p:extLst>
      <p:ext uri="{BB962C8B-B14F-4D97-AF65-F5344CB8AC3E}">
        <p14:creationId xmlns:p14="http://schemas.microsoft.com/office/powerpoint/2010/main" val="42669604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references: 8</a:t>
            </a:r>
          </a:p>
        </p:txBody>
      </p:sp>
      <p:sp>
        <p:nvSpPr>
          <p:cNvPr id="3" name="Content Placeholder 2"/>
          <p:cNvSpPr>
            <a:spLocks noGrp="1"/>
          </p:cNvSpPr>
          <p:nvPr>
            <p:ph idx="1"/>
          </p:nvPr>
        </p:nvSpPr>
        <p:spPr/>
        <p:txBody>
          <a:bodyPr/>
          <a:lstStyle/>
          <a:p>
            <a:pPr marL="263525" indent="-263525">
              <a:buNone/>
            </a:pPr>
            <a:r>
              <a:rPr lang="en-GB" dirty="0"/>
              <a:t>Race P. (2020) </a:t>
            </a:r>
            <a:r>
              <a:rPr lang="en-GB" i="1" dirty="0"/>
              <a:t>The lecturer’s toolkit (5</a:t>
            </a:r>
            <a:r>
              <a:rPr lang="en-GB" i="1" baseline="30000" dirty="0"/>
              <a:t>th</a:t>
            </a:r>
            <a:r>
              <a:rPr lang="en-GB" i="1" dirty="0"/>
              <a:t> edition),</a:t>
            </a:r>
            <a:r>
              <a:rPr lang="en-GB" dirty="0"/>
              <a:t> London: Routledge.</a:t>
            </a:r>
          </a:p>
          <a:p>
            <a:pPr marL="263525" indent="-263525">
              <a:buNone/>
            </a:pPr>
            <a:r>
              <a:rPr lang="en-GB" dirty="0"/>
              <a:t>Race, P. (2001) </a:t>
            </a:r>
            <a:r>
              <a:rPr lang="en-GB" i="1" dirty="0"/>
              <a:t>A Briefing on Self, Peer &amp; Group Assessment,</a:t>
            </a:r>
            <a:r>
              <a:rPr lang="en-GB" dirty="0"/>
              <a:t> in LTSN Generic Centre Assessment Series No 9, LTSN York.</a:t>
            </a:r>
          </a:p>
          <a:p>
            <a:pPr marL="263525" indent="-263525">
              <a:buNone/>
            </a:pPr>
            <a:r>
              <a:rPr lang="en-GB" dirty="0"/>
              <a:t>Race, P. (2014) </a:t>
            </a:r>
            <a:r>
              <a:rPr lang="en-GB" i="1" dirty="0"/>
              <a:t>Making learning happen: 3</a:t>
            </a:r>
            <a:r>
              <a:rPr lang="en-GB" i="1" baseline="30000" dirty="0"/>
              <a:t>rd</a:t>
            </a:r>
            <a:r>
              <a:rPr lang="en-GB" i="1" dirty="0"/>
              <a:t> edition, </a:t>
            </a:r>
            <a:r>
              <a:rPr lang="en-GB" dirty="0"/>
              <a:t>London: Sage. </a:t>
            </a:r>
          </a:p>
          <a:p>
            <a:pPr marL="263525" indent="-263525">
              <a:buNone/>
            </a:pPr>
            <a:r>
              <a:rPr lang="en-GB" dirty="0" err="1"/>
              <a:t>Rotheram</a:t>
            </a:r>
            <a:r>
              <a:rPr lang="en-GB" dirty="0"/>
              <a:t>, B. (2009) </a:t>
            </a:r>
            <a:r>
              <a:rPr lang="en-GB" i="1" dirty="0"/>
              <a:t>Sounds Good,</a:t>
            </a:r>
            <a:r>
              <a:rPr lang="en-GB" dirty="0"/>
              <a:t> JISC project </a:t>
            </a:r>
            <a:r>
              <a:rPr lang="en-GB" u="sng" dirty="0">
                <a:hlinkClick r:id="rId2"/>
              </a:rPr>
              <a:t>http://www.jisc.ac.uk/whatwedo/programmes/usersandinnovation/soundsgood.aspx</a:t>
            </a:r>
            <a:r>
              <a:rPr lang="en-GB" dirty="0"/>
              <a:t> </a:t>
            </a:r>
          </a:p>
          <a:p>
            <a:pPr marL="263525" indent="-263525">
              <a:buNone/>
            </a:pPr>
            <a:r>
              <a:rPr lang="en-GB" dirty="0"/>
              <a:t>Rust, C., Price, M. and O’Donovan, B. (2003) Improving students’ learning by developing their understanding of assessment criteria and processes</a:t>
            </a:r>
            <a:r>
              <a:rPr lang="en-GB" i="1" dirty="0"/>
              <a:t>, Assessment and Evaluation in Higher Education. 28 (2), 147-164.</a:t>
            </a:r>
            <a:endParaRPr lang="en-GB" dirty="0"/>
          </a:p>
        </p:txBody>
      </p:sp>
    </p:spTree>
    <p:extLst>
      <p:ext uri="{BB962C8B-B14F-4D97-AF65-F5344CB8AC3E}">
        <p14:creationId xmlns:p14="http://schemas.microsoft.com/office/powerpoint/2010/main" val="80804945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references: 9</a:t>
            </a:r>
          </a:p>
        </p:txBody>
      </p:sp>
      <p:sp>
        <p:nvSpPr>
          <p:cNvPr id="3" name="Content Placeholder 2"/>
          <p:cNvSpPr>
            <a:spLocks noGrp="1"/>
          </p:cNvSpPr>
          <p:nvPr>
            <p:ph idx="1"/>
          </p:nvPr>
        </p:nvSpPr>
        <p:spPr>
          <a:xfrm>
            <a:off x="460451" y="1231327"/>
            <a:ext cx="8229600" cy="4789488"/>
          </a:xfrm>
        </p:spPr>
        <p:txBody>
          <a:bodyPr/>
          <a:lstStyle/>
          <a:p>
            <a:pPr marL="263525" indent="-263525" eaLnBrk="1" hangingPunct="1">
              <a:buNone/>
            </a:pPr>
            <a:r>
              <a:rPr lang="en-GB" dirty="0"/>
              <a:t>Ryan, J. (2000) </a:t>
            </a:r>
            <a:r>
              <a:rPr lang="en-GB" i="1" dirty="0"/>
              <a:t>A Guide to Teaching International Students,</a:t>
            </a:r>
            <a:r>
              <a:rPr lang="en-GB" dirty="0"/>
              <a:t> Oxford Centre for Staff and Learning Development.</a:t>
            </a:r>
          </a:p>
          <a:p>
            <a:pPr marL="263525" indent="-263525">
              <a:buNone/>
            </a:pPr>
            <a:r>
              <a:rPr lang="en-GB" dirty="0"/>
              <a:t>Sadler, D. R. (2010) Beyond feedback: Developing student capability in complex appraisal. </a:t>
            </a:r>
            <a:r>
              <a:rPr lang="en-GB" i="1" dirty="0"/>
              <a:t>Assessment &amp; Evaluation in Higher Education, 35</a:t>
            </a:r>
            <a:r>
              <a:rPr lang="en-GB" dirty="0"/>
              <a:t>(5), 535-550.</a:t>
            </a:r>
          </a:p>
          <a:p>
            <a:pPr marL="263525" indent="-263525">
              <a:buNone/>
            </a:pPr>
            <a:r>
              <a:rPr lang="en-GB" dirty="0"/>
              <a:t>Seymour, D. (2005) Learning Outcomes and Assessment: developing assessment criteria for Masters-level dissertations. </a:t>
            </a:r>
            <a:r>
              <a:rPr lang="en-GB" i="1" dirty="0"/>
              <a:t>Brookes </a:t>
            </a:r>
            <a:r>
              <a:rPr lang="en-GB" i="1" dirty="0" err="1"/>
              <a:t>eJournal</a:t>
            </a:r>
            <a:r>
              <a:rPr lang="en-GB" i="1" dirty="0"/>
              <a:t> of Learning and Teaching</a:t>
            </a:r>
            <a:r>
              <a:rPr lang="en-GB" dirty="0"/>
              <a:t> 1(2).</a:t>
            </a:r>
          </a:p>
          <a:p>
            <a:pPr marL="263525" indent="-263525">
              <a:buNone/>
            </a:pPr>
            <a:r>
              <a:rPr lang="en-GB" dirty="0"/>
              <a:t>Winstone, N. and Carless, D. (2020) ‘Designing effective feedback processes in Higher Education: a learning-focussed approach’ Routledge London and New York</a:t>
            </a:r>
          </a:p>
          <a:p>
            <a:pPr marL="263525" indent="-263525">
              <a:buNone/>
            </a:pPr>
            <a:r>
              <a:rPr lang="en-GB" dirty="0"/>
              <a:t>Yorke, M. (1999) </a:t>
            </a:r>
            <a:r>
              <a:rPr lang="en-GB" i="1" dirty="0"/>
              <a:t>Leaving Early: Undergraduate Non-completion in Higher Education,</a:t>
            </a:r>
            <a:r>
              <a:rPr lang="en-GB" dirty="0"/>
              <a:t> London: Routledge.</a:t>
            </a:r>
          </a:p>
        </p:txBody>
      </p:sp>
    </p:spTree>
    <p:extLst>
      <p:ext uri="{BB962C8B-B14F-4D97-AF65-F5344CB8AC3E}">
        <p14:creationId xmlns:p14="http://schemas.microsoft.com/office/powerpoint/2010/main" val="2007725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D3EB9-52EC-423A-87CF-5C99DDFABA64}"/>
              </a:ext>
            </a:extLst>
          </p:cNvPr>
          <p:cNvSpPr>
            <a:spLocks noGrp="1"/>
          </p:cNvSpPr>
          <p:nvPr>
            <p:ph type="title"/>
          </p:nvPr>
        </p:nvSpPr>
        <p:spPr>
          <a:xfrm>
            <a:off x="251520" y="118268"/>
            <a:ext cx="7704856" cy="1074737"/>
          </a:xfrm>
        </p:spPr>
        <p:txBody>
          <a:bodyPr/>
          <a:lstStyle/>
          <a:p>
            <a:r>
              <a:rPr lang="en-GB" dirty="0"/>
              <a:t>What are you aiming to teach?</a:t>
            </a:r>
          </a:p>
        </p:txBody>
      </p:sp>
      <p:sp>
        <p:nvSpPr>
          <p:cNvPr id="3" name="Content Placeholder 2">
            <a:extLst>
              <a:ext uri="{FF2B5EF4-FFF2-40B4-BE49-F238E27FC236}">
                <a16:creationId xmlns:a16="http://schemas.microsoft.com/office/drawing/2014/main" id="{A7A65E80-1478-416B-9EE9-DCE83BED80CC}"/>
              </a:ext>
            </a:extLst>
          </p:cNvPr>
          <p:cNvSpPr>
            <a:spLocks noGrp="1"/>
          </p:cNvSpPr>
          <p:nvPr>
            <p:ph idx="1"/>
          </p:nvPr>
        </p:nvSpPr>
        <p:spPr/>
        <p:txBody>
          <a:bodyPr/>
          <a:lstStyle/>
          <a:p>
            <a:r>
              <a:rPr lang="en-GB" dirty="0"/>
              <a:t>Content knowledge?</a:t>
            </a:r>
          </a:p>
          <a:p>
            <a:r>
              <a:rPr lang="en-GB" dirty="0"/>
              <a:t>Critical thinking?</a:t>
            </a:r>
          </a:p>
          <a:p>
            <a:r>
              <a:rPr lang="en-GB" dirty="0"/>
              <a:t>Problem identification and solution-finding?</a:t>
            </a:r>
          </a:p>
          <a:p>
            <a:r>
              <a:rPr lang="en-GB" dirty="0"/>
              <a:t>Left-field and creative thinking?</a:t>
            </a:r>
          </a:p>
          <a:p>
            <a:r>
              <a:rPr lang="en-GB" dirty="0"/>
              <a:t>The ability to work with incomplete information and changing circumstances?</a:t>
            </a:r>
          </a:p>
          <a:p>
            <a:r>
              <a:rPr lang="en-GB" dirty="0"/>
              <a:t>Application of knowledge to practical contexts?</a:t>
            </a:r>
          </a:p>
          <a:p>
            <a:pPr marL="0" indent="0">
              <a:buNone/>
            </a:pPr>
            <a:r>
              <a:rPr lang="en-GB" dirty="0"/>
              <a:t>Plus other things you can identify</a:t>
            </a:r>
          </a:p>
          <a:p>
            <a:endParaRPr lang="en-GB" dirty="0"/>
          </a:p>
          <a:p>
            <a:endParaRPr lang="en-GB" dirty="0"/>
          </a:p>
        </p:txBody>
      </p:sp>
    </p:spTree>
    <p:extLst>
      <p:ext uri="{BB962C8B-B14F-4D97-AF65-F5344CB8AC3E}">
        <p14:creationId xmlns:p14="http://schemas.microsoft.com/office/powerpoint/2010/main" val="777946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F8DA9-D936-47B2-AF87-0D5AF5CE9A32}"/>
              </a:ext>
            </a:extLst>
          </p:cNvPr>
          <p:cNvSpPr>
            <a:spLocks noGrp="1"/>
          </p:cNvSpPr>
          <p:nvPr>
            <p:ph type="title"/>
          </p:nvPr>
        </p:nvSpPr>
        <p:spPr/>
        <p:txBody>
          <a:bodyPr/>
          <a:lstStyle/>
          <a:p>
            <a:r>
              <a:rPr lang="en-GB" dirty="0"/>
              <a:t>What’s important in terms of professional skills?</a:t>
            </a:r>
          </a:p>
        </p:txBody>
      </p:sp>
      <p:sp>
        <p:nvSpPr>
          <p:cNvPr id="3" name="Content Placeholder 2">
            <a:extLst>
              <a:ext uri="{FF2B5EF4-FFF2-40B4-BE49-F238E27FC236}">
                <a16:creationId xmlns:a16="http://schemas.microsoft.com/office/drawing/2014/main" id="{651C1444-26C3-48CE-A1EC-EB456105A986}"/>
              </a:ext>
            </a:extLst>
          </p:cNvPr>
          <p:cNvSpPr>
            <a:spLocks noGrp="1"/>
          </p:cNvSpPr>
          <p:nvPr>
            <p:ph idx="1"/>
          </p:nvPr>
        </p:nvSpPr>
        <p:spPr/>
        <p:txBody>
          <a:bodyPr/>
          <a:lstStyle/>
          <a:p>
            <a:r>
              <a:rPr lang="en-GB" dirty="0"/>
              <a:t>Use of specialist equipment?</a:t>
            </a:r>
          </a:p>
          <a:p>
            <a:r>
              <a:rPr lang="en-GB" dirty="0"/>
              <a:t>Manual dexterity?</a:t>
            </a:r>
          </a:p>
          <a:p>
            <a:r>
              <a:rPr lang="en-GB" dirty="0"/>
              <a:t>Awareness of health and safety?</a:t>
            </a:r>
          </a:p>
          <a:p>
            <a:r>
              <a:rPr lang="en-GB" dirty="0"/>
              <a:t>Financial/marketing skills?</a:t>
            </a:r>
          </a:p>
          <a:p>
            <a:r>
              <a:rPr lang="en-GB" dirty="0"/>
              <a:t>Self-awareness, stress management, resilience?</a:t>
            </a:r>
          </a:p>
          <a:p>
            <a:r>
              <a:rPr lang="en-GB" dirty="0"/>
              <a:t>What else?</a:t>
            </a:r>
          </a:p>
        </p:txBody>
      </p:sp>
    </p:spTree>
    <p:extLst>
      <p:ext uri="{BB962C8B-B14F-4D97-AF65-F5344CB8AC3E}">
        <p14:creationId xmlns:p14="http://schemas.microsoft.com/office/powerpoint/2010/main" val="2418765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6722-758E-426F-9AD3-61C52C639F93}"/>
              </a:ext>
            </a:extLst>
          </p:cNvPr>
          <p:cNvSpPr>
            <a:spLocks noGrp="1"/>
          </p:cNvSpPr>
          <p:nvPr>
            <p:ph type="title"/>
          </p:nvPr>
        </p:nvSpPr>
        <p:spPr/>
        <p:txBody>
          <a:bodyPr/>
          <a:lstStyle/>
          <a:p>
            <a:r>
              <a:rPr lang="en-GB" dirty="0"/>
              <a:t>What’s important in terms of social and interactive capabilities?</a:t>
            </a:r>
          </a:p>
        </p:txBody>
      </p:sp>
      <p:sp>
        <p:nvSpPr>
          <p:cNvPr id="3" name="Content Placeholder 2">
            <a:extLst>
              <a:ext uri="{FF2B5EF4-FFF2-40B4-BE49-F238E27FC236}">
                <a16:creationId xmlns:a16="http://schemas.microsoft.com/office/drawing/2014/main" id="{E63A1300-43CF-421D-9372-374E4703D6A6}"/>
              </a:ext>
            </a:extLst>
          </p:cNvPr>
          <p:cNvSpPr>
            <a:spLocks noGrp="1"/>
          </p:cNvSpPr>
          <p:nvPr>
            <p:ph idx="1"/>
          </p:nvPr>
        </p:nvSpPr>
        <p:spPr/>
        <p:txBody>
          <a:bodyPr/>
          <a:lstStyle/>
          <a:p>
            <a:r>
              <a:rPr lang="en-GB" dirty="0"/>
              <a:t>The ability to form and work effectively in teams?</a:t>
            </a:r>
          </a:p>
          <a:p>
            <a:r>
              <a:rPr lang="en-GB" dirty="0"/>
              <a:t>Leadership (and followership/collective responsibility)?</a:t>
            </a:r>
          </a:p>
          <a:p>
            <a:r>
              <a:rPr lang="en-GB" dirty="0"/>
              <a:t>Emotional intelligence and the capability to recognise and work with the needs, strengths and weaknesses, and limitations of others?</a:t>
            </a:r>
          </a:p>
          <a:p>
            <a:r>
              <a:rPr lang="en-GB" dirty="0"/>
              <a:t>Resilience in the face of failure, self-awareness, stress management, resilience, coping strategies and the ability to bounce-back?</a:t>
            </a:r>
          </a:p>
          <a:p>
            <a:r>
              <a:rPr lang="en-GB" dirty="0"/>
              <a:t>The capability to recognise when additional support/guidance/advice is needed and to seek it out?</a:t>
            </a:r>
          </a:p>
          <a:p>
            <a:pPr marL="0" indent="0">
              <a:buNone/>
            </a:pPr>
            <a:r>
              <a:rPr lang="en-GB" dirty="0"/>
              <a:t>Plus other things you can identify</a:t>
            </a:r>
          </a:p>
          <a:p>
            <a:endParaRPr lang="en-GB" dirty="0"/>
          </a:p>
        </p:txBody>
      </p:sp>
    </p:spTree>
    <p:extLst>
      <p:ext uri="{BB962C8B-B14F-4D97-AF65-F5344CB8AC3E}">
        <p14:creationId xmlns:p14="http://schemas.microsoft.com/office/powerpoint/2010/main" val="1605059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le:Bright green tree - Waikato.jpg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ontent Placeholder 4"/>
          <p:cNvSpPr>
            <a:spLocks noGrp="1"/>
          </p:cNvSpPr>
          <p:nvPr>
            <p:ph idx="1"/>
          </p:nvPr>
        </p:nvSpPr>
        <p:spPr>
          <a:xfrm>
            <a:off x="0" y="0"/>
            <a:ext cx="9144000" cy="6981371"/>
          </a:xfrm>
        </p:spPr>
        <p:txBody>
          <a:bodyPr>
            <a:normAutofit/>
          </a:bodyPr>
          <a:lstStyle/>
          <a:p>
            <a:pPr marL="0" indent="0">
              <a:buNone/>
            </a:pPr>
            <a:r>
              <a:rPr lang="en-GB" sz="2400" b="1" i="1" dirty="0"/>
              <a:t>What does the concept of “resilience” mean to you? How can resilience help us to understand “productive failure”?</a:t>
            </a:r>
          </a:p>
          <a:p>
            <a:pPr marL="0" indent="0">
              <a:buNone/>
            </a:pPr>
            <a:endParaRPr lang="en-GB" b="1" i="1" dirty="0"/>
          </a:p>
          <a:p>
            <a:pPr marL="0" indent="0">
              <a:buNone/>
            </a:pPr>
            <a:endParaRPr lang="en-GB" b="1" i="1" dirty="0"/>
          </a:p>
          <a:p>
            <a:pPr marL="0" indent="0">
              <a:buNone/>
            </a:pPr>
            <a:endParaRPr lang="en-GB" b="1" i="1" dirty="0"/>
          </a:p>
          <a:p>
            <a:pPr marL="0" indent="0">
              <a:buNone/>
            </a:pPr>
            <a:endParaRPr lang="en-GB" b="1" i="1" dirty="0"/>
          </a:p>
          <a:p>
            <a:pPr marL="0" indent="0">
              <a:buNone/>
            </a:pPr>
            <a:endParaRPr lang="en-GB" b="1" i="1"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b="1" dirty="0">
                <a:solidFill>
                  <a:schemeClr val="bg1"/>
                </a:solidFill>
              </a:rPr>
              <a:t>I always think of trees. To withstand the storm they need deep roots and a healthy support system. They bend and perhaps lose the odd branch...but they don’t break and continue to grow. (Paul Kleiman)</a:t>
            </a:r>
            <a:endParaRPr lang="en-GB" dirty="0">
              <a:solidFill>
                <a:schemeClr val="bg1"/>
              </a:solidFill>
            </a:endParaRPr>
          </a:p>
        </p:txBody>
      </p:sp>
    </p:spTree>
    <p:extLst>
      <p:ext uri="{BB962C8B-B14F-4D97-AF65-F5344CB8AC3E}">
        <p14:creationId xmlns:p14="http://schemas.microsoft.com/office/powerpoint/2010/main" val="2537361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7C1242-81C8-417A-8781-FFF6A3B58D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2716"/>
            <a:ext cx="9105132" cy="6031831"/>
          </a:xfrm>
          <a:prstGeom prst="rect">
            <a:avLst/>
          </a:prstGeom>
        </p:spPr>
      </p:pic>
      <p:sp>
        <p:nvSpPr>
          <p:cNvPr id="6" name="TextBox 5">
            <a:extLst>
              <a:ext uri="{FF2B5EF4-FFF2-40B4-BE49-F238E27FC236}">
                <a16:creationId xmlns:a16="http://schemas.microsoft.com/office/drawing/2014/main" id="{6DD79C21-2438-4C3C-8807-DC998C20BD90}"/>
              </a:ext>
            </a:extLst>
          </p:cNvPr>
          <p:cNvSpPr txBox="1"/>
          <p:nvPr/>
        </p:nvSpPr>
        <p:spPr>
          <a:xfrm>
            <a:off x="1860885" y="6123619"/>
            <a:ext cx="60764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Adapted from Kruger, J. and Dunning, D., 2009</a:t>
            </a:r>
          </a:p>
        </p:txBody>
      </p:sp>
    </p:spTree>
    <p:extLst>
      <p:ext uri="{BB962C8B-B14F-4D97-AF65-F5344CB8AC3E}">
        <p14:creationId xmlns:p14="http://schemas.microsoft.com/office/powerpoint/2010/main" val="757046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85C733-3141-45A8-AFC7-F7D95045A096}"/>
              </a:ext>
            </a:extLst>
          </p:cNvPr>
          <p:cNvSpPr>
            <a:spLocks noGrp="1"/>
          </p:cNvSpPr>
          <p:nvPr>
            <p:ph type="title"/>
          </p:nvPr>
        </p:nvSpPr>
        <p:spPr>
          <a:xfrm>
            <a:off x="618664" y="1916832"/>
            <a:ext cx="7772400" cy="1362075"/>
          </a:xfrm>
        </p:spPr>
        <p:txBody>
          <a:bodyPr/>
          <a:lstStyle/>
          <a:p>
            <a:r>
              <a:rPr lang="en-GB" dirty="0"/>
              <a:t>Enhancing learning and teaching</a:t>
            </a:r>
          </a:p>
        </p:txBody>
      </p:sp>
      <p:sp>
        <p:nvSpPr>
          <p:cNvPr id="5" name="Text Placeholder 4">
            <a:extLst>
              <a:ext uri="{FF2B5EF4-FFF2-40B4-BE49-F238E27FC236}">
                <a16:creationId xmlns:a16="http://schemas.microsoft.com/office/drawing/2014/main" id="{0758BF7C-0B6D-4C71-96C9-69EF82A2B999}"/>
              </a:ext>
            </a:extLst>
          </p:cNvPr>
          <p:cNvSpPr>
            <a:spLocks noGrp="1"/>
          </p:cNvSpPr>
          <p:nvPr>
            <p:ph type="body" idx="1"/>
          </p:nvPr>
        </p:nvSpPr>
        <p:spPr/>
        <p:txBody>
          <a:bodyPr/>
          <a:lstStyle/>
          <a:p>
            <a:r>
              <a:rPr lang="en-GB" sz="3600" dirty="0"/>
              <a:t>Sally Brown and Phil Race</a:t>
            </a:r>
          </a:p>
        </p:txBody>
      </p:sp>
    </p:spTree>
    <p:extLst>
      <p:ext uri="{BB962C8B-B14F-4D97-AF65-F5344CB8AC3E}">
        <p14:creationId xmlns:p14="http://schemas.microsoft.com/office/powerpoint/2010/main" val="2044404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7E4A7-E22E-4E02-B6DA-A321741AE0F3}"/>
              </a:ext>
            </a:extLst>
          </p:cNvPr>
          <p:cNvSpPr>
            <a:spLocks noGrp="1"/>
          </p:cNvSpPr>
          <p:nvPr>
            <p:ph type="title"/>
          </p:nvPr>
        </p:nvSpPr>
        <p:spPr/>
        <p:txBody>
          <a:bodyPr/>
          <a:lstStyle/>
          <a:p>
            <a:r>
              <a:rPr lang="en-GB" dirty="0"/>
              <a:t>Making learning Interesting</a:t>
            </a:r>
          </a:p>
        </p:txBody>
      </p:sp>
      <p:sp>
        <p:nvSpPr>
          <p:cNvPr id="4" name="Text Placeholder 3">
            <a:extLst>
              <a:ext uri="{FF2B5EF4-FFF2-40B4-BE49-F238E27FC236}">
                <a16:creationId xmlns:a16="http://schemas.microsoft.com/office/drawing/2014/main" id="{76FA71FD-327C-4446-AF14-F59A1AA37ED5}"/>
              </a:ext>
            </a:extLst>
          </p:cNvPr>
          <p:cNvSpPr>
            <a:spLocks noGrp="1"/>
          </p:cNvSpPr>
          <p:nvPr>
            <p:ph type="body" idx="1"/>
          </p:nvPr>
        </p:nvSpPr>
        <p:spPr/>
        <p:txBody>
          <a:bodyPr/>
          <a:lstStyle/>
          <a:p>
            <a:r>
              <a:rPr lang="en-GB" sz="4000" dirty="0"/>
              <a:t>Phil Race</a:t>
            </a:r>
          </a:p>
        </p:txBody>
      </p:sp>
    </p:spTree>
    <p:extLst>
      <p:ext uri="{BB962C8B-B14F-4D97-AF65-F5344CB8AC3E}">
        <p14:creationId xmlns:p14="http://schemas.microsoft.com/office/powerpoint/2010/main" val="1935301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251400" y="538757"/>
            <a:ext cx="7056980" cy="2736380"/>
          </a:xfrm>
          <a:noFill/>
        </p:spPr>
        <p:txBody>
          <a:bodyPr/>
          <a:lstStyle/>
          <a:p>
            <a:pPr algn="ctr">
              <a:defRPr/>
            </a:pPr>
            <a:r>
              <a:rPr lang="en-GB" sz="3600" dirty="0">
                <a:solidFill>
                  <a:srgbClr val="FFFF00"/>
                </a:solidFill>
              </a:rPr>
              <a:t> </a:t>
            </a:r>
            <a:r>
              <a:rPr lang="en-GB" dirty="0">
                <a:solidFill>
                  <a:srgbClr val="FFFF00"/>
                </a:solidFill>
              </a:rPr>
              <a:t>Making learning interesting</a:t>
            </a:r>
            <a:endParaRPr lang="en-GB" sz="1800" dirty="0">
              <a:solidFill>
                <a:srgbClr val="FFFF00"/>
              </a:solidFill>
              <a:latin typeface="+mn-lt"/>
            </a:endParaRPr>
          </a:p>
        </p:txBody>
      </p:sp>
      <p:sp>
        <p:nvSpPr>
          <p:cNvPr id="5" name="Rectangle 8">
            <a:hlinkClick r:id="rId3" action="ppaction://hlinkpres?slideindex=1&amp;slidetitle="/>
          </p:cNvPr>
          <p:cNvSpPr>
            <a:spLocks noChangeArrowheads="1"/>
          </p:cNvSpPr>
          <p:nvPr/>
        </p:nvSpPr>
        <p:spPr bwMode="auto">
          <a:xfrm>
            <a:off x="251400" y="4687516"/>
            <a:ext cx="7056980" cy="1872190"/>
          </a:xfrm>
          <a:prstGeom prst="rect">
            <a:avLst/>
          </a:prstGeom>
          <a:solidFill>
            <a:srgbClr val="FFFFFF"/>
          </a:solid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Arial" pitchFamily="34" charset="0"/>
                <a:ea typeface="+mn-ea"/>
                <a:cs typeface="+mn-cs"/>
              </a:rPr>
              <a:t>Phil Race</a:t>
            </a: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800" b="1" i="0" u="none" strike="noStrike" kern="1200" cap="none" spc="0" normalizeH="0" baseline="0" noProof="0" dirty="0">
                <a:ln>
                  <a:noFill/>
                </a:ln>
                <a:solidFill>
                  <a:srgbClr val="008000"/>
                </a:solidFill>
                <a:effectLst/>
                <a:uLnTx/>
                <a:uFillTx/>
                <a:latin typeface="Arial" pitchFamily="34" charset="0"/>
                <a:ea typeface="+mn-ea"/>
                <a:cs typeface="+mn-cs"/>
              </a:rPr>
              <a:t>(from Newcastle-upon-Tyne)</a:t>
            </a: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400" b="1" i="0" u="none" strike="noStrike" kern="1200" cap="none" spc="0" normalizeH="0" baseline="0" noProof="0" dirty="0">
                <a:ln>
                  <a:noFill/>
                </a:ln>
                <a:solidFill>
                  <a:srgbClr val="000000"/>
                </a:solidFill>
                <a:effectLst/>
                <a:uLnTx/>
                <a:uFillTx/>
                <a:latin typeface="Arial" pitchFamily="34" charset="0"/>
                <a:ea typeface="+mn-ea"/>
                <a:cs typeface="+mn-cs"/>
              </a:rPr>
              <a:t>BSc  PhD  PGCE  FCIPD  PFHEA   NTF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1800" b="1" i="0" u="none" strike="noStrike" kern="1200" cap="none" spc="0" normalizeH="0" baseline="0" noProof="0" dirty="0">
                <a:ln>
                  <a:noFill/>
                </a:ln>
                <a:solidFill>
                  <a:srgbClr val="4F81BD"/>
                </a:solidFill>
                <a:effectLst/>
                <a:uLnTx/>
                <a:uFillTx/>
                <a:latin typeface="Arial" charset="0"/>
                <a:ea typeface="+mn-ea"/>
                <a:cs typeface="+mn-cs"/>
              </a:rPr>
              <a:t>Follow Phil on Twitter:         @RacePhil </a:t>
            </a:r>
            <a:endParaRPr kumimoji="0" lang="en-GB" sz="1800" b="1" i="0" u="none" strike="noStrike" kern="1200" cap="none" spc="0" normalizeH="0" baseline="0" noProof="0" dirty="0">
              <a:ln>
                <a:noFill/>
              </a:ln>
              <a:solidFill>
                <a:srgbClr val="4F81BD"/>
              </a:solidFill>
              <a:effectLst/>
              <a:uLnTx/>
              <a:uFillTx/>
              <a:latin typeface="Arial" pitchFamily="34" charset="0"/>
              <a:ea typeface="+mn-ea"/>
              <a:cs typeface="+mn-cs"/>
            </a:endParaRP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600" b="1" i="0" u="none" strike="noStrike" kern="1200" cap="none" spc="0" normalizeH="0" baseline="0" noProof="0" dirty="0">
                <a:ln>
                  <a:noFill/>
                </a:ln>
                <a:solidFill>
                  <a:srgbClr val="000000"/>
                </a:solidFill>
                <a:effectLst/>
                <a:uLnTx/>
                <a:uFillTx/>
                <a:latin typeface="Arial" pitchFamily="34" charset="0"/>
                <a:ea typeface="+mn-ea"/>
                <a:cs typeface="+mn-cs"/>
              </a:rPr>
              <a:t>Visiting Professor:  University of Plymouth and Edge Hill University</a:t>
            </a: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600" b="1" i="0" u="none" strike="noStrike" kern="1200" cap="none" spc="0" normalizeH="0" baseline="0" noProof="0" dirty="0">
                <a:ln>
                  <a:noFill/>
                </a:ln>
                <a:solidFill>
                  <a:srgbClr val="000000"/>
                </a:solidFill>
                <a:effectLst/>
                <a:uLnTx/>
                <a:uFillTx/>
                <a:latin typeface="Arial" pitchFamily="34" charset="0"/>
                <a:ea typeface="+mn-ea"/>
                <a:cs typeface="+mn-cs"/>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400" b="0" i="0" u="none" strike="noStrike" kern="1200" cap="none" spc="0" normalizeH="0" baseline="0" noProof="0">
              <a:ln>
                <a:noFill/>
              </a:ln>
              <a:solidFill>
                <a:srgbClr val="FFFFFF"/>
              </a:solidFill>
              <a:effectLst/>
              <a:uLnTx/>
              <a:uFillTx/>
              <a:latin typeface="Calibri" pitchFamily="34" charset="0"/>
              <a:ea typeface="+mn-ea"/>
              <a:cs typeface="+mn-cs"/>
            </a:endParaRPr>
          </a:p>
        </p:txBody>
      </p:sp>
      <p:pic>
        <p:nvPicPr>
          <p:cNvPr id="7" name="Picture 6">
            <a:extLst>
              <a:ext uri="{FF2B5EF4-FFF2-40B4-BE49-F238E27FC236}">
                <a16:creationId xmlns:a16="http://schemas.microsoft.com/office/drawing/2014/main" id="{0D947C26-5A00-4A92-98A2-DACEA2ACA0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7930" y="5733320"/>
            <a:ext cx="608735" cy="334869"/>
          </a:xfrm>
          <a:prstGeom prst="rect">
            <a:avLst/>
          </a:prstGeom>
          <a:solidFill>
            <a:schemeClr val="bg1"/>
          </a:solidFill>
        </p:spPr>
      </p:pic>
    </p:spTree>
    <p:extLst>
      <p:ext uri="{BB962C8B-B14F-4D97-AF65-F5344CB8AC3E}">
        <p14:creationId xmlns:p14="http://schemas.microsoft.com/office/powerpoint/2010/main" val="165526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95420" y="764630"/>
            <a:ext cx="8001056" cy="3785652"/>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This slide has two purposes….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To focus the data projector if necessary and…</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...to persuade colleagues never to put this sort of detail onto a slide!</a:t>
            </a:r>
          </a:p>
        </p:txBody>
      </p:sp>
    </p:spTree>
    <p:extLst>
      <p:ext uri="{BB962C8B-B14F-4D97-AF65-F5344CB8AC3E}">
        <p14:creationId xmlns:p14="http://schemas.microsoft.com/office/powerpoint/2010/main" val="126055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6"/>
            <a:ext cx="8713788" cy="647714"/>
          </a:xfrm>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b="1" dirty="0">
                <a:solidFill>
                  <a:srgbClr val="0070C0"/>
                </a:solidFill>
                <a:latin typeface="Calibri" panose="020F0502020204030204" pitchFamily="34" charset="0"/>
                <a:cs typeface="Calibri" panose="020F0502020204030204" pitchFamily="34" charset="0"/>
              </a:rPr>
              <a:t>You can download free much of my published work</a:t>
            </a:r>
          </a:p>
        </p:txBody>
      </p:sp>
      <p:sp>
        <p:nvSpPr>
          <p:cNvPr id="3" name="Content Placeholder 2"/>
          <p:cNvSpPr>
            <a:spLocks noGrp="1"/>
          </p:cNvSpPr>
          <p:nvPr>
            <p:ph idx="1"/>
          </p:nvPr>
        </p:nvSpPr>
        <p:spPr>
          <a:xfrm>
            <a:off x="304800" y="854056"/>
            <a:ext cx="8605838" cy="4598701"/>
          </a:xfrm>
        </p:spPr>
        <p:txBody>
          <a:bodyPr/>
          <a:lstStyle/>
          <a:p>
            <a:pPr>
              <a:buFont typeface="+mj-lt"/>
              <a:buAutoNum type="arabicPeriod"/>
            </a:pPr>
            <a:r>
              <a:rPr lang="en-GB" sz="2800" u="sng" dirty="0">
                <a:hlinkClick r:id="rId2"/>
              </a:rPr>
              <a:t>http://phil-race.co.uk/2016/04/updated-powerpoint-ripples-model/</a:t>
            </a:r>
            <a:r>
              <a:rPr lang="en-GB" sz="2800" u="sng" dirty="0"/>
              <a:t> </a:t>
            </a:r>
            <a:r>
              <a:rPr lang="en-GB" sz="2800" dirty="0"/>
              <a:t>(Chapter 1 from ‘The Lecturer’s Toolkit 2015)</a:t>
            </a:r>
            <a:endParaRPr lang="en-GB" sz="2800" u="sng" dirty="0"/>
          </a:p>
          <a:p>
            <a:pPr>
              <a:buFont typeface="+mj-lt"/>
              <a:buAutoNum type="arabicPeriod"/>
            </a:pPr>
            <a:r>
              <a:rPr lang="en-GB" sz="2800" dirty="0">
                <a:hlinkClick r:id="rId3"/>
              </a:rPr>
              <a:t>https://phil-race.co.uk/2016/10/lthe-tweetchat-lthechat-wed-oct-19-8-00-9-00-pm/</a:t>
            </a:r>
            <a:r>
              <a:rPr lang="en-GB" sz="2800" dirty="0"/>
              <a:t> (feedback stuff from my most recent two books)</a:t>
            </a:r>
          </a:p>
          <a:p>
            <a:pPr>
              <a:buFont typeface="+mj-lt"/>
              <a:buAutoNum type="arabicPeriod"/>
            </a:pPr>
            <a:r>
              <a:rPr lang="en-GB" sz="2800" dirty="0">
                <a:hlinkClick r:id="rId4"/>
              </a:rPr>
              <a:t>https://phil-race.co.uk/2018/02/feedback-feedforward-just-tips-including-students/</a:t>
            </a:r>
            <a:r>
              <a:rPr lang="en-GB" sz="2800" dirty="0"/>
              <a:t> (just the feedback tips!)</a:t>
            </a:r>
          </a:p>
          <a:p>
            <a:pPr>
              <a:buFont typeface="+mj-lt"/>
              <a:buAutoNum type="arabicPeriod"/>
            </a:pPr>
            <a:r>
              <a:rPr lang="en-GB" sz="2800" u="sng" dirty="0">
                <a:hlinkClick r:id="rId5"/>
              </a:rPr>
              <a:t>http://phil-race.co.uk/2015/01/assessment-bits-new-editions/</a:t>
            </a:r>
            <a:r>
              <a:rPr lang="en-GB" sz="2800" dirty="0"/>
              <a:t>  (extracts on assessment)</a:t>
            </a:r>
          </a:p>
          <a:p>
            <a:pPr>
              <a:buFont typeface="+mj-lt"/>
              <a:buAutoNum type="arabicPeriod"/>
            </a:pPr>
            <a:r>
              <a:rPr lang="en-GB" sz="2800" dirty="0">
                <a:hlinkClick r:id="rId6"/>
              </a:rPr>
              <a:t>http://phil-race.co.uk/2017/05/lectures-and-learning/</a:t>
            </a:r>
            <a:r>
              <a:rPr lang="en-GB" sz="2800" dirty="0"/>
              <a:t>  (extracts on lecturing)</a:t>
            </a:r>
          </a:p>
          <a:p>
            <a:pPr>
              <a:buFont typeface="+mj-lt"/>
              <a:buAutoNum type="arabicPeriod"/>
            </a:pPr>
            <a:endParaRPr lang="en-GB" sz="2800" u="sng" dirty="0">
              <a:hlinkClick r:id="rId7"/>
            </a:endParaRPr>
          </a:p>
          <a:p>
            <a:pPr>
              <a:buFont typeface="+mj-lt"/>
              <a:buAutoNum type="arabicPeriod"/>
            </a:pPr>
            <a:endParaRPr lang="en-GB" sz="2800" dirty="0"/>
          </a:p>
        </p:txBody>
      </p:sp>
    </p:spTree>
    <p:extLst>
      <p:ext uri="{BB962C8B-B14F-4D97-AF65-F5344CB8AC3E}">
        <p14:creationId xmlns:p14="http://schemas.microsoft.com/office/powerpoint/2010/main" val="76389388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FACA2-A42A-4E4E-B20B-68B35FFEAB93}"/>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70C0"/>
                </a:solidFill>
                <a:latin typeface="Calibri" panose="020F0502020204030204" pitchFamily="34" charset="0"/>
                <a:cs typeface="Calibri" panose="020F0502020204030204" pitchFamily="34" charset="0"/>
              </a:rPr>
              <a:t>The three questions always in each student’s mind…</a:t>
            </a:r>
          </a:p>
        </p:txBody>
      </p:sp>
      <p:sp>
        <p:nvSpPr>
          <p:cNvPr id="4" name="Content Placeholder 3">
            <a:extLst>
              <a:ext uri="{FF2B5EF4-FFF2-40B4-BE49-F238E27FC236}">
                <a16:creationId xmlns:a16="http://schemas.microsoft.com/office/drawing/2014/main" id="{D494C01E-7BA4-44EA-9946-7851259B9103}"/>
              </a:ext>
            </a:extLst>
          </p:cNvPr>
          <p:cNvSpPr txBox="1">
            <a:spLocks noGrp="1"/>
          </p:cNvSpPr>
          <p:nvPr>
            <p:ph idx="1"/>
          </p:nvPr>
        </p:nvSpPr>
        <p:spPr>
          <a:xfrm>
            <a:off x="358775" y="1196975"/>
            <a:ext cx="8605838" cy="4104285"/>
          </a:xfrm>
          <a:prstGeom prst="rect">
            <a:avLst/>
          </a:prstGeom>
          <a:solidFill>
            <a:srgbClr val="CCFFCC"/>
          </a:solidFill>
        </p:spPr>
        <p:txBody>
          <a:bodyPr wrap="square" rtlCol="0">
            <a:noAutofit/>
          </a:bodyPr>
          <a:lstStyle/>
          <a:p>
            <a:pPr eaLnBrk="0" hangingPunct="0">
              <a:buFont typeface="+mj-lt"/>
              <a:buAutoNum type="arabicPeriod"/>
            </a:pPr>
            <a:r>
              <a:rPr lang="en-GB" sz="4000" b="1" dirty="0">
                <a:solidFill>
                  <a:srgbClr val="000000"/>
                </a:solidFill>
              </a:rPr>
              <a:t>What will I be expected to show for this?</a:t>
            </a:r>
          </a:p>
          <a:p>
            <a:pPr eaLnBrk="0" hangingPunct="0">
              <a:buFont typeface="+mj-lt"/>
              <a:buAutoNum type="arabicPeriod"/>
            </a:pPr>
            <a:r>
              <a:rPr lang="en-GB" sz="4000" b="1" dirty="0">
                <a:solidFill>
                  <a:srgbClr val="000000"/>
                </a:solidFill>
              </a:rPr>
              <a:t>What does a good one look like and a bad one?</a:t>
            </a:r>
          </a:p>
          <a:p>
            <a:pPr eaLnBrk="0" hangingPunct="0">
              <a:buFont typeface="+mj-lt"/>
              <a:buAutoNum type="arabicPeriod"/>
            </a:pPr>
            <a:r>
              <a:rPr lang="en-GB" sz="4000" b="1" dirty="0">
                <a:solidFill>
                  <a:srgbClr val="000000"/>
                </a:solidFill>
              </a:rPr>
              <a:t>Where does this fit into the big picture?</a:t>
            </a:r>
          </a:p>
        </p:txBody>
      </p:sp>
    </p:spTree>
    <p:extLst>
      <p:ext uri="{BB962C8B-B14F-4D97-AF65-F5344CB8AC3E}">
        <p14:creationId xmlns:p14="http://schemas.microsoft.com/office/powerpoint/2010/main" val="6607658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1CD2-098C-457A-8ABD-5289863960C3}"/>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Thought for the day: Einstein</a:t>
            </a:r>
          </a:p>
        </p:txBody>
      </p:sp>
      <p:sp>
        <p:nvSpPr>
          <p:cNvPr id="3" name="Content Placeholder 2">
            <a:extLst>
              <a:ext uri="{FF2B5EF4-FFF2-40B4-BE49-F238E27FC236}">
                <a16:creationId xmlns:a16="http://schemas.microsoft.com/office/drawing/2014/main" id="{85F79034-A1A8-42A9-9232-C5B4C8758F7D}"/>
              </a:ext>
            </a:extLst>
          </p:cNvPr>
          <p:cNvSpPr>
            <a:spLocks noGrp="1"/>
          </p:cNvSpPr>
          <p:nvPr>
            <p:ph idx="1"/>
          </p:nvPr>
        </p:nvSpPr>
        <p:spPr>
          <a:xfrm>
            <a:off x="971497" y="1412720"/>
            <a:ext cx="7201005" cy="1975926"/>
          </a:xfrm>
          <a:ln w="76200">
            <a:solidFill>
              <a:srgbClr val="FF66FF"/>
            </a:solidFill>
          </a:ln>
        </p:spPr>
        <p:txBody>
          <a:bodyPr>
            <a:spAutoFit/>
          </a:bodyPr>
          <a:lstStyle/>
          <a:p>
            <a:pPr marL="0" indent="0" algn="ctr">
              <a:buNone/>
            </a:pPr>
            <a:r>
              <a:rPr lang="en-GB" sz="3600" dirty="0">
                <a:solidFill>
                  <a:srgbClr val="FFFF00"/>
                </a:solidFill>
              </a:rPr>
              <a:t>It is simply madness </a:t>
            </a:r>
          </a:p>
          <a:p>
            <a:pPr marL="0" indent="0" algn="ctr">
              <a:buNone/>
            </a:pPr>
            <a:r>
              <a:rPr lang="en-GB" sz="3600" dirty="0">
                <a:solidFill>
                  <a:srgbClr val="FFFF00"/>
                </a:solidFill>
              </a:rPr>
              <a:t>to keep doing the same things </a:t>
            </a:r>
          </a:p>
          <a:p>
            <a:pPr marL="0" indent="0" algn="ctr">
              <a:buNone/>
            </a:pPr>
            <a:r>
              <a:rPr lang="en-GB" sz="3600" dirty="0">
                <a:solidFill>
                  <a:srgbClr val="FFFF00"/>
                </a:solidFill>
              </a:rPr>
              <a:t>and expect different results.</a:t>
            </a:r>
          </a:p>
        </p:txBody>
      </p:sp>
      <p:pic>
        <p:nvPicPr>
          <p:cNvPr id="5" name="Picture 4">
            <a:extLst>
              <a:ext uri="{FF2B5EF4-FFF2-40B4-BE49-F238E27FC236}">
                <a16:creationId xmlns:a16="http://schemas.microsoft.com/office/drawing/2014/main" id="{1424E33C-4FD1-4825-AC84-A1CEEE5AC9D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31800" y="3656174"/>
            <a:ext cx="3816530" cy="2858714"/>
          </a:xfrm>
          <a:prstGeom prst="rect">
            <a:avLst/>
          </a:prstGeom>
        </p:spPr>
      </p:pic>
    </p:spTree>
    <p:extLst>
      <p:ext uri="{BB962C8B-B14F-4D97-AF65-F5344CB8AC3E}">
        <p14:creationId xmlns:p14="http://schemas.microsoft.com/office/powerpoint/2010/main" val="3533353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1686CB-8A95-4E6A-92E0-94303D7D9DBA}"/>
              </a:ext>
            </a:extLst>
          </p:cNvPr>
          <p:cNvSpPr>
            <a:spLocks noGrp="1"/>
          </p:cNvSpPr>
          <p:nvPr>
            <p:ph type="title"/>
          </p:nvPr>
        </p:nvSpPr>
        <p:spPr/>
        <p:txBody>
          <a:bodyPr/>
          <a:lstStyle/>
          <a:p>
            <a:r>
              <a:rPr lang="en-GB" sz="3600" dirty="0">
                <a:solidFill>
                  <a:srgbClr val="0070C0"/>
                </a:solidFill>
              </a:rPr>
              <a:t>Do we spend too much of our time trying to teach our students?</a:t>
            </a:r>
          </a:p>
        </p:txBody>
      </p:sp>
      <p:sp>
        <p:nvSpPr>
          <p:cNvPr id="5" name="Content Placeholder 4">
            <a:extLst>
              <a:ext uri="{FF2B5EF4-FFF2-40B4-BE49-F238E27FC236}">
                <a16:creationId xmlns:a16="http://schemas.microsoft.com/office/drawing/2014/main" id="{C4C5C94D-7CEB-413E-BACB-E66BE897FE02}"/>
              </a:ext>
            </a:extLst>
          </p:cNvPr>
          <p:cNvSpPr>
            <a:spLocks noGrp="1"/>
          </p:cNvSpPr>
          <p:nvPr>
            <p:ph idx="1"/>
          </p:nvPr>
        </p:nvSpPr>
        <p:spPr/>
        <p:txBody>
          <a:bodyPr/>
          <a:lstStyle/>
          <a:p>
            <a:r>
              <a:rPr lang="en-GB" sz="2800" dirty="0"/>
              <a:t>We need to spend more energy helping them to appreciate feedback, make judgements, manage affect, taking action. (Carless and Boud, 2018)</a:t>
            </a:r>
          </a:p>
        </p:txBody>
      </p:sp>
      <p:sp>
        <p:nvSpPr>
          <p:cNvPr id="8" name="Rectangle: Rounded Corners 7">
            <a:extLst>
              <a:ext uri="{FF2B5EF4-FFF2-40B4-BE49-F238E27FC236}">
                <a16:creationId xmlns:a16="http://schemas.microsoft.com/office/drawing/2014/main" id="{42DE57E2-931F-4C0C-A920-A4AFD499B441}"/>
              </a:ext>
            </a:extLst>
          </p:cNvPr>
          <p:cNvSpPr/>
          <p:nvPr/>
        </p:nvSpPr>
        <p:spPr bwMode="auto">
          <a:xfrm>
            <a:off x="5332380" y="3038683"/>
            <a:ext cx="3735766" cy="2828719"/>
          </a:xfrm>
          <a:prstGeom prst="roundRect">
            <a:avLst/>
          </a:prstGeom>
          <a:solidFill>
            <a:srgbClr val="FFFF00"/>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Galileo: You can’t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teach a man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anything.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You can only help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him to learn.</a:t>
            </a:r>
          </a:p>
        </p:txBody>
      </p:sp>
      <p:pic>
        <p:nvPicPr>
          <p:cNvPr id="10" name="Picture 9">
            <a:extLst>
              <a:ext uri="{FF2B5EF4-FFF2-40B4-BE49-F238E27FC236}">
                <a16:creationId xmlns:a16="http://schemas.microsoft.com/office/drawing/2014/main" id="{848C9BF8-A581-414F-A0C5-6067162FA7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3083" y="2742514"/>
            <a:ext cx="4684992" cy="3421055"/>
          </a:xfrm>
          <a:prstGeom prst="rect">
            <a:avLst/>
          </a:prstGeom>
        </p:spPr>
      </p:pic>
    </p:spTree>
    <p:extLst>
      <p:ext uri="{BB962C8B-B14F-4D97-AF65-F5344CB8AC3E}">
        <p14:creationId xmlns:p14="http://schemas.microsoft.com/office/powerpoint/2010/main" val="16781583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F9DD-0FD1-45FB-8E74-8D23A2DA0FDE}"/>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70C0"/>
                </a:solidFill>
              </a:rPr>
              <a:t>Teaching, learning and </a:t>
            </a:r>
            <a:r>
              <a:rPr lang="en-GB" sz="6000" dirty="0">
                <a:solidFill>
                  <a:srgbClr val="FF3300"/>
                </a:solidFill>
                <a:latin typeface="AR CARTER" panose="02000000000000000000" pitchFamily="2" charset="0"/>
              </a:rPr>
              <a:t>enthusiasm</a:t>
            </a:r>
            <a:endParaRPr lang="en-GB" sz="4000" dirty="0">
              <a:solidFill>
                <a:srgbClr val="FF3300"/>
              </a:solidFill>
              <a:latin typeface="AR CARTER" panose="02000000000000000000" pitchFamily="2" charset="0"/>
            </a:endParaRPr>
          </a:p>
        </p:txBody>
      </p:sp>
      <p:sp>
        <p:nvSpPr>
          <p:cNvPr id="3" name="Content Placeholder 2">
            <a:extLst>
              <a:ext uri="{FF2B5EF4-FFF2-40B4-BE49-F238E27FC236}">
                <a16:creationId xmlns:a16="http://schemas.microsoft.com/office/drawing/2014/main" id="{347D1718-AB2B-4B1D-95A5-5B86A20661A8}"/>
              </a:ext>
            </a:extLst>
          </p:cNvPr>
          <p:cNvSpPr>
            <a:spLocks noGrp="1"/>
          </p:cNvSpPr>
          <p:nvPr>
            <p:ph idx="1"/>
          </p:nvPr>
        </p:nvSpPr>
        <p:spPr/>
        <p:txBody>
          <a:bodyPr/>
          <a:lstStyle/>
          <a:p>
            <a:r>
              <a:rPr lang="en-GB" sz="2800" dirty="0"/>
              <a:t>Knowledge isn’t infectious (unfortunately) but </a:t>
            </a:r>
            <a:r>
              <a:rPr lang="en-GB" sz="2800" dirty="0">
                <a:solidFill>
                  <a:srgbClr val="9966FF"/>
                </a:solidFill>
              </a:rPr>
              <a:t>enthusiasm</a:t>
            </a:r>
            <a:r>
              <a:rPr lang="en-GB" sz="2800" dirty="0"/>
              <a:t> is, and we need to help our students to catch enthusiasm.</a:t>
            </a:r>
          </a:p>
          <a:p>
            <a:r>
              <a:rPr lang="en-GB" sz="2800" dirty="0"/>
              <a:t>We certainly don’t want teaching, assessment or feedback to </a:t>
            </a:r>
            <a:r>
              <a:rPr lang="en-GB" sz="3600" dirty="0">
                <a:solidFill>
                  <a:srgbClr val="FF0000"/>
                </a:solidFill>
                <a:effectLst>
                  <a:outerShdw blurRad="38100" dist="38100" dir="2700000" algn="tl">
                    <a:srgbClr val="000000">
                      <a:alpha val="43137"/>
                    </a:srgbClr>
                  </a:outerShdw>
                </a:effectLst>
                <a:latin typeface="Curlz MT" panose="04040404050702020202" pitchFamily="82" charset="0"/>
              </a:rPr>
              <a:t>damage</a:t>
            </a:r>
            <a:r>
              <a:rPr lang="en-GB" sz="2800" dirty="0"/>
              <a:t> that enthusiasm.</a:t>
            </a:r>
          </a:p>
        </p:txBody>
      </p:sp>
    </p:spTree>
    <p:extLst>
      <p:ext uri="{BB962C8B-B14F-4D97-AF65-F5344CB8AC3E}">
        <p14:creationId xmlns:p14="http://schemas.microsoft.com/office/powerpoint/2010/main" val="37513855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DB5396-4D86-4D95-9E26-08AFD367790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5" y="1"/>
            <a:ext cx="9165607" cy="6858000"/>
          </a:xfrm>
          <a:prstGeom prst="rect">
            <a:avLst/>
          </a:prstGeom>
        </p:spPr>
      </p:pic>
    </p:spTree>
    <p:extLst>
      <p:ext uri="{BB962C8B-B14F-4D97-AF65-F5344CB8AC3E}">
        <p14:creationId xmlns:p14="http://schemas.microsoft.com/office/powerpoint/2010/main" val="2869591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2" name="Rectangle 3"/>
          <p:cNvSpPr>
            <a:spLocks noGrp="1" noChangeArrowheads="1"/>
          </p:cNvSpPr>
          <p:nvPr>
            <p:ph idx="1"/>
          </p:nvPr>
        </p:nvSpPr>
        <p:spPr>
          <a:xfrm>
            <a:off x="430787" y="404566"/>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539440" y="332570"/>
            <a:ext cx="8352928" cy="1872177"/>
          </a:xfrm>
          <a:prstGeom prst="rect">
            <a:avLst/>
          </a:prstGeom>
          <a:solidFill>
            <a:srgbClr val="FFFF00"/>
          </a:solidFill>
        </p:spPr>
        <p:txBody>
          <a:bodyPr wrap="square"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will I be expected to show for this?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does a good one look like, and a bad one?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Where does this fit into the big picture?</a:t>
            </a:r>
          </a:p>
        </p:txBody>
      </p:sp>
      <p:sp>
        <p:nvSpPr>
          <p:cNvPr id="7" name="TextBox 6"/>
          <p:cNvSpPr txBox="1"/>
          <p:nvPr/>
        </p:nvSpPr>
        <p:spPr>
          <a:xfrm>
            <a:off x="323411" y="2420783"/>
            <a:ext cx="2520350" cy="2246769"/>
          </a:xfrm>
          <a:prstGeom prst="rect">
            <a:avLst/>
          </a:prstGeom>
          <a:solidFill>
            <a:srgbClr val="CCFFCC"/>
          </a:solidFill>
          <a:ln>
            <a:solidFill>
              <a:srgbClr val="CC0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Some of the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tools we can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use 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face-to-face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contexts</a:t>
            </a:r>
          </a:p>
        </p:txBody>
      </p:sp>
    </p:spTree>
    <p:extLst>
      <p:ext uri="{BB962C8B-B14F-4D97-AF65-F5344CB8AC3E}">
        <p14:creationId xmlns:p14="http://schemas.microsoft.com/office/powerpoint/2010/main" val="388286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E26B7-459C-4537-81BB-6C7D8217EEC1}"/>
              </a:ext>
            </a:extLst>
          </p:cNvPr>
          <p:cNvSpPr>
            <a:spLocks noGrp="1"/>
          </p:cNvSpPr>
          <p:nvPr>
            <p:ph type="title"/>
          </p:nvPr>
        </p:nvSpPr>
        <p:spPr>
          <a:xfrm>
            <a:off x="457200" y="122238"/>
            <a:ext cx="7543800" cy="1002506"/>
          </a:xfrm>
        </p:spPr>
        <p:txBody>
          <a:bodyPr/>
          <a:lstStyle/>
          <a:p>
            <a:r>
              <a:rPr lang="en-GB" sz="2400" dirty="0"/>
              <a:t>Central to student satisfaction, retention and positive regard for our programmes are excellent curriculum design, delivery and assessment.</a:t>
            </a:r>
          </a:p>
        </p:txBody>
      </p:sp>
      <p:sp>
        <p:nvSpPr>
          <p:cNvPr id="3" name="Content Placeholder 2">
            <a:extLst>
              <a:ext uri="{FF2B5EF4-FFF2-40B4-BE49-F238E27FC236}">
                <a16:creationId xmlns:a16="http://schemas.microsoft.com/office/drawing/2014/main" id="{AC8DF6A2-3280-498C-84C9-0B054286D7C4}"/>
              </a:ext>
            </a:extLst>
          </p:cNvPr>
          <p:cNvSpPr>
            <a:spLocks noGrp="1"/>
          </p:cNvSpPr>
          <p:nvPr>
            <p:ph idx="1"/>
          </p:nvPr>
        </p:nvSpPr>
        <p:spPr>
          <a:xfrm>
            <a:off x="323528" y="1196975"/>
            <a:ext cx="8496944" cy="5005388"/>
          </a:xfrm>
        </p:spPr>
        <p:txBody>
          <a:bodyPr/>
          <a:lstStyle/>
          <a:p>
            <a:pPr marL="0" indent="0">
              <a:buNone/>
            </a:pPr>
            <a:r>
              <a:rPr lang="en-GB" sz="2000" dirty="0"/>
              <a:t>This needs to be developed strategically using contemporary evidence-based approaches and research-informed principles, involving a constructively aligned programme level cycle comprising: </a:t>
            </a:r>
          </a:p>
          <a:p>
            <a:pPr lvl="0"/>
            <a:r>
              <a:rPr lang="en-GB" sz="2000" dirty="0"/>
              <a:t>Determining and reviewing subject material: reviewing currency, relevance, level; </a:t>
            </a:r>
          </a:p>
          <a:p>
            <a:pPr lvl="0"/>
            <a:r>
              <a:rPr lang="en-GB" sz="2000" dirty="0"/>
              <a:t>Designing and refining learning outcomes, which are the lifeblood of learning; </a:t>
            </a:r>
          </a:p>
          <a:p>
            <a:pPr lvl="0"/>
            <a:r>
              <a:rPr lang="en-GB" sz="2000" dirty="0"/>
              <a:t>Considering delivery modes including face-to-face, online, PBL, and blended approaches; </a:t>
            </a:r>
          </a:p>
          <a:p>
            <a:pPr lvl="0"/>
            <a:r>
              <a:rPr lang="en-GB" sz="2000" dirty="0"/>
              <a:t>Thinking through student support to maximise engagement; </a:t>
            </a:r>
          </a:p>
          <a:p>
            <a:pPr lvl="0"/>
            <a:r>
              <a:rPr lang="en-GB" sz="2000" dirty="0"/>
              <a:t>Designing fit-for-purpose assessment methods and approaches; </a:t>
            </a:r>
          </a:p>
          <a:p>
            <a:pPr lvl="0"/>
            <a:r>
              <a:rPr lang="en-GB" sz="2000" dirty="0"/>
              <a:t>Assuring quality, matching HEI, national and PRSB requirements; </a:t>
            </a:r>
          </a:p>
          <a:p>
            <a:pPr lvl="0"/>
            <a:r>
              <a:rPr lang="en-GB" sz="2000" dirty="0"/>
              <a:t>Evaluating programmes, exploring strengths and areas for improvement;</a:t>
            </a:r>
          </a:p>
          <a:p>
            <a:pPr lvl="0"/>
            <a:r>
              <a:rPr lang="en-GB" sz="2000" dirty="0"/>
              <a:t>Enhancing quality, seeking continuous improvement.</a:t>
            </a:r>
          </a:p>
          <a:p>
            <a:endParaRPr lang="en-GB" dirty="0"/>
          </a:p>
        </p:txBody>
      </p:sp>
    </p:spTree>
    <p:extLst>
      <p:ext uri="{BB962C8B-B14F-4D97-AF65-F5344CB8AC3E}">
        <p14:creationId xmlns:p14="http://schemas.microsoft.com/office/powerpoint/2010/main" val="4009302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41CE4B-8F6C-4DCF-8CE2-DD2C2B02E2C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370" y="0"/>
            <a:ext cx="9073260" cy="6858000"/>
          </a:xfrm>
          <a:prstGeom prst="rect">
            <a:avLst/>
          </a:prstGeom>
        </p:spPr>
      </p:pic>
    </p:spTree>
    <p:extLst>
      <p:ext uri="{BB962C8B-B14F-4D97-AF65-F5344CB8AC3E}">
        <p14:creationId xmlns:p14="http://schemas.microsoft.com/office/powerpoint/2010/main" val="173982509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sz="half" idx="1"/>
          </p:nvPr>
        </p:nvSpPr>
        <p:spPr>
          <a:xfrm>
            <a:off x="285720" y="1643050"/>
            <a:ext cx="4225925" cy="3438532"/>
          </a:xfrm>
        </p:spPr>
        <p:txBody>
          <a:bodyPr/>
          <a:lstStyle/>
          <a:p>
            <a:r>
              <a:rPr lang="en-GB" dirty="0"/>
              <a:t>Why?</a:t>
            </a:r>
          </a:p>
          <a:p>
            <a:r>
              <a:rPr lang="en-GB" dirty="0"/>
              <a:t>What?</a:t>
            </a:r>
          </a:p>
          <a:p>
            <a:r>
              <a:rPr lang="en-GB" dirty="0"/>
              <a:t>Who?</a:t>
            </a:r>
          </a:p>
          <a:p>
            <a:r>
              <a:rPr lang="en-GB" dirty="0"/>
              <a:t>Where?</a:t>
            </a:r>
          </a:p>
          <a:p>
            <a:r>
              <a:rPr lang="en-GB" dirty="0"/>
              <a:t>When?</a:t>
            </a:r>
          </a:p>
          <a:p>
            <a:r>
              <a:rPr lang="en-GB" dirty="0"/>
              <a:t>How?</a:t>
            </a:r>
          </a:p>
        </p:txBody>
      </p:sp>
      <p:sp>
        <p:nvSpPr>
          <p:cNvPr id="23556" name="Content Placeholder 3"/>
          <p:cNvSpPr>
            <a:spLocks noGrp="1"/>
          </p:cNvSpPr>
          <p:nvPr>
            <p:ph sz="half" idx="2"/>
          </p:nvPr>
        </p:nvSpPr>
        <p:spPr>
          <a:xfrm>
            <a:off x="3714744" y="1714488"/>
            <a:ext cx="4227513" cy="3509970"/>
          </a:xfrm>
        </p:spPr>
        <p:txBody>
          <a:bodyPr/>
          <a:lstStyle/>
          <a:p>
            <a:r>
              <a:rPr lang="en-GB" dirty="0"/>
              <a:t>Which?</a:t>
            </a:r>
          </a:p>
          <a:p>
            <a:r>
              <a:rPr lang="en-GB" dirty="0"/>
              <a:t>So what? </a:t>
            </a:r>
          </a:p>
          <a:p>
            <a:pPr marL="0" indent="0">
              <a:buNone/>
            </a:pPr>
            <a:r>
              <a:rPr lang="en-GB" dirty="0">
                <a:solidFill>
                  <a:srgbClr val="FF0000"/>
                </a:solidFill>
              </a:rPr>
              <a:t>	wtf?</a:t>
            </a:r>
          </a:p>
          <a:p>
            <a:r>
              <a:rPr lang="en-GB" dirty="0"/>
              <a:t>Wow?</a:t>
            </a:r>
          </a:p>
          <a:p>
            <a:pPr>
              <a:buNone/>
            </a:pPr>
            <a:r>
              <a:rPr lang="en-GB" dirty="0"/>
              <a:t>And the most powerful four-letter word in the English language...</a:t>
            </a:r>
          </a:p>
          <a:p>
            <a:pPr>
              <a:buNone/>
            </a:pPr>
            <a:r>
              <a:rPr lang="en-GB" sz="4000" dirty="0">
                <a:solidFill>
                  <a:srgbClr val="CC0000"/>
                </a:solidFill>
              </a:rPr>
              <a:t>	????</a:t>
            </a:r>
          </a:p>
        </p:txBody>
      </p:sp>
      <p:sp>
        <p:nvSpPr>
          <p:cNvPr id="8" name="Title 1">
            <a:extLst>
              <a:ext uri="{FF2B5EF4-FFF2-40B4-BE49-F238E27FC236}">
                <a16:creationId xmlns:a16="http://schemas.microsoft.com/office/drawing/2014/main" id="{A746C1C0-B72C-4F77-AC5D-7A3DF8C4CAFA}"/>
              </a:ext>
            </a:extLst>
          </p:cNvPr>
          <p:cNvSpPr txBox="1">
            <a:spLocks/>
          </p:cNvSpPr>
          <p:nvPr/>
        </p:nvSpPr>
        <p:spPr>
          <a:xfrm>
            <a:off x="0" y="1"/>
            <a:ext cx="9144000" cy="1124679"/>
          </a:xfrm>
          <a:prstGeom prst="rect">
            <a:avLst/>
          </a:prstGeom>
        </p:spPr>
        <p:txBody>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Keeping students engaged:</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the ten most important words</a:t>
            </a:r>
          </a:p>
        </p:txBody>
      </p:sp>
    </p:spTree>
    <p:extLst>
      <p:ext uri="{BB962C8B-B14F-4D97-AF65-F5344CB8AC3E}">
        <p14:creationId xmlns:p14="http://schemas.microsoft.com/office/powerpoint/2010/main" val="422267864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575705"/>
          </a:xfrm>
          <a:noFill/>
          <a:ln w="9525" algn="ctr">
            <a:noFill/>
            <a:miter lim="800000"/>
            <a:headEnd/>
            <a:tailEnd/>
          </a:ln>
        </p:spPr>
        <p:txBody>
          <a:bodyPr vert="horz" wrap="square" lIns="91440" tIns="45720" rIns="91440" bIns="45720" numCol="1" rtlCol="0" anchor="ctr" anchorCtr="0" compatLnSpc="1">
            <a:prstTxWarp prst="textNoShape">
              <a:avLst/>
            </a:prstTxWarp>
            <a:normAutofit/>
          </a:bodyPr>
          <a:lstStyle/>
          <a:p>
            <a:r>
              <a:rPr lang="en-GB" sz="3600" kern="1200" dirty="0">
                <a:solidFill>
                  <a:srgbClr val="0070C0"/>
                </a:solidFill>
                <a:latin typeface="Calibri" panose="020F0502020204030204" pitchFamily="34" charset="0"/>
                <a:cs typeface="Calibri" panose="020F0502020204030204" pitchFamily="34" charset="0"/>
              </a:rPr>
              <a:t>‘what’ is getting ever less important</a:t>
            </a:r>
          </a:p>
        </p:txBody>
      </p:sp>
      <p:sp>
        <p:nvSpPr>
          <p:cNvPr id="3" name="Content Placeholder 2"/>
          <p:cNvSpPr>
            <a:spLocks noGrp="1"/>
          </p:cNvSpPr>
          <p:nvPr>
            <p:ph idx="1"/>
          </p:nvPr>
        </p:nvSpPr>
        <p:spPr>
          <a:xfrm>
            <a:off x="358777" y="764631"/>
            <a:ext cx="8605838" cy="5102772"/>
          </a:xfrm>
        </p:spPr>
        <p:txBody>
          <a:bodyPr/>
          <a:lstStyle/>
          <a:p>
            <a:pPr>
              <a:lnSpc>
                <a:spcPct val="100000"/>
              </a:lnSpc>
            </a:pPr>
            <a:r>
              <a:rPr lang="en-GB" sz="2400" dirty="0">
                <a:latin typeface="Calibri" panose="020F0502020204030204" pitchFamily="34" charset="0"/>
                <a:cs typeface="Calibri" panose="020F0502020204030204" pitchFamily="34" charset="0"/>
              </a:rPr>
              <a:t>Columbia University research published (2011) in Science magazine shows that people are much less prepared to remember ‘</a:t>
            </a:r>
            <a:r>
              <a:rPr lang="en-GB" sz="2400" dirty="0">
                <a:solidFill>
                  <a:srgbClr val="FF0000"/>
                </a:solidFill>
                <a:latin typeface="Calibri" panose="020F0502020204030204" pitchFamily="34" charset="0"/>
                <a:cs typeface="Calibri" panose="020F0502020204030204" pitchFamily="34" charset="0"/>
              </a:rPr>
              <a:t>what</a:t>
            </a:r>
            <a:r>
              <a:rPr lang="en-GB" sz="2400" dirty="0">
                <a:latin typeface="Calibri" panose="020F0502020204030204" pitchFamily="34" charset="0"/>
                <a:cs typeface="Calibri" panose="020F0502020204030204" pitchFamily="34" charset="0"/>
              </a:rPr>
              <a:t>’, but better at remembering </a:t>
            </a:r>
            <a:r>
              <a:rPr lang="en-GB" sz="2400" dirty="0">
                <a:solidFill>
                  <a:srgbClr val="FF0000"/>
                </a:solidFill>
                <a:latin typeface="Calibri" panose="020F0502020204030204" pitchFamily="34" charset="0"/>
                <a:cs typeface="Calibri" panose="020F0502020204030204" pitchFamily="34" charset="0"/>
              </a:rPr>
              <a:t>where</a:t>
            </a:r>
            <a:r>
              <a:rPr lang="en-GB" sz="2400" dirty="0">
                <a:latin typeface="Calibri" panose="020F0502020204030204" pitchFamily="34" charset="0"/>
                <a:cs typeface="Calibri" panose="020F0502020204030204" pitchFamily="34" charset="0"/>
              </a:rPr>
              <a:t> to access information, and </a:t>
            </a:r>
            <a:r>
              <a:rPr lang="en-GB" sz="2400" dirty="0">
                <a:solidFill>
                  <a:srgbClr val="FF0000"/>
                </a:solidFill>
                <a:latin typeface="Calibri" panose="020F0502020204030204" pitchFamily="34" charset="0"/>
                <a:cs typeface="Calibri" panose="020F0502020204030204" pitchFamily="34" charset="0"/>
              </a:rPr>
              <a:t>how</a:t>
            </a:r>
            <a:r>
              <a:rPr lang="en-GB" sz="2400" dirty="0">
                <a:latin typeface="Calibri" panose="020F0502020204030204" pitchFamily="34" charset="0"/>
                <a:cs typeface="Calibri" panose="020F0502020204030204" pitchFamily="34" charset="0"/>
              </a:rPr>
              <a:t> to do so.</a:t>
            </a:r>
          </a:p>
          <a:p>
            <a:pPr>
              <a:lnSpc>
                <a:spcPct val="100000"/>
              </a:lnSpc>
            </a:pPr>
            <a:r>
              <a:rPr lang="en-GB" sz="2400" dirty="0">
                <a:latin typeface="Calibri" panose="020F0502020204030204" pitchFamily="34" charset="0"/>
                <a:cs typeface="Calibri" panose="020F0502020204030204" pitchFamily="34" charset="0"/>
              </a:rPr>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2000" i="1" dirty="0">
                <a:solidFill>
                  <a:schemeClr val="tx1"/>
                </a:solidFill>
                <a:latin typeface="Calibri" panose="020F0502020204030204" pitchFamily="34" charset="0"/>
                <a:cs typeface="Calibri" panose="020F0502020204030204" pitchFamily="34" charset="0"/>
              </a:rPr>
              <a:t>Published Online July 14 2011 </a:t>
            </a:r>
            <a:r>
              <a:rPr lang="en-US" sz="2000" i="1" dirty="0">
                <a:solidFill>
                  <a:schemeClr val="tx1"/>
                </a:solidFill>
                <a:latin typeface="Calibri" panose="020F0502020204030204" pitchFamily="34" charset="0"/>
                <a:cs typeface="Calibri" panose="020F0502020204030204" pitchFamily="34" charset="0"/>
                <a:hlinkClick r:id="rId2" action="ppaction://hlinkfile"/>
              </a:rPr>
              <a:t>&lt; Science Express Index</a:t>
            </a:r>
            <a:r>
              <a:rPr lang="en-US" sz="2000" i="1" dirty="0">
                <a:solidFill>
                  <a:schemeClr val="tx1"/>
                </a:solidFill>
                <a:latin typeface="Calibri" panose="020F0502020204030204" pitchFamily="34" charset="0"/>
                <a:cs typeface="Calibri" panose="020F0502020204030204" pitchFamily="34" charset="0"/>
              </a:rPr>
              <a:t>  Science DOI: 10.1126/science.1207745 </a:t>
            </a:r>
            <a:endParaRPr lang="en-US" sz="2000" dirty="0">
              <a:solidFill>
                <a:schemeClr val="tx1"/>
              </a:solidFill>
              <a:latin typeface="Calibri" panose="020F0502020204030204" pitchFamily="34" charset="0"/>
              <a:cs typeface="Calibri" panose="020F0502020204030204" pitchFamily="34" charset="0"/>
            </a:endParaRPr>
          </a:p>
          <a:p>
            <a:pPr>
              <a:buNone/>
            </a:pPr>
            <a:r>
              <a:rPr lang="en-US" sz="2000" dirty="0">
                <a:solidFill>
                  <a:schemeClr val="tx1"/>
                </a:solidFill>
                <a:latin typeface="Calibri" panose="020F0502020204030204" pitchFamily="34" charset="0"/>
                <a:cs typeface="Calibri" panose="020F0502020204030204" pitchFamily="34" charset="0"/>
              </a:rPr>
              <a:t>Report: Google Effects on Memory: Cognitive Consequences of Having Information at Our Fingertips </a:t>
            </a:r>
            <a:r>
              <a:rPr lang="en-US" sz="2000" dirty="0">
                <a:solidFill>
                  <a:schemeClr val="tx1"/>
                </a:solidFill>
                <a:latin typeface="Calibri" panose="020F0502020204030204" pitchFamily="34" charset="0"/>
                <a:cs typeface="Calibri" panose="020F0502020204030204" pitchFamily="34" charset="0"/>
                <a:hlinkClick r:id="rId3" action="ppaction://hlinkfile"/>
              </a:rPr>
              <a:t>Betsy Sparrow</a:t>
            </a:r>
            <a:r>
              <a:rPr lang="en-US" sz="2000" dirty="0">
                <a:solidFill>
                  <a:schemeClr val="tx1"/>
                </a:solidFill>
                <a:latin typeface="Calibri" panose="020F0502020204030204" pitchFamily="34" charset="0"/>
                <a:cs typeface="Calibri" panose="020F0502020204030204" pitchFamily="34" charset="0"/>
              </a:rPr>
              <a:t>,</a:t>
            </a:r>
            <a:r>
              <a:rPr lang="en-US" sz="2000" dirty="0">
                <a:solidFill>
                  <a:schemeClr val="tx1"/>
                </a:solidFill>
                <a:latin typeface="Calibri" panose="020F0502020204030204" pitchFamily="34" charset="0"/>
                <a:cs typeface="Calibri" panose="020F0502020204030204" pitchFamily="34" charset="0"/>
                <a:hlinkClick r:id="" action="ppaction://hlinkfile"/>
              </a:rPr>
              <a:t>*</a:t>
            </a:r>
            <a:r>
              <a:rPr lang="en-US" sz="2000"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hlinkClick r:id="rId4" action="ppaction://hlinkfile"/>
              </a:rPr>
              <a:t>Jenny Liu</a:t>
            </a:r>
            <a:r>
              <a:rPr lang="en-US" sz="2000"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hlinkClick r:id="rId5" action="ppaction://hlinkfile"/>
              </a:rPr>
              <a:t>Daniel M. Wegner</a:t>
            </a:r>
            <a:endParaRPr lang="en-US" sz="2000" dirty="0">
              <a:solidFill>
                <a:schemeClr val="tx1"/>
              </a:solidFill>
              <a:latin typeface="Calibri" panose="020F0502020204030204" pitchFamily="34" charset="0"/>
              <a:cs typeface="Calibri" panose="020F0502020204030204" pitchFamily="34" charset="0"/>
            </a:endParaRPr>
          </a:p>
          <a:p>
            <a:pPr>
              <a:lnSpc>
                <a:spcPct val="100000"/>
              </a:lnSpc>
            </a:pP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37253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Why?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(rationale)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1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What? </a:t>
            </a:r>
            <a:r>
              <a:rPr kumimoji="0" lang="en-GB" sz="1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(content)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Who?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(people, you, me, them)</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Where?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(locations)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When?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(times)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How?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Which?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(decisions)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So what?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(importance?)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(impact?)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And the most powerful four-letter word in the English language...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36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rPr>
              <a:t>	????</a:t>
            </a:r>
          </a:p>
        </p:txBody>
      </p:sp>
      <p:sp>
        <p:nvSpPr>
          <p:cNvPr id="5" name="Title 1"/>
          <p:cNvSpPr txBox="1">
            <a:spLocks/>
          </p:cNvSpPr>
          <p:nvPr/>
        </p:nvSpPr>
        <p:spPr>
          <a:xfrm>
            <a:off x="0" y="1"/>
            <a:ext cx="9144000" cy="1124679"/>
          </a:xfrm>
          <a:prstGeom prst="rect">
            <a:avLst/>
          </a:prstGeom>
          <a:noFill/>
          <a:ln w="9525" algn="ctr">
            <a:noFill/>
            <a:miter lim="800000"/>
            <a:headEnd/>
            <a:tailEnd/>
          </a:ln>
        </p:spPr>
        <p:txBody>
          <a:bodyPr vert="horz" wrap="square" lIns="91440" tIns="45720" rIns="91440" bIns="45720" numCol="1" rtlCol="0" anchor="ctr" anchorCtr="0" compatLnSpc="1">
            <a:prstTxWarp prst="textNoShape">
              <a:avLst/>
            </a:prstTxWarp>
            <a:normAutofit fontScale="97500"/>
          </a:bodyPr>
          <a:lstStyle>
            <a:lvl1pPr algn="ctr" defTabSz="914400" eaLnBrk="1" latinLnBrk="0" hangingPunct="1">
              <a:lnSpc>
                <a:spcPct val="85000"/>
              </a:lnSpc>
              <a:buNone/>
              <a:defRPr sz="3600" b="1">
                <a:solidFill>
                  <a:srgbClr val="0070C0"/>
                </a:solidFill>
                <a:latin typeface="Calibri" panose="020F0502020204030204" pitchFamily="34" charset="0"/>
                <a:ea typeface="+mj-ea"/>
                <a:cs typeface="Calibri" panose="020F0502020204030204" pitchFamily="34" charset="0"/>
              </a:defRPr>
            </a:lvl1pPr>
            <a:lvl2pPr algn="ctr" eaLnBrk="1" hangingPunct="1">
              <a:lnSpc>
                <a:spcPct val="85000"/>
              </a:lnSpc>
              <a:defRPr>
                <a:solidFill>
                  <a:srgbClr val="008000"/>
                </a:solidFill>
                <a:latin typeface="Arial Rounded MT Bold" pitchFamily="34" charset="0"/>
              </a:defRPr>
            </a:lvl2pPr>
            <a:lvl3pPr algn="ctr" eaLnBrk="1" hangingPunct="1">
              <a:lnSpc>
                <a:spcPct val="85000"/>
              </a:lnSpc>
              <a:defRPr>
                <a:solidFill>
                  <a:srgbClr val="008000"/>
                </a:solidFill>
                <a:latin typeface="Arial Rounded MT Bold" pitchFamily="34" charset="0"/>
              </a:defRPr>
            </a:lvl3pPr>
            <a:lvl4pPr algn="ctr" eaLnBrk="1" hangingPunct="1">
              <a:lnSpc>
                <a:spcPct val="85000"/>
              </a:lnSpc>
              <a:defRPr>
                <a:solidFill>
                  <a:srgbClr val="008000"/>
                </a:solidFill>
                <a:latin typeface="Arial Rounded MT Bold" pitchFamily="34" charset="0"/>
              </a:defRPr>
            </a:lvl4pPr>
            <a:lvl5pPr algn="ctr" eaLnBrk="1" hangingPunct="1">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Calibri" panose="020F0502020204030204" pitchFamily="34" charset="0"/>
                <a:ea typeface="+mj-ea"/>
                <a:cs typeface="Calibri" panose="020F0502020204030204" pitchFamily="34" charset="0"/>
              </a:rPr>
              <a:t>Keeping students engaged:</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Calibri" panose="020F0502020204030204" pitchFamily="34" charset="0"/>
                <a:ea typeface="+mj-ea"/>
                <a:cs typeface="Calibri" panose="020F0502020204030204" pitchFamily="34" charset="0"/>
              </a:rPr>
              <a:t>the ten most important words</a:t>
            </a:r>
          </a:p>
        </p:txBody>
      </p:sp>
    </p:spTree>
    <p:extLst>
      <p:ext uri="{BB962C8B-B14F-4D97-AF65-F5344CB8AC3E}">
        <p14:creationId xmlns:p14="http://schemas.microsoft.com/office/powerpoint/2010/main" val="36459438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Why?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(rationale)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1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What? </a:t>
            </a:r>
            <a:r>
              <a:rPr kumimoji="0" lang="en-GB" sz="1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(content)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Who?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(people, you, me, them)</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Where?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(locations)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When?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(times)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How?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Which?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(decisions)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So what?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(importance?)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(impact?)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And the most powerful four-letter word in the English language...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36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rPr>
              <a:t>	</a:t>
            </a:r>
            <a:r>
              <a:rPr kumimoji="0" lang="en-GB" sz="60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rPr>
              <a:t>else</a:t>
            </a:r>
            <a:endParaRPr kumimoji="0" lang="en-GB" sz="36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endParaRPr>
          </a:p>
        </p:txBody>
      </p:sp>
      <p:sp>
        <p:nvSpPr>
          <p:cNvPr id="5" name="Title 1"/>
          <p:cNvSpPr txBox="1">
            <a:spLocks/>
          </p:cNvSpPr>
          <p:nvPr/>
        </p:nvSpPr>
        <p:spPr>
          <a:xfrm>
            <a:off x="0" y="1"/>
            <a:ext cx="9144000" cy="1124679"/>
          </a:xfrm>
          <a:prstGeom prst="rect">
            <a:avLst/>
          </a:prstGeom>
        </p:spPr>
        <p:txBody>
          <a:bodyPr/>
          <a:lstStyle>
            <a:defPPr>
              <a:defRPr lang="en-GB"/>
            </a:defPPr>
            <a:lvl1pPr marL="0" marR="0" lvl="0" indent="0" algn="ctr" defTabSz="914400" eaLnBrk="1" latinLnBrk="0" hangingPunct="1">
              <a:lnSpc>
                <a:spcPct val="85000"/>
              </a:lnSpc>
              <a:buClrTx/>
              <a:buSzTx/>
              <a:buFontTx/>
              <a:buNone/>
              <a:tabLst/>
              <a:defRPr kumimoji="0" sz="3200" i="0" u="none" strike="noStrike" kern="0" cap="none" spc="0" normalizeH="0" baseline="0">
                <a:ln>
                  <a:noFill/>
                </a:ln>
                <a:solidFill>
                  <a:srgbClr val="008000"/>
                </a:solidFill>
                <a:effectLst/>
                <a:uLnTx/>
                <a:uFillTx/>
                <a:latin typeface="Forte" panose="03060902040502070203" pitchFamily="66" charset="0"/>
                <a:cs typeface="Calibri" panose="020F0502020204030204" pitchFamily="34" charset="0"/>
              </a:defRPr>
            </a:lvl1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Keeping students engaged:</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the ten most important words</a:t>
            </a:r>
          </a:p>
        </p:txBody>
      </p:sp>
    </p:spTree>
    <p:extLst>
      <p:ext uri="{BB962C8B-B14F-4D97-AF65-F5344CB8AC3E}">
        <p14:creationId xmlns:p14="http://schemas.microsoft.com/office/powerpoint/2010/main" val="24715243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dissolve">
                                      <p:cBhvr>
                                        <p:cTn id="7" dur="5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2390" y="3092917"/>
            <a:ext cx="7139220" cy="2404880"/>
          </a:xfrm>
        </p:spPr>
        <p:txBody>
          <a:bodyPr/>
          <a:lstStyle/>
          <a:p>
            <a:pPr algn="ctr">
              <a:buNone/>
            </a:pPr>
            <a:r>
              <a:rPr lang="en-GB" sz="13800" dirty="0">
                <a:solidFill>
                  <a:srgbClr val="FFFF00"/>
                </a:solidFill>
              </a:rPr>
              <a:t>elsify!</a:t>
            </a:r>
          </a:p>
        </p:txBody>
      </p:sp>
      <p:sp>
        <p:nvSpPr>
          <p:cNvPr id="2" name="TextBox 1">
            <a:extLst>
              <a:ext uri="{FF2B5EF4-FFF2-40B4-BE49-F238E27FC236}">
                <a16:creationId xmlns:a16="http://schemas.microsoft.com/office/drawing/2014/main" id="{3E2998CC-A07F-47B4-A627-C9C459EDCD8D}"/>
              </a:ext>
            </a:extLst>
          </p:cNvPr>
          <p:cNvSpPr txBox="1"/>
          <p:nvPr/>
        </p:nvSpPr>
        <p:spPr>
          <a:xfrm>
            <a:off x="1871624" y="538372"/>
            <a:ext cx="5796805" cy="255454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0"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Go forth and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0" b="1" i="0" u="none" strike="noStrike" kern="1200" cap="none" spc="0" normalizeH="0" baseline="0" noProof="0" dirty="0">
              <a:ln>
                <a:noFill/>
              </a:ln>
              <a:solidFill>
                <a:prstClr val="white"/>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4655921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grpId="0" nodeType="clickEffect">
                                  <p:stCondLst>
                                    <p:cond delay="0"/>
                                  </p:stCondLst>
                                  <p:iterate type="lt">
                                    <p:tmPct val="10000"/>
                                  </p:iterate>
                                  <p:childTnLst>
                                    <p:animMotion origin="layout" path="M 2.22222E-6 3.7037E-7 C 0.00694 -0.00995 0.01406 -0.02107 0.021 -0.03495 C 0.03993 -0.075 0.04496 -0.11389 0.03107 -0.11991 C 0.01701 -0.12708 -0.01007 -0.09907 -0.029 -0.05903 C -0.03906 -0.03796 -0.04497 -0.01806 -0.04705 -0.00301 C -0.05 0.00903 -0.05104 0.02106 -0.05104 0.03495 C -0.05104 0.08009 -0.03802 0.1169 -0.02292 0.1169 C -0.00799 0.1169 0.00503 0.08009 0.00503 0.03495 C 0.00503 0.01389 0.00208 -0.00602 -0.00295 -0.01991 C -0.00504 -0.03194 -0.01007 -0.04491 -0.01597 -0.0581 C -0.03594 -0.09907 -0.06302 -0.12708 -0.07709 -0.11991 C -0.09097 -0.11296 -0.08594 -0.075 -0.06597 -0.03403 C -0.05799 -0.01505 -0.04705 0.00093 -0.03594 0.01204 C -0.02795 0.02199 -0.01893 0.03102 -0.00695 0.04005 C 0.02899 0.06898 0.06493 0.08194 0.075 0.06991 C 0.08403 0.0581 0.06406 0.025 0.02795 -0.00301 C 0.01302 -0.01505 -0.00295 -0.02407 -0.01597 -0.03009 C -0.02795 -0.03611 -0.04306 -0.04097 -0.05903 -0.04398 C -0.10295 -0.05394 -0.14097 -0.05093 -0.14393 -0.03495 C -0.14792 -0.01991 -0.11493 3.7037E-7 -0.07101 0.00995 C -0.05104 0.01389 -0.03195 0.01597 -0.01702 0.01505 C -0.004 0.01505 0.01007 0.01296 0.025 0.00995 C 0.06892 3.7037E-7 0.10208 -0.02107 0.09791 -0.03611 C 0.09496 -0.05093 0.05694 -0.05509 0.01302 -0.04491 C -0.00799 -0.04005 -0.02709 -0.0331 -0.03993 -0.025 C -0.05104 -0.01898 -0.06198 -0.01204 -0.07396 -0.00301 C -0.10903 0.02593 -0.13004 0.0581 -0.11997 0.06991 C -0.11094 0.08194 -0.07396 0.06898 -0.03906 0.04097 C -0.02205 0.02708 -0.00799 0.01296 2.22222E-6 3.7037E-7 Z " pathEditMode="relative" rAng="0" ptsTypes="AAAAAAAAAAAAAAAAAAAAAAAAAAAAA">
                                      <p:cBhvr>
                                        <p:cTn id="6" dur="2000" fill="hold"/>
                                        <p:tgtEl>
                                          <p:spTgt spid="3">
                                            <p:txEl>
                                              <p:pRg st="0" end="0"/>
                                            </p:txEl>
                                          </p:spTgt>
                                        </p:tgtEl>
                                        <p:attrNameLst>
                                          <p:attrName>ppt_x</p:attrName>
                                          <p:attrName>ppt_y</p:attrName>
                                        </p:attrNameLst>
                                      </p:cBhvr>
                                      <p:rCtr x="-2309"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1794" name="Rectangle 2"/>
          <p:cNvSpPr>
            <a:spLocks noGrp="1" noChangeArrowheads="1"/>
          </p:cNvSpPr>
          <p:nvPr>
            <p:ph type="title"/>
          </p:nvPr>
        </p:nvSpPr>
        <p:spPr bwMode="auto">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itchFamily="34" charset="0"/>
              </a:rPr>
              <a:t> </a:t>
            </a:r>
          </a:p>
        </p:txBody>
      </p:sp>
      <p:sp>
        <p:nvSpPr>
          <p:cNvPr id="1441795" name="Rectangle 3"/>
          <p:cNvSpPr>
            <a:spLocks noGrp="1" noChangeArrowheads="1"/>
          </p:cNvSpPr>
          <p:nvPr>
            <p:ph idx="1"/>
          </p:nvPr>
        </p:nvSpPr>
        <p:spPr>
          <a:xfrm>
            <a:off x="0" y="620689"/>
            <a:ext cx="8964613" cy="5246712"/>
          </a:xfrm>
        </p:spPr>
        <p:txBody>
          <a:bodyPr/>
          <a:lstStyle/>
          <a:p>
            <a:pPr marL="514350" indent="-514350">
              <a:lnSpc>
                <a:spcPct val="100000"/>
              </a:lnSpc>
              <a:buFont typeface="+mj-lt"/>
              <a:buAutoNum type="arabicPeriod"/>
            </a:pPr>
            <a:r>
              <a:rPr lang="en-GB" sz="2800" dirty="0">
                <a:solidFill>
                  <a:srgbClr val="000000"/>
                </a:solidFill>
                <a:latin typeface="Calibri" pitchFamily="34" charset="0"/>
                <a:cs typeface="Times New Roman" pitchFamily="18" charset="0"/>
              </a:rPr>
              <a:t>Make good use of </a:t>
            </a:r>
            <a:r>
              <a:rPr lang="en-GB" sz="2800" dirty="0">
                <a:solidFill>
                  <a:srgbClr val="FF00FF"/>
                </a:solidFill>
                <a:latin typeface="Calibri" pitchFamily="34" charset="0"/>
                <a:cs typeface="Times New Roman" pitchFamily="18" charset="0"/>
              </a:rPr>
              <a:t>intended learning outcomes</a:t>
            </a:r>
            <a:r>
              <a:rPr lang="en-GB" sz="2800" dirty="0">
                <a:solidFill>
                  <a:schemeClr val="tx1"/>
                </a:solidFill>
                <a:latin typeface="Calibri" pitchFamily="34" charset="0"/>
                <a:cs typeface="Times New Roman" pitchFamily="18" charset="0"/>
              </a:rPr>
              <a:t>. 	(and incomes, outgoings, + emergent ones).</a:t>
            </a:r>
          </a:p>
          <a:p>
            <a:pPr marL="514350" indent="-514350">
              <a:lnSpc>
                <a:spcPct val="100000"/>
              </a:lnSpc>
              <a:buFont typeface="+mj-lt"/>
              <a:buAutoNum type="arabicPeriod"/>
            </a:pPr>
            <a:r>
              <a:rPr lang="en-GB" sz="2800" dirty="0">
                <a:solidFill>
                  <a:srgbClr val="000000"/>
                </a:solidFill>
                <a:latin typeface="Calibri" pitchFamily="34" charset="0"/>
                <a:cs typeface="Times New Roman" pitchFamily="18" charset="0"/>
              </a:rPr>
              <a:t>Always link sessions to </a:t>
            </a:r>
            <a:r>
              <a:rPr lang="en-GB" sz="2800" dirty="0">
                <a:solidFill>
                  <a:srgbClr val="FF00FF"/>
                </a:solidFill>
                <a:latin typeface="Calibri" pitchFamily="34" charset="0"/>
                <a:cs typeface="Times New Roman" pitchFamily="18" charset="0"/>
              </a:rPr>
              <a:t>assessment</a:t>
            </a:r>
            <a:r>
              <a:rPr lang="en-GB" sz="2800" dirty="0">
                <a:solidFill>
                  <a:srgbClr val="000000"/>
                </a:solidFill>
                <a:latin typeface="Calibri" pitchFamily="34" charset="0"/>
                <a:cs typeface="Times New Roman" pitchFamily="18" charset="0"/>
              </a:rPr>
              <a:t>. 			(That’s what they need)</a:t>
            </a:r>
          </a:p>
          <a:p>
            <a:pPr marL="514350" indent="-514350">
              <a:lnSpc>
                <a:spcPct val="100000"/>
              </a:lnSpc>
              <a:buFont typeface="+mj-lt"/>
              <a:buAutoNum type="arabicPeriod"/>
            </a:pPr>
            <a:r>
              <a:rPr lang="en-GB" sz="2800" dirty="0">
                <a:solidFill>
                  <a:srgbClr val="000000"/>
                </a:solidFill>
                <a:latin typeface="Calibri" pitchFamily="34" charset="0"/>
                <a:cs typeface="Times New Roman" pitchFamily="18" charset="0"/>
              </a:rPr>
              <a:t>Don’t keep slides up </a:t>
            </a:r>
            <a:r>
              <a:rPr lang="en-GB" sz="2800" dirty="0">
                <a:solidFill>
                  <a:srgbClr val="FF00FF"/>
                </a:solidFill>
                <a:latin typeface="Calibri" pitchFamily="34" charset="0"/>
                <a:cs typeface="Times New Roman" pitchFamily="18" charset="0"/>
              </a:rPr>
              <a:t>too long</a:t>
            </a:r>
            <a:r>
              <a:rPr lang="en-GB" sz="2800" dirty="0">
                <a:solidFill>
                  <a:srgbClr val="000000"/>
                </a:solidFill>
                <a:latin typeface="Calibri" pitchFamily="34" charset="0"/>
                <a:cs typeface="Times New Roman" pitchFamily="18" charset="0"/>
              </a:rPr>
              <a:t>. (Use ‘B’)</a:t>
            </a:r>
          </a:p>
          <a:p>
            <a:pPr marL="514350" indent="-514350">
              <a:lnSpc>
                <a:spcPct val="100000"/>
              </a:lnSpc>
              <a:buFont typeface="+mj-lt"/>
              <a:buAutoNum type="arabicPeriod"/>
            </a:pPr>
            <a:r>
              <a:rPr lang="en-GB" sz="2800" dirty="0">
                <a:solidFill>
                  <a:srgbClr val="000000"/>
                </a:solidFill>
                <a:latin typeface="Calibri" pitchFamily="34" charset="0"/>
                <a:cs typeface="Times New Roman" pitchFamily="18" charset="0"/>
              </a:rPr>
              <a:t>Avoid death by bullet point. </a:t>
            </a:r>
          </a:p>
          <a:p>
            <a:pPr marL="514350" indent="-514350">
              <a:lnSpc>
                <a:spcPct val="100000"/>
              </a:lnSpc>
              <a:buFont typeface="+mj-lt"/>
              <a:buAutoNum type="arabicPeriod"/>
            </a:pPr>
            <a:r>
              <a:rPr lang="en-GB" sz="2800" dirty="0">
                <a:solidFill>
                  <a:srgbClr val="000000"/>
                </a:solidFill>
                <a:latin typeface="Calibri" pitchFamily="34" charset="0"/>
                <a:cs typeface="Times New Roman" pitchFamily="18" charset="0"/>
              </a:rPr>
              <a:t>Try to cause the learners to </a:t>
            </a:r>
            <a:r>
              <a:rPr lang="en-GB" sz="2800" i="1" dirty="0">
                <a:solidFill>
                  <a:srgbClr val="FF00FF"/>
                </a:solidFill>
                <a:latin typeface="Calibri" pitchFamily="34" charset="0"/>
                <a:cs typeface="Times New Roman" pitchFamily="18" charset="0"/>
              </a:rPr>
              <a:t>like</a:t>
            </a:r>
            <a:r>
              <a:rPr lang="en-GB" sz="2800" dirty="0">
                <a:solidFill>
                  <a:srgbClr val="000000"/>
                </a:solidFill>
                <a:latin typeface="Calibri" pitchFamily="34" charset="0"/>
                <a:cs typeface="Times New Roman" pitchFamily="18" charset="0"/>
              </a:rPr>
              <a:t> you. (Smile).</a:t>
            </a:r>
          </a:p>
          <a:p>
            <a:pPr marL="514350" indent="-514350">
              <a:lnSpc>
                <a:spcPct val="100000"/>
              </a:lnSpc>
              <a:buFont typeface="+mj-lt"/>
              <a:buAutoNum type="arabicPeriod"/>
            </a:pPr>
            <a:r>
              <a:rPr lang="en-GB" sz="2800" dirty="0">
                <a:solidFill>
                  <a:srgbClr val="000000"/>
                </a:solidFill>
                <a:latin typeface="Calibri" pitchFamily="34" charset="0"/>
                <a:cs typeface="Times New Roman" pitchFamily="18" charset="0"/>
              </a:rPr>
              <a:t>Think of what learners will be </a:t>
            </a:r>
            <a:r>
              <a:rPr lang="en-GB" sz="2800" i="1" dirty="0">
                <a:solidFill>
                  <a:srgbClr val="FF00FF"/>
                </a:solidFill>
                <a:latin typeface="Calibri" pitchFamily="34" charset="0"/>
                <a:cs typeface="Times New Roman" pitchFamily="18" charset="0"/>
              </a:rPr>
              <a:t>doing</a:t>
            </a:r>
            <a:r>
              <a:rPr lang="en-GB" sz="2800" dirty="0">
                <a:solidFill>
                  <a:srgbClr val="000000"/>
                </a:solidFill>
                <a:latin typeface="Calibri" pitchFamily="34" charset="0"/>
                <a:cs typeface="Times New Roman" pitchFamily="18" charset="0"/>
              </a:rPr>
              <a:t>. </a:t>
            </a:r>
          </a:p>
          <a:p>
            <a:pPr marL="514350" indent="-514350">
              <a:lnSpc>
                <a:spcPct val="100000"/>
              </a:lnSpc>
              <a:buFont typeface="+mj-lt"/>
              <a:buAutoNum type="arabicPeriod"/>
            </a:pPr>
            <a:r>
              <a:rPr lang="en-GB" sz="2800" dirty="0">
                <a:solidFill>
                  <a:srgbClr val="000000"/>
                </a:solidFill>
                <a:latin typeface="Calibri" pitchFamily="34" charset="0"/>
                <a:cs typeface="Times New Roman" pitchFamily="18" charset="0"/>
              </a:rPr>
              <a:t>Bring in some appropriate </a:t>
            </a:r>
            <a:r>
              <a:rPr lang="en-GB" sz="2800" dirty="0">
                <a:solidFill>
                  <a:srgbClr val="FF00FF"/>
                </a:solidFill>
                <a:latin typeface="Calibri" pitchFamily="34" charset="0"/>
                <a:cs typeface="Times New Roman" pitchFamily="18" charset="0"/>
              </a:rPr>
              <a:t>humour</a:t>
            </a:r>
            <a:r>
              <a:rPr lang="en-GB" sz="2800" dirty="0">
                <a:solidFill>
                  <a:srgbClr val="000000"/>
                </a:solidFill>
                <a:latin typeface="Calibri" pitchFamily="34" charset="0"/>
                <a:cs typeface="Times New Roman" pitchFamily="18" charset="0"/>
              </a:rPr>
              <a:t>. </a:t>
            </a:r>
          </a:p>
          <a:p>
            <a:pPr marL="514350" indent="-514350">
              <a:lnSpc>
                <a:spcPct val="100000"/>
              </a:lnSpc>
              <a:buFont typeface="+mj-lt"/>
              <a:buAutoNum type="arabicPeriod"/>
            </a:pPr>
            <a:r>
              <a:rPr lang="en-GB" sz="2800" dirty="0">
                <a:solidFill>
                  <a:srgbClr val="000000"/>
                </a:solidFill>
                <a:latin typeface="Calibri" pitchFamily="34" charset="0"/>
                <a:cs typeface="Times New Roman" pitchFamily="18" charset="0"/>
              </a:rPr>
              <a:t>Keep yourself tuned into </a:t>
            </a:r>
            <a:r>
              <a:rPr lang="en-GB" sz="2800" dirty="0">
                <a:solidFill>
                  <a:srgbClr val="FF00FF"/>
                </a:solidFill>
                <a:latin typeface="Times New Roman" panose="02020603050405020304" pitchFamily="18" charset="0"/>
                <a:cs typeface="Times New Roman" panose="02020603050405020304" pitchFamily="18" charset="0"/>
              </a:rPr>
              <a:t>WIIFM</a:t>
            </a:r>
            <a:r>
              <a:rPr lang="en-GB" sz="2800" dirty="0">
                <a:solidFill>
                  <a:srgbClr val="000000"/>
                </a:solidFill>
                <a:latin typeface="Times New Roman" panose="02020603050405020304" pitchFamily="18" charset="0"/>
                <a:cs typeface="Times New Roman" panose="02020603050405020304" pitchFamily="18" charset="0"/>
              </a:rPr>
              <a:t>. </a:t>
            </a:r>
          </a:p>
        </p:txBody>
      </p:sp>
      <p:sp>
        <p:nvSpPr>
          <p:cNvPr id="4" name="TextBox 3"/>
          <p:cNvSpPr txBox="1"/>
          <p:nvPr/>
        </p:nvSpPr>
        <p:spPr>
          <a:xfrm>
            <a:off x="251520" y="0"/>
            <a:ext cx="8352928" cy="584775"/>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ctr" eaLnBrk="1" hangingPunct="1">
              <a:lnSpc>
                <a:spcPct val="85000"/>
              </a:lnSpc>
              <a:defRPr sz="3600" b="1">
                <a:solidFill>
                  <a:srgbClr val="00B0F0"/>
                </a:solidFill>
                <a:latin typeface="+mj-lt"/>
                <a:ea typeface="+mj-ea"/>
                <a:cs typeface="+mj-cs"/>
              </a:defRPr>
            </a:lvl1pPr>
            <a:lvl2pPr algn="ctr" eaLnBrk="1" hangingPunct="1">
              <a:lnSpc>
                <a:spcPct val="85000"/>
              </a:lnSpc>
              <a:defRPr>
                <a:solidFill>
                  <a:srgbClr val="008000"/>
                </a:solidFill>
                <a:latin typeface="Arial Rounded MT Bold" pitchFamily="34" charset="0"/>
              </a:defRPr>
            </a:lvl2pPr>
            <a:lvl3pPr algn="ctr" eaLnBrk="1" hangingPunct="1">
              <a:lnSpc>
                <a:spcPct val="85000"/>
              </a:lnSpc>
              <a:defRPr>
                <a:solidFill>
                  <a:srgbClr val="008000"/>
                </a:solidFill>
                <a:latin typeface="Arial Rounded MT Bold" pitchFamily="34" charset="0"/>
              </a:defRPr>
            </a:lvl3pPr>
            <a:lvl4pPr algn="ctr" eaLnBrk="1" hangingPunct="1">
              <a:lnSpc>
                <a:spcPct val="85000"/>
              </a:lnSpc>
              <a:defRPr>
                <a:solidFill>
                  <a:srgbClr val="008000"/>
                </a:solidFill>
                <a:latin typeface="Arial Rounded MT Bold" pitchFamily="34" charset="0"/>
              </a:defRPr>
            </a:lvl4pPr>
            <a:lvl5pPr algn="ctr" eaLnBrk="1" hangingPunct="1">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70C0"/>
                </a:solidFill>
                <a:effectLst/>
                <a:uLnTx/>
                <a:uFillTx/>
                <a:latin typeface="Calibri"/>
                <a:ea typeface="+mj-ea"/>
                <a:cs typeface="+mj-cs"/>
              </a:rPr>
              <a:t>Making sessions unmissable</a:t>
            </a:r>
          </a:p>
        </p:txBody>
      </p:sp>
      <p:sp>
        <p:nvSpPr>
          <p:cNvPr id="5" name="Action Button: Custom 38">
            <a:hlinkClick r:id="rId3" action="ppaction://hlinkpres?slideindex=1&amp;slidetitle=" highlightClick="1"/>
            <a:extLst>
              <a:ext uri="{FF2B5EF4-FFF2-40B4-BE49-F238E27FC236}">
                <a16:creationId xmlns:a16="http://schemas.microsoft.com/office/drawing/2014/main" id="{E6D15665-07CE-401E-81E9-3B6A68E471AF}"/>
              </a:ext>
            </a:extLst>
          </p:cNvPr>
          <p:cNvSpPr/>
          <p:nvPr/>
        </p:nvSpPr>
        <p:spPr bwMode="auto">
          <a:xfrm flipV="1">
            <a:off x="4932051" y="3140959"/>
            <a:ext cx="576080" cy="581518"/>
          </a:xfrm>
          <a:prstGeom prst="actionButtonBlank">
            <a:avLst/>
          </a:prstGeom>
          <a:no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rgbClr val="FFFFFF"/>
                </a:solidFill>
                <a:effectLst/>
                <a:uLnTx/>
                <a:uFillTx/>
                <a:latin typeface="Calibri" pitchFamily="34" charset="0"/>
                <a:ea typeface="+mn-ea"/>
                <a:cs typeface="+mn-cs"/>
              </a:rPr>
              <a:t>S</a:t>
            </a:r>
          </a:p>
        </p:txBody>
      </p:sp>
    </p:spTree>
    <p:extLst>
      <p:ext uri="{BB962C8B-B14F-4D97-AF65-F5344CB8AC3E}">
        <p14:creationId xmlns:p14="http://schemas.microsoft.com/office/powerpoint/2010/main" val="386436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1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41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41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41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4179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4179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4179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417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1795" grpId="0" uiExpand="1" build="p"/>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a:defRPr/>
            </a:pPr>
            <a:r>
              <a:rPr lang="en-GB" sz="3600" dirty="0">
                <a:solidFill>
                  <a:srgbClr val="0070C0"/>
                </a:solidFill>
                <a:highlight>
                  <a:srgbClr val="FF66FF"/>
                </a:highlight>
                <a:latin typeface="Times New Roman" panose="02020603050405020304" pitchFamily="18" charset="0"/>
                <a:cs typeface="Times New Roman" panose="02020603050405020304" pitchFamily="18" charset="0"/>
              </a:rPr>
              <a:t>WIIFM</a:t>
            </a:r>
            <a:r>
              <a:rPr lang="en-GB" sz="3600" dirty="0">
                <a:solidFill>
                  <a:srgbClr val="0070C0"/>
                </a:solidFill>
                <a:latin typeface="Times New Roman" panose="02020603050405020304" pitchFamily="18" charset="0"/>
                <a:cs typeface="Times New Roman" panose="02020603050405020304" pitchFamily="18" charset="0"/>
              </a:rPr>
              <a:t>	</a:t>
            </a:r>
            <a:br>
              <a:rPr lang="en-GB" sz="3600" dirty="0">
                <a:solidFill>
                  <a:srgbClr val="0070C0"/>
                </a:solidFill>
                <a:latin typeface="Times New Roman" panose="02020603050405020304" pitchFamily="18" charset="0"/>
                <a:cs typeface="Times New Roman" panose="02020603050405020304" pitchFamily="18" charset="0"/>
              </a:rPr>
            </a:br>
            <a:endParaRPr lang="en-GB" sz="3600" b="1" dirty="0">
              <a:solidFill>
                <a:srgbClr val="0070C0"/>
              </a:solidFill>
              <a:latin typeface="+mn-lt"/>
            </a:endParaRPr>
          </a:p>
        </p:txBody>
      </p:sp>
      <p:sp>
        <p:nvSpPr>
          <p:cNvPr id="259075" name="Rectangle 3"/>
          <p:cNvSpPr>
            <a:spLocks noGrp="1" noChangeArrowheads="1"/>
          </p:cNvSpPr>
          <p:nvPr>
            <p:ph idx="1"/>
          </p:nvPr>
        </p:nvSpPr>
        <p:spPr>
          <a:xfrm>
            <a:off x="358777" y="1123963"/>
            <a:ext cx="8605838" cy="4743440"/>
          </a:xfrm>
        </p:spPr>
        <p:txBody>
          <a:bodyPr/>
          <a:lstStyle/>
          <a:p>
            <a:pPr marL="0" indent="0">
              <a:buNone/>
              <a:defRPr/>
            </a:pPr>
            <a:r>
              <a:rPr lang="en-GB" dirty="0">
                <a:solidFill>
                  <a:srgbClr val="0070C0"/>
                </a:solidFill>
              </a:rPr>
              <a:t>What’s in it for me?</a:t>
            </a:r>
          </a:p>
          <a:p>
            <a:pPr>
              <a:defRPr/>
            </a:pPr>
            <a:r>
              <a:rPr lang="en-GB" dirty="0"/>
              <a:t>Consciously address the </a:t>
            </a:r>
            <a:r>
              <a:rPr lang="en-GB" dirty="0">
                <a:solidFill>
                  <a:srgbClr val="FF0000"/>
                </a:solidFill>
              </a:rPr>
              <a:t>‘so what’ </a:t>
            </a:r>
            <a:r>
              <a:rPr lang="en-GB" dirty="0"/>
              <a:t>in students’ minds;</a:t>
            </a:r>
          </a:p>
          <a:p>
            <a:pPr>
              <a:defRPr/>
            </a:pPr>
            <a:r>
              <a:rPr lang="en-GB" dirty="0"/>
              <a:t>Warm up their </a:t>
            </a:r>
            <a:r>
              <a:rPr lang="en-GB" dirty="0">
                <a:solidFill>
                  <a:srgbClr val="FF0000"/>
                </a:solidFill>
              </a:rPr>
              <a:t>‘want’ </a:t>
            </a:r>
            <a:r>
              <a:rPr lang="en-GB" dirty="0"/>
              <a:t>to learn.</a:t>
            </a:r>
          </a:p>
          <a:p>
            <a:pPr>
              <a:defRPr/>
            </a:pPr>
            <a:r>
              <a:rPr lang="en-GB" dirty="0"/>
              <a:t>Clarify their </a:t>
            </a:r>
            <a:r>
              <a:rPr lang="en-GB" dirty="0">
                <a:solidFill>
                  <a:srgbClr val="FF0000"/>
                </a:solidFill>
              </a:rPr>
              <a:t>‘need’ </a:t>
            </a:r>
            <a:r>
              <a:rPr lang="en-GB" dirty="0"/>
              <a:t>to learn.</a:t>
            </a:r>
          </a:p>
          <a:p>
            <a:pPr>
              <a:defRPr/>
            </a:pPr>
            <a:r>
              <a:rPr lang="en-GB" dirty="0"/>
              <a:t>Address their questions:</a:t>
            </a:r>
          </a:p>
          <a:p>
            <a:pPr marL="0" indent="0" eaLnBrk="0" hangingPunct="0">
              <a:buNone/>
            </a:pPr>
            <a:r>
              <a:rPr lang="en-GB" dirty="0">
                <a:solidFill>
                  <a:srgbClr val="000000"/>
                </a:solidFill>
                <a:highlight>
                  <a:srgbClr val="FFFF00"/>
                </a:highlight>
              </a:rPr>
              <a:t>What will I be expected to show for this?</a:t>
            </a:r>
          </a:p>
          <a:p>
            <a:pPr marL="0" indent="0" eaLnBrk="0" hangingPunct="0">
              <a:buNone/>
            </a:pPr>
            <a:r>
              <a:rPr lang="en-GB" dirty="0">
                <a:solidFill>
                  <a:srgbClr val="000000"/>
                </a:solidFill>
                <a:highlight>
                  <a:srgbClr val="FFFF00"/>
                </a:highlight>
              </a:rPr>
              <a:t>What does a good one look like and a bad one?</a:t>
            </a:r>
          </a:p>
          <a:p>
            <a:pPr marL="0" indent="0" eaLnBrk="0" hangingPunct="0">
              <a:buNone/>
            </a:pPr>
            <a:r>
              <a:rPr lang="en-GB" dirty="0">
                <a:solidFill>
                  <a:srgbClr val="000000"/>
                </a:solidFill>
                <a:highlight>
                  <a:srgbClr val="FFFF00"/>
                </a:highlight>
              </a:rPr>
              <a:t>Where does this fit into the big picture?</a:t>
            </a:r>
          </a:p>
          <a:p>
            <a:pPr>
              <a:defRPr/>
            </a:pPr>
            <a:endParaRPr lang="en-GB" dirty="0"/>
          </a:p>
          <a:p>
            <a:pPr>
              <a:defRPr/>
            </a:pPr>
            <a:endParaRPr lang="en-GB" dirty="0"/>
          </a:p>
          <a:p>
            <a:pPr>
              <a:defRPr/>
            </a:pPr>
            <a:endParaRPr lang="en-GB" dirty="0"/>
          </a:p>
        </p:txBody>
      </p:sp>
    </p:spTree>
    <p:extLst>
      <p:ext uri="{BB962C8B-B14F-4D97-AF65-F5344CB8AC3E}">
        <p14:creationId xmlns:p14="http://schemas.microsoft.com/office/powerpoint/2010/main" val="50776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9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9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9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9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9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90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5907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590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br>
              <a:rPr lang="en-GB" b="1" dirty="0">
                <a:latin typeface="Tahoma" pitchFamily="34" charset="0"/>
              </a:rPr>
            </a:br>
            <a:endParaRPr lang="en-GB" sz="4400" b="1" dirty="0">
              <a:latin typeface="Tahoma" pitchFamily="34" charset="0"/>
            </a:endParaRP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 name="TextBox 1">
            <a:extLst>
              <a:ext uri="{FF2B5EF4-FFF2-40B4-BE49-F238E27FC236}">
                <a16:creationId xmlns:a16="http://schemas.microsoft.com/office/drawing/2014/main" id="{70801622-D481-4F40-999C-9845BB4CFA53}"/>
              </a:ext>
            </a:extLst>
          </p:cNvPr>
          <p:cNvSpPr txBox="1"/>
          <p:nvPr/>
        </p:nvSpPr>
        <p:spPr>
          <a:xfrm>
            <a:off x="611450" y="3140960"/>
            <a:ext cx="6120850" cy="3477875"/>
          </a:xfrm>
          <a:prstGeom prst="rect">
            <a:avLst/>
          </a:prstGeom>
          <a:solidFill>
            <a:srgbClr val="C0000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1" i="0" u="sng"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hlinkClick r:id="rId4"/>
              </a:rPr>
              <a:t>http://phil-race.co.uk/2016/04/updated-powerpoint-ripples-model/</a:t>
            </a:r>
            <a:r>
              <a:rPr kumimoji="0" lang="en-GB" sz="3600" b="1" i="0" u="sng"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GB"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(Chapter 1 from ‘The Lecturer’s Toolkit 2015)</a:t>
            </a:r>
            <a:endParaRPr kumimoji="0" lang="en-GB" sz="3600" b="1" i="0" u="sng"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71882083"/>
      </p:ext>
    </p:extLst>
  </p:cSld>
  <p:clrMapOvr>
    <a:overrideClrMapping bg1="dk1" tx1="lt1" bg2="dk2" tx2="lt2" accent1="accent1" accent2="accent2" accent3="accent3" accent4="accent4" accent5="accent5" accent6="accent6" hlink="hlink" folHlink="folHlink"/>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6" name="Rectangle 4"/>
          <p:cNvSpPr>
            <a:spLocks noGrp="1" noRot="1" noChangeArrowheads="1"/>
          </p:cNvSpPr>
          <p:nvPr>
            <p:ph type="title"/>
          </p:nvPr>
        </p:nvSpPr>
        <p:spPr>
          <a:xfrm>
            <a:off x="0" y="0"/>
            <a:ext cx="9144000" cy="1214422"/>
          </a:xfrm>
          <a:solidFill>
            <a:srgbClr val="FFFFFF">
              <a:alpha val="69804"/>
            </a:srgbClr>
          </a:solidFill>
        </p:spPr>
        <p:txBody>
          <a:bodyPr/>
          <a:lstStyle/>
          <a:p>
            <a:pPr eaLnBrk="1" hangingPunct="1"/>
            <a:br>
              <a:rPr lang="en-GB" sz="3200" dirty="0">
                <a:solidFill>
                  <a:srgbClr val="CC00CC"/>
                </a:solidFill>
              </a:rPr>
            </a:br>
            <a:r>
              <a:rPr lang="en-GB" b="1" dirty="0">
                <a:solidFill>
                  <a:srgbClr val="000066"/>
                </a:solidFill>
              </a:rPr>
              <a:t>How Students </a:t>
            </a:r>
            <a:r>
              <a:rPr lang="en-GB" b="1" i="1" dirty="0">
                <a:solidFill>
                  <a:srgbClr val="000066"/>
                </a:solidFill>
              </a:rPr>
              <a:t>Really </a:t>
            </a:r>
            <a:r>
              <a:rPr lang="en-GB" b="1" dirty="0">
                <a:solidFill>
                  <a:srgbClr val="000066"/>
                </a:solidFill>
              </a:rPr>
              <a:t>Learn</a:t>
            </a:r>
            <a:br>
              <a:rPr lang="en-GB" b="1" dirty="0">
                <a:solidFill>
                  <a:srgbClr val="CC00CC"/>
                </a:solidFill>
              </a:rPr>
            </a:br>
            <a:r>
              <a:rPr lang="en-GB" sz="3600" b="1" dirty="0">
                <a:solidFill>
                  <a:srgbClr val="CC00CC"/>
                </a:solidFill>
              </a:rPr>
              <a:t>‘Ripples’ model of learning</a:t>
            </a:r>
            <a:endParaRPr lang="en-GB" sz="3200" dirty="0">
              <a:solidFill>
                <a:srgbClr val="CC00CC"/>
              </a:solidFill>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solidFill>
            <a:srgbClr val="66CCFF">
              <a:alpha val="45098"/>
            </a:srgbClr>
          </a:solid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Phil Race</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Tree>
    <p:extLst>
      <p:ext uri="{BB962C8B-B14F-4D97-AF65-F5344CB8AC3E}">
        <p14:creationId xmlns:p14="http://schemas.microsoft.com/office/powerpoint/2010/main" val="241666528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796C30-9330-4988-9C44-54A82119ED22}"/>
              </a:ext>
            </a:extLst>
          </p:cNvPr>
          <p:cNvSpPr>
            <a:spLocks noGrp="1"/>
          </p:cNvSpPr>
          <p:nvPr>
            <p:ph type="title"/>
          </p:nvPr>
        </p:nvSpPr>
        <p:spPr/>
        <p:txBody>
          <a:bodyPr/>
          <a:lstStyle/>
          <a:p>
            <a:r>
              <a:rPr lang="en-GB" dirty="0"/>
              <a:t>Good curriculum design considers the whole student experience including:</a:t>
            </a:r>
          </a:p>
        </p:txBody>
      </p:sp>
      <p:sp>
        <p:nvSpPr>
          <p:cNvPr id="5" name="Content Placeholder 4">
            <a:extLst>
              <a:ext uri="{FF2B5EF4-FFF2-40B4-BE49-F238E27FC236}">
                <a16:creationId xmlns:a16="http://schemas.microsoft.com/office/drawing/2014/main" id="{2CA6A04D-50D3-4874-927D-DC860FE53707}"/>
              </a:ext>
            </a:extLst>
          </p:cNvPr>
          <p:cNvSpPr>
            <a:spLocks noGrp="1"/>
          </p:cNvSpPr>
          <p:nvPr>
            <p:ph idx="1"/>
          </p:nvPr>
        </p:nvSpPr>
        <p:spPr/>
        <p:txBody>
          <a:bodyPr/>
          <a:lstStyle/>
          <a:p>
            <a:r>
              <a:rPr lang="en-GB" dirty="0"/>
              <a:t>The ways in which we organise students’ learning opportunities;</a:t>
            </a:r>
          </a:p>
          <a:p>
            <a:r>
              <a:rPr lang="en-GB" dirty="0"/>
              <a:t>Coherence and logical sequencing of content teaching, skills development and practical and other activities;</a:t>
            </a:r>
          </a:p>
          <a:p>
            <a:r>
              <a:rPr lang="en-GB" dirty="0"/>
              <a:t>Progression from initial support to growing independence of learning;</a:t>
            </a:r>
          </a:p>
          <a:p>
            <a:r>
              <a:rPr lang="en-GB" dirty="0"/>
              <a:t>Systematic opportunities for students to develop the various academic literacies they need;</a:t>
            </a:r>
          </a:p>
          <a:p>
            <a:pPr marL="0" indent="0">
              <a:buNone/>
            </a:pPr>
            <a:r>
              <a:rPr lang="en-GB" dirty="0"/>
              <a:t>This implies using a programme focused approach to curriculum design, delivery and assessment and the end of the </a:t>
            </a:r>
            <a:r>
              <a:rPr lang="en-GB" dirty="0" err="1"/>
              <a:t>cantonisation</a:t>
            </a:r>
            <a:r>
              <a:rPr lang="en-GB" dirty="0"/>
              <a:t> of the curriculum.</a:t>
            </a:r>
          </a:p>
        </p:txBody>
      </p:sp>
    </p:spTree>
    <p:extLst>
      <p:ext uri="{BB962C8B-B14F-4D97-AF65-F5344CB8AC3E}">
        <p14:creationId xmlns:p14="http://schemas.microsoft.com/office/powerpoint/2010/main" val="38439194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5" descr="alice26th">
            <a:hlinkClick r:id="rId2"/>
          </p:cNvPr>
          <p:cNvPicPr>
            <a:picLocks noChangeAspect="1" noChangeArrowheads="1"/>
          </p:cNvPicPr>
          <p:nvPr/>
        </p:nvPicPr>
        <p:blipFill>
          <a:blip r:embed="rId3" cstate="email"/>
          <a:srcRect/>
          <a:stretch>
            <a:fillRect/>
          </a:stretch>
        </p:blipFill>
        <p:spPr bwMode="auto">
          <a:xfrm>
            <a:off x="0" y="692696"/>
            <a:ext cx="3357586" cy="5634046"/>
          </a:xfrm>
          <a:prstGeom prst="rect">
            <a:avLst/>
          </a:prstGeom>
          <a:ln>
            <a:noFill/>
          </a:ln>
          <a:effectLst>
            <a:softEdge rad="112500"/>
          </a:effectLst>
        </p:spPr>
      </p:pic>
      <p:sp>
        <p:nvSpPr>
          <p:cNvPr id="9219" name="Rectangle 3"/>
          <p:cNvSpPr>
            <a:spLocks noGrp="1" noChangeArrowheads="1"/>
          </p:cNvSpPr>
          <p:nvPr>
            <p:ph type="body" idx="4294967295"/>
          </p:nvPr>
        </p:nvSpPr>
        <p:spPr>
          <a:xfrm>
            <a:off x="2699792" y="540053"/>
            <a:ext cx="6444208" cy="6120680"/>
          </a:xfrm>
          <a:solidFill>
            <a:schemeClr val="bg1"/>
          </a:solidFill>
        </p:spPr>
        <p:txBody>
          <a:bodyPr>
            <a:noAutofit/>
          </a:bodyPr>
          <a:lstStyle/>
          <a:p>
            <a:pPr marL="273050" indent="-273050" eaLnBrk="1" hangingPunct="1">
              <a:spcBef>
                <a:spcPts val="1200"/>
              </a:spcBef>
              <a:buClr>
                <a:srgbClr val="EB641B"/>
              </a:buClr>
              <a:buFont typeface="Wingdings" pitchFamily="2" charset="2"/>
              <a:buNone/>
            </a:pPr>
            <a:r>
              <a:rPr lang="en-AU" b="1" i="1" dirty="0"/>
              <a:t>	“[The] pupils got it all by heart; and, when Examination-time came, they wrote it down; and the Examiner said ‘Beautiful! What depth!’ </a:t>
            </a:r>
          </a:p>
          <a:p>
            <a:pPr marL="273050" indent="-273050" eaLnBrk="1" hangingPunct="1">
              <a:spcBef>
                <a:spcPts val="1200"/>
              </a:spcBef>
              <a:buClr>
                <a:srgbClr val="EB641B"/>
              </a:buClr>
              <a:buFont typeface="Wingdings" pitchFamily="2" charset="2"/>
              <a:buNone/>
            </a:pPr>
            <a:r>
              <a:rPr lang="en-AU" b="1" i="1" dirty="0"/>
              <a:t>	They became teachers in their turn, and they said all these things over again; and their pupils wrote it down, and the examiner accepted it; and </a:t>
            </a:r>
            <a:r>
              <a:rPr lang="en-AU" b="1" i="1" dirty="0">
                <a:effectLst>
                  <a:glow rad="101600">
                    <a:srgbClr val="FFFF00">
                      <a:alpha val="60000"/>
                    </a:srgbClr>
                  </a:glow>
                </a:effectLst>
              </a:rPr>
              <a:t>nobody had the ghost of an idea what it meant</a:t>
            </a:r>
            <a:r>
              <a:rPr lang="en-AU" b="1" i="1" dirty="0"/>
              <a:t>”</a:t>
            </a:r>
            <a:br>
              <a:rPr lang="en-AU" sz="4800" b="1" dirty="0">
                <a:solidFill>
                  <a:srgbClr val="FF0000"/>
                </a:solidFill>
              </a:rPr>
            </a:br>
            <a:r>
              <a:rPr lang="en-AU" sz="4400" b="1" dirty="0">
                <a:solidFill>
                  <a:srgbClr val="FF0000"/>
                </a:solidFill>
              </a:rPr>
              <a:t>Lewis Carroll, 1893</a:t>
            </a:r>
            <a:endParaRPr lang="en-AU" sz="4800" b="1" dirty="0">
              <a:solidFill>
                <a:srgbClr val="FF0000"/>
              </a:solidFill>
            </a:endParaRPr>
          </a:p>
        </p:txBody>
      </p:sp>
      <p:sp>
        <p:nvSpPr>
          <p:cNvPr id="4" name="Oval 3"/>
          <p:cNvSpPr>
            <a:spLocks noChangeArrowheads="1"/>
          </p:cNvSpPr>
          <p:nvPr/>
        </p:nvSpPr>
        <p:spPr bwMode="auto">
          <a:xfrm>
            <a:off x="2235200" y="2006600"/>
            <a:ext cx="4445000" cy="3987800"/>
          </a:xfrm>
          <a:prstGeom prst="ellipse">
            <a:avLst/>
          </a:prstGeom>
          <a:no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5"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Active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Experimentation</a:t>
            </a:r>
          </a:p>
        </p:txBody>
      </p:sp>
      <p:sp>
        <p:nvSpPr>
          <p:cNvPr id="6"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Concrete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Experience</a:t>
            </a:r>
          </a:p>
        </p:txBody>
      </p:sp>
      <p:sp>
        <p:nvSpPr>
          <p:cNvPr id="7"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Reflective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Observation</a:t>
            </a:r>
          </a:p>
        </p:txBody>
      </p:sp>
      <p:sp>
        <p:nvSpPr>
          <p:cNvPr id="8"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Abstract</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Conceptualisation</a:t>
            </a:r>
          </a:p>
        </p:txBody>
      </p:sp>
      <p:sp>
        <p:nvSpPr>
          <p:cNvPr id="2" name="TextBox 1">
            <a:extLst>
              <a:ext uri="{FF2B5EF4-FFF2-40B4-BE49-F238E27FC236}">
                <a16:creationId xmlns:a16="http://schemas.microsoft.com/office/drawing/2014/main" id="{469270B6-009F-427D-95EF-29FEEEC7A401}"/>
              </a:ext>
            </a:extLst>
          </p:cNvPr>
          <p:cNvSpPr txBox="1"/>
          <p:nvPr/>
        </p:nvSpPr>
        <p:spPr>
          <a:xfrm>
            <a:off x="251399" y="40015"/>
            <a:ext cx="8677205"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prstClr val="black"/>
                </a:solidFill>
                <a:effectLst/>
                <a:highlight>
                  <a:srgbClr val="00FF00"/>
                </a:highlight>
                <a:uLnTx/>
                <a:uFillTx/>
                <a:latin typeface="Calibri" panose="020F0502020204030204" pitchFamily="34" charset="0"/>
                <a:ea typeface="+mn-ea"/>
                <a:cs typeface="Calibri" panose="020F0502020204030204" pitchFamily="34" charset="0"/>
              </a:rPr>
              <a:t>Unless we do something </a:t>
            </a:r>
            <a:r>
              <a:rPr kumimoji="0" lang="en-GB" sz="3600" b="1" i="1" u="none" strike="noStrike" kern="1200" cap="none" spc="0" normalizeH="0" baseline="0" noProof="0" dirty="0">
                <a:ln>
                  <a:noFill/>
                </a:ln>
                <a:solidFill>
                  <a:srgbClr val="FF0000"/>
                </a:solidFill>
                <a:effectLst/>
                <a:highlight>
                  <a:srgbClr val="00FF00"/>
                </a:highlight>
                <a:uLnTx/>
                <a:uFillTx/>
                <a:latin typeface="Calibri" panose="020F0502020204030204" pitchFamily="34" charset="0"/>
                <a:ea typeface="+mn-ea"/>
                <a:cs typeface="Calibri" panose="020F0502020204030204" pitchFamily="34" charset="0"/>
              </a:rPr>
              <a:t>else</a:t>
            </a:r>
            <a:r>
              <a:rPr kumimoji="0" lang="en-GB" sz="3200" b="1" i="0" u="none" strike="noStrike" kern="1200" cap="none" spc="0" normalizeH="0" baseline="0" noProof="0" dirty="0">
                <a:ln>
                  <a:noFill/>
                </a:ln>
                <a:solidFill>
                  <a:prstClr val="black"/>
                </a:solidFill>
                <a:effectLst/>
                <a:highlight>
                  <a:srgbClr val="00FF00"/>
                </a:highlight>
                <a:uLnTx/>
                <a:uFillTx/>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11839627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remove"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3000"/>
                                        <p:tgtEl>
                                          <p:spTgt spid="4"/>
                                        </p:tgtEl>
                                      </p:cBhvr>
                                    </p:animEffect>
                                    <p:anim calcmode="lin" valueType="num">
                                      <p:cBhvr>
                                        <p:cTn id="24" dur="3000" fill="hold"/>
                                        <p:tgtEl>
                                          <p:spTgt spid="4"/>
                                        </p:tgtEl>
                                        <p:attrNameLst>
                                          <p:attrName>style.rotation</p:attrName>
                                        </p:attrNameLst>
                                      </p:cBhvr>
                                      <p:tavLst>
                                        <p:tav tm="0">
                                          <p:val>
                                            <p:fltVal val="720"/>
                                          </p:val>
                                        </p:tav>
                                        <p:tav tm="100000">
                                          <p:val>
                                            <p:fltVal val="0"/>
                                          </p:val>
                                        </p:tav>
                                      </p:tavLst>
                                    </p:anim>
                                    <p:anim calcmode="lin" valueType="num">
                                      <p:cBhvr>
                                        <p:cTn id="25" dur="3000" fill="hold"/>
                                        <p:tgtEl>
                                          <p:spTgt spid="4"/>
                                        </p:tgtEl>
                                        <p:attrNameLst>
                                          <p:attrName>ppt_h</p:attrName>
                                        </p:attrNameLst>
                                      </p:cBhvr>
                                      <p:tavLst>
                                        <p:tav tm="0">
                                          <p:val>
                                            <p:fltVal val="0"/>
                                          </p:val>
                                        </p:tav>
                                        <p:tav tm="100000">
                                          <p:val>
                                            <p:strVal val="#ppt_h"/>
                                          </p:val>
                                        </p:tav>
                                      </p:tavLst>
                                    </p:anim>
                                    <p:anim calcmode="lin" valueType="num">
                                      <p:cBhvr>
                                        <p:cTn id="26" dur="3000" fill="hold"/>
                                        <p:tgtEl>
                                          <p:spTgt spid="4"/>
                                        </p:tgtEl>
                                        <p:attrNameLst>
                                          <p:attrName>ppt_w</p:attrName>
                                        </p:attrNameLst>
                                      </p:cBhvr>
                                      <p:tavLst>
                                        <p:tav tm="0">
                                          <p:val>
                                            <p:fltVal val="0"/>
                                          </p:val>
                                        </p:tav>
                                        <p:tav tm="100000">
                                          <p:val>
                                            <p:strVal val="#ppt_w"/>
                                          </p:val>
                                        </p:tav>
                                      </p:tavLst>
                                    </p:anim>
                                  </p:childTnLst>
                                </p:cTn>
                              </p:par>
                              <p:par>
                                <p:cTn id="27" presetID="35" presetClass="entr" presetSubtype="0" fill="remove"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3000"/>
                                        <p:tgtEl>
                                          <p:spTgt spid="5"/>
                                        </p:tgtEl>
                                      </p:cBhvr>
                                    </p:animEffect>
                                    <p:anim calcmode="lin" valueType="num">
                                      <p:cBhvr>
                                        <p:cTn id="30" dur="3000" fill="hold"/>
                                        <p:tgtEl>
                                          <p:spTgt spid="5"/>
                                        </p:tgtEl>
                                        <p:attrNameLst>
                                          <p:attrName>style.rotation</p:attrName>
                                        </p:attrNameLst>
                                      </p:cBhvr>
                                      <p:tavLst>
                                        <p:tav tm="0">
                                          <p:val>
                                            <p:fltVal val="720"/>
                                          </p:val>
                                        </p:tav>
                                        <p:tav tm="100000">
                                          <p:val>
                                            <p:fltVal val="0"/>
                                          </p:val>
                                        </p:tav>
                                      </p:tavLst>
                                    </p:anim>
                                    <p:anim calcmode="lin" valueType="num">
                                      <p:cBhvr>
                                        <p:cTn id="31" dur="3000" fill="hold"/>
                                        <p:tgtEl>
                                          <p:spTgt spid="5"/>
                                        </p:tgtEl>
                                        <p:attrNameLst>
                                          <p:attrName>ppt_h</p:attrName>
                                        </p:attrNameLst>
                                      </p:cBhvr>
                                      <p:tavLst>
                                        <p:tav tm="0">
                                          <p:val>
                                            <p:fltVal val="0"/>
                                          </p:val>
                                        </p:tav>
                                        <p:tav tm="100000">
                                          <p:val>
                                            <p:strVal val="#ppt_h"/>
                                          </p:val>
                                        </p:tav>
                                      </p:tavLst>
                                    </p:anim>
                                    <p:anim calcmode="lin" valueType="num">
                                      <p:cBhvr>
                                        <p:cTn id="32" dur="3000" fill="hold"/>
                                        <p:tgtEl>
                                          <p:spTgt spid="5"/>
                                        </p:tgtEl>
                                        <p:attrNameLst>
                                          <p:attrName>ppt_w</p:attrName>
                                        </p:attrNameLst>
                                      </p:cBhvr>
                                      <p:tavLst>
                                        <p:tav tm="0">
                                          <p:val>
                                            <p:fltVal val="0"/>
                                          </p:val>
                                        </p:tav>
                                        <p:tav tm="100000">
                                          <p:val>
                                            <p:strVal val="#ppt_w"/>
                                          </p:val>
                                        </p:tav>
                                      </p:tavLst>
                                    </p:anim>
                                  </p:childTnLst>
                                </p:cTn>
                              </p:par>
                              <p:par>
                                <p:cTn id="33" presetID="35" presetClass="entr" presetSubtype="0" fill="remove"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3000"/>
                                        <p:tgtEl>
                                          <p:spTgt spid="6"/>
                                        </p:tgtEl>
                                      </p:cBhvr>
                                    </p:animEffect>
                                    <p:anim calcmode="lin" valueType="num">
                                      <p:cBhvr>
                                        <p:cTn id="36" dur="3000" fill="hold"/>
                                        <p:tgtEl>
                                          <p:spTgt spid="6"/>
                                        </p:tgtEl>
                                        <p:attrNameLst>
                                          <p:attrName>style.rotation</p:attrName>
                                        </p:attrNameLst>
                                      </p:cBhvr>
                                      <p:tavLst>
                                        <p:tav tm="0">
                                          <p:val>
                                            <p:fltVal val="720"/>
                                          </p:val>
                                        </p:tav>
                                        <p:tav tm="100000">
                                          <p:val>
                                            <p:fltVal val="0"/>
                                          </p:val>
                                        </p:tav>
                                      </p:tavLst>
                                    </p:anim>
                                    <p:anim calcmode="lin" valueType="num">
                                      <p:cBhvr>
                                        <p:cTn id="37" dur="3000" fill="hold"/>
                                        <p:tgtEl>
                                          <p:spTgt spid="6"/>
                                        </p:tgtEl>
                                        <p:attrNameLst>
                                          <p:attrName>ppt_h</p:attrName>
                                        </p:attrNameLst>
                                      </p:cBhvr>
                                      <p:tavLst>
                                        <p:tav tm="0">
                                          <p:val>
                                            <p:fltVal val="0"/>
                                          </p:val>
                                        </p:tav>
                                        <p:tav tm="100000">
                                          <p:val>
                                            <p:strVal val="#ppt_h"/>
                                          </p:val>
                                        </p:tav>
                                      </p:tavLst>
                                    </p:anim>
                                    <p:anim calcmode="lin" valueType="num">
                                      <p:cBhvr>
                                        <p:cTn id="38" dur="3000" fill="hold"/>
                                        <p:tgtEl>
                                          <p:spTgt spid="6"/>
                                        </p:tgtEl>
                                        <p:attrNameLst>
                                          <p:attrName>ppt_w</p:attrName>
                                        </p:attrNameLst>
                                      </p:cBhvr>
                                      <p:tavLst>
                                        <p:tav tm="0">
                                          <p:val>
                                            <p:fltVal val="0"/>
                                          </p:val>
                                        </p:tav>
                                        <p:tav tm="100000">
                                          <p:val>
                                            <p:strVal val="#ppt_w"/>
                                          </p:val>
                                        </p:tav>
                                      </p:tavLst>
                                    </p:anim>
                                  </p:childTnLst>
                                </p:cTn>
                              </p:par>
                              <p:par>
                                <p:cTn id="39" presetID="35" presetClass="entr" presetSubtype="0" fill="remove"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3000"/>
                                        <p:tgtEl>
                                          <p:spTgt spid="7"/>
                                        </p:tgtEl>
                                      </p:cBhvr>
                                    </p:animEffect>
                                    <p:anim calcmode="lin" valueType="num">
                                      <p:cBhvr>
                                        <p:cTn id="42" dur="3000" fill="hold"/>
                                        <p:tgtEl>
                                          <p:spTgt spid="7"/>
                                        </p:tgtEl>
                                        <p:attrNameLst>
                                          <p:attrName>style.rotation</p:attrName>
                                        </p:attrNameLst>
                                      </p:cBhvr>
                                      <p:tavLst>
                                        <p:tav tm="0">
                                          <p:val>
                                            <p:fltVal val="720"/>
                                          </p:val>
                                        </p:tav>
                                        <p:tav tm="100000">
                                          <p:val>
                                            <p:fltVal val="0"/>
                                          </p:val>
                                        </p:tav>
                                      </p:tavLst>
                                    </p:anim>
                                    <p:anim calcmode="lin" valueType="num">
                                      <p:cBhvr>
                                        <p:cTn id="43" dur="3000" fill="hold"/>
                                        <p:tgtEl>
                                          <p:spTgt spid="7"/>
                                        </p:tgtEl>
                                        <p:attrNameLst>
                                          <p:attrName>ppt_h</p:attrName>
                                        </p:attrNameLst>
                                      </p:cBhvr>
                                      <p:tavLst>
                                        <p:tav tm="0">
                                          <p:val>
                                            <p:fltVal val="0"/>
                                          </p:val>
                                        </p:tav>
                                        <p:tav tm="100000">
                                          <p:val>
                                            <p:strVal val="#ppt_h"/>
                                          </p:val>
                                        </p:tav>
                                      </p:tavLst>
                                    </p:anim>
                                    <p:anim calcmode="lin" valueType="num">
                                      <p:cBhvr>
                                        <p:cTn id="44" dur="3000" fill="hold"/>
                                        <p:tgtEl>
                                          <p:spTgt spid="7"/>
                                        </p:tgtEl>
                                        <p:attrNameLst>
                                          <p:attrName>ppt_w</p:attrName>
                                        </p:attrNameLst>
                                      </p:cBhvr>
                                      <p:tavLst>
                                        <p:tav tm="0">
                                          <p:val>
                                            <p:fltVal val="0"/>
                                          </p:val>
                                        </p:tav>
                                        <p:tav tm="100000">
                                          <p:val>
                                            <p:strVal val="#ppt_w"/>
                                          </p:val>
                                        </p:tav>
                                      </p:tavLst>
                                    </p:anim>
                                  </p:childTnLst>
                                </p:cTn>
                              </p:par>
                              <p:par>
                                <p:cTn id="45" presetID="35" presetClass="entr" presetSubtype="0" fill="remove"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3000"/>
                                        <p:tgtEl>
                                          <p:spTgt spid="8"/>
                                        </p:tgtEl>
                                      </p:cBhvr>
                                    </p:animEffect>
                                    <p:anim calcmode="lin" valueType="num">
                                      <p:cBhvr>
                                        <p:cTn id="48" dur="3000" fill="hold"/>
                                        <p:tgtEl>
                                          <p:spTgt spid="8"/>
                                        </p:tgtEl>
                                        <p:attrNameLst>
                                          <p:attrName>style.rotation</p:attrName>
                                        </p:attrNameLst>
                                      </p:cBhvr>
                                      <p:tavLst>
                                        <p:tav tm="0">
                                          <p:val>
                                            <p:fltVal val="720"/>
                                          </p:val>
                                        </p:tav>
                                        <p:tav tm="100000">
                                          <p:val>
                                            <p:fltVal val="0"/>
                                          </p:val>
                                        </p:tav>
                                      </p:tavLst>
                                    </p:anim>
                                    <p:anim calcmode="lin" valueType="num">
                                      <p:cBhvr>
                                        <p:cTn id="49" dur="3000" fill="hold"/>
                                        <p:tgtEl>
                                          <p:spTgt spid="8"/>
                                        </p:tgtEl>
                                        <p:attrNameLst>
                                          <p:attrName>ppt_h</p:attrName>
                                        </p:attrNameLst>
                                      </p:cBhvr>
                                      <p:tavLst>
                                        <p:tav tm="0">
                                          <p:val>
                                            <p:fltVal val="0"/>
                                          </p:val>
                                        </p:tav>
                                        <p:tav tm="100000">
                                          <p:val>
                                            <p:strVal val="#ppt_h"/>
                                          </p:val>
                                        </p:tav>
                                      </p:tavLst>
                                    </p:anim>
                                    <p:anim calcmode="lin" valueType="num">
                                      <p:cBhvr>
                                        <p:cTn id="50" dur="3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nimBg="1"/>
      <p:bldP spid="4" grpId="0" animBg="1"/>
      <p:bldP spid="5" grpId="0" animBg="1"/>
      <p:bldP spid="6" grpId="0" animBg="1"/>
      <p:bldP spid="7" grpId="0" animBg="1"/>
      <p:bldP spid="8" grpId="0" animBg="1"/>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2255169"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What’s wrong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this?</a:t>
            </a:r>
          </a:p>
        </p:txBody>
      </p:sp>
    </p:spTree>
    <p:extLst>
      <p:ext uri="{BB962C8B-B14F-4D97-AF65-F5344CB8AC3E}">
        <p14:creationId xmlns:p14="http://schemas.microsoft.com/office/powerpoint/2010/main" val="167483699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no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2255169"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What’s wrong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this?</a:t>
            </a:r>
          </a:p>
        </p:txBody>
      </p:sp>
    </p:spTree>
    <p:extLst>
      <p:ext uri="{BB962C8B-B14F-4D97-AF65-F5344CB8AC3E}">
        <p14:creationId xmlns:p14="http://schemas.microsoft.com/office/powerpoint/2010/main" val="203337436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no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2255169"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What’s wrong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this?</a:t>
            </a:r>
          </a:p>
        </p:txBody>
      </p:sp>
      <p:sp>
        <p:nvSpPr>
          <p:cNvPr id="2" name="Oval 1">
            <a:extLst>
              <a:ext uri="{FF2B5EF4-FFF2-40B4-BE49-F238E27FC236}">
                <a16:creationId xmlns:a16="http://schemas.microsoft.com/office/drawing/2014/main" id="{A3602414-1DCC-4D01-AADC-66931BDF09CD}"/>
              </a:ext>
            </a:extLst>
          </p:cNvPr>
          <p:cNvSpPr/>
          <p:nvPr/>
        </p:nvSpPr>
        <p:spPr bwMode="auto">
          <a:xfrm>
            <a:off x="0" y="116540"/>
            <a:ext cx="8643966" cy="7128990"/>
          </a:xfrm>
          <a:prstGeom prst="ellipse">
            <a:avLst/>
          </a:prstGeom>
          <a:solidFill>
            <a:srgbClr val="660066">
              <a:alpha val="43922"/>
            </a:srgb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 name="TextBox 3">
            <a:extLst>
              <a:ext uri="{FF2B5EF4-FFF2-40B4-BE49-F238E27FC236}">
                <a16:creationId xmlns:a16="http://schemas.microsoft.com/office/drawing/2014/main" id="{71848BE3-8A78-4F3B-94ED-AA03D6746A1A}"/>
              </a:ext>
            </a:extLst>
          </p:cNvPr>
          <p:cNvSpPr txBox="1"/>
          <p:nvPr/>
        </p:nvSpPr>
        <p:spPr>
          <a:xfrm>
            <a:off x="2745572" y="2504281"/>
            <a:ext cx="3103770" cy="221599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3800" b="0" i="0" u="none" strike="noStrike" kern="1200" cap="none" spc="0" normalizeH="0" baseline="0" noProof="0" dirty="0">
                <a:ln>
                  <a:noFill/>
                </a:ln>
                <a:solidFill>
                  <a:srgbClr val="FFFF00"/>
                </a:solidFill>
                <a:effectLst/>
                <a:uLnTx/>
                <a:uFillTx/>
                <a:latin typeface="Comic Sans MS" pitchFamily="66" charset="0"/>
                <a:ea typeface="+mn-ea"/>
                <a:cs typeface="+mn-cs"/>
              </a:rPr>
              <a:t>fun</a:t>
            </a:r>
          </a:p>
        </p:txBody>
      </p:sp>
    </p:spTree>
    <p:extLst>
      <p:ext uri="{BB962C8B-B14F-4D97-AF65-F5344CB8AC3E}">
        <p14:creationId xmlns:p14="http://schemas.microsoft.com/office/powerpoint/2010/main" val="68310094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5A4334-784C-4E23-BDF3-8FD55D36532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725"/>
            <a:ext cx="9144000" cy="7025155"/>
          </a:xfrm>
          <a:prstGeom prst="rect">
            <a:avLst/>
          </a:prstGeom>
        </p:spPr>
      </p:pic>
      <p:sp>
        <p:nvSpPr>
          <p:cNvPr id="2" name="TextBox 1">
            <a:extLst>
              <a:ext uri="{FF2B5EF4-FFF2-40B4-BE49-F238E27FC236}">
                <a16:creationId xmlns:a16="http://schemas.microsoft.com/office/drawing/2014/main" id="{4A31B799-203D-4F99-A46F-C7EA4E1CD936}"/>
              </a:ext>
            </a:extLst>
          </p:cNvPr>
          <p:cNvSpPr txBox="1"/>
          <p:nvPr/>
        </p:nvSpPr>
        <p:spPr>
          <a:xfrm>
            <a:off x="5148080" y="404580"/>
            <a:ext cx="3687420"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highlight>
                  <a:srgbClr val="FF00FF"/>
                </a:highlight>
                <a:uLnTx/>
                <a:uFillTx/>
                <a:latin typeface="Calibri" panose="020F0502020204030204" pitchFamily="34" charset="0"/>
                <a:ea typeface="+mn-ea"/>
                <a:cs typeface="Calibri" panose="020F0502020204030204" pitchFamily="34" charset="0"/>
              </a:rPr>
              <a:t>Thanks, Dr Paul Kleiman</a:t>
            </a:r>
          </a:p>
        </p:txBody>
      </p:sp>
    </p:spTree>
    <p:extLst>
      <p:ext uri="{BB962C8B-B14F-4D97-AF65-F5344CB8AC3E}">
        <p14:creationId xmlns:p14="http://schemas.microsoft.com/office/powerpoint/2010/main" val="34124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85698-B26E-413E-BE85-0237C27B24B8}"/>
              </a:ext>
            </a:extLst>
          </p:cNvPr>
          <p:cNvSpPr>
            <a:spLocks noGrp="1"/>
          </p:cNvSpPr>
          <p:nvPr>
            <p:ph type="title"/>
          </p:nvPr>
        </p:nvSpPr>
        <p:spPr/>
        <p:txBody>
          <a:bodyPr/>
          <a:lstStyle/>
          <a:p>
            <a:r>
              <a:rPr lang="en-GB" dirty="0"/>
              <a:t>Assessment for learning and fit for purpose assessment</a:t>
            </a:r>
          </a:p>
        </p:txBody>
      </p:sp>
      <p:sp>
        <p:nvSpPr>
          <p:cNvPr id="3" name="Text Placeholder 2">
            <a:extLst>
              <a:ext uri="{FF2B5EF4-FFF2-40B4-BE49-F238E27FC236}">
                <a16:creationId xmlns:a16="http://schemas.microsoft.com/office/drawing/2014/main" id="{AC7F2BD6-3AD4-4B9B-AFC0-4B0E285D8D81}"/>
              </a:ext>
            </a:extLst>
          </p:cNvPr>
          <p:cNvSpPr>
            <a:spLocks noGrp="1"/>
          </p:cNvSpPr>
          <p:nvPr>
            <p:ph type="body" idx="1"/>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4400" dirty="0"/>
              <a:t>Sally Brown</a:t>
            </a:r>
          </a:p>
        </p:txBody>
      </p:sp>
    </p:spTree>
    <p:extLst>
      <p:ext uri="{BB962C8B-B14F-4D97-AF65-F5344CB8AC3E}">
        <p14:creationId xmlns:p14="http://schemas.microsoft.com/office/powerpoint/2010/main" val="915509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3164E-FF65-43F0-BCEA-8F81BB70EBD2}"/>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Designing assessment as a central part of curriculum design</a:t>
            </a:r>
          </a:p>
        </p:txBody>
      </p:sp>
      <p:sp>
        <p:nvSpPr>
          <p:cNvPr id="3" name="Content Placeholder 2">
            <a:extLst>
              <a:ext uri="{FF2B5EF4-FFF2-40B4-BE49-F238E27FC236}">
                <a16:creationId xmlns:a16="http://schemas.microsoft.com/office/drawing/2014/main" id="{9A0CF1F9-72AB-4B78-A046-5BD0F997E20B}"/>
              </a:ext>
            </a:extLst>
          </p:cNvPr>
          <p:cNvSpPr>
            <a:spLocks noGrp="1"/>
          </p:cNvSpPr>
          <p:nvPr>
            <p:ph idx="1"/>
          </p:nvPr>
        </p:nvSpPr>
        <p:spPr/>
        <p:txBody>
          <a:bodyPr/>
          <a:lstStyle/>
          <a:p>
            <a:pPr marL="0" indent="0">
              <a:buNone/>
            </a:pPr>
            <a:r>
              <a:rPr lang="en-GB" sz="2600" dirty="0"/>
              <a:t>Assessment is a complex, nuanced and highly important process​ and if we want students to engage fully, we must make it really meaningful to them and convince them that there is merit in the activities we ask them to undertake. To focus students’ effort and improve their engagement with learning, we need to take a fresh look at our current practice to make sure assessment is </a:t>
            </a:r>
            <a:r>
              <a:rPr lang="en-GB" sz="2600" i="1" dirty="0"/>
              <a:t>for</a:t>
            </a:r>
            <a:r>
              <a:rPr lang="en-GB" sz="2600" dirty="0"/>
              <a:t> rather than just </a:t>
            </a:r>
            <a:r>
              <a:rPr lang="en-GB" sz="2600" i="1" dirty="0"/>
              <a:t>of</a:t>
            </a:r>
            <a:r>
              <a:rPr lang="en-GB" sz="2600" dirty="0"/>
              <a:t> learning, with students learning while they are being assessed rather than it being merely a summative end process. We also need to ensure that we make assessment practices and the giving of feedback manageable for staff and valuable for students.</a:t>
            </a:r>
          </a:p>
          <a:p>
            <a:endParaRPr lang="en-GB" sz="2600" dirty="0"/>
          </a:p>
        </p:txBody>
      </p:sp>
    </p:spTree>
    <p:extLst>
      <p:ext uri="{BB962C8B-B14F-4D97-AF65-F5344CB8AC3E}">
        <p14:creationId xmlns:p14="http://schemas.microsoft.com/office/powerpoint/2010/main" val="33029383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F63D9F-FE36-43DB-B30F-D878774511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957392"/>
          </a:xfrm>
          <a:prstGeom prst="rect">
            <a:avLst/>
          </a:prstGeom>
        </p:spPr>
      </p:pic>
    </p:spTree>
    <p:extLst>
      <p:ext uri="{BB962C8B-B14F-4D97-AF65-F5344CB8AC3E}">
        <p14:creationId xmlns:p14="http://schemas.microsoft.com/office/powerpoint/2010/main" val="18616875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2551" y="0"/>
            <a:ext cx="9487224" cy="7125511"/>
          </a:xfrm>
          <a:prstGeom prst="rect">
            <a:avLst/>
          </a:prstGeom>
        </p:spPr>
      </p:pic>
      <p:sp>
        <p:nvSpPr>
          <p:cNvPr id="7" name="Text Box 21">
            <a:extLst>
              <a:ext uri="{FF2B5EF4-FFF2-40B4-BE49-F238E27FC236}">
                <a16:creationId xmlns:a16="http://schemas.microsoft.com/office/drawing/2014/main" id="{3A8712D1-17CC-42D5-BCC3-CE0C97A6A646}"/>
              </a:ext>
            </a:extLst>
          </p:cNvPr>
          <p:cNvSpPr txBox="1">
            <a:spLocks noChangeArrowheads="1"/>
          </p:cNvSpPr>
          <p:nvPr/>
        </p:nvSpPr>
        <p:spPr bwMode="auto">
          <a:xfrm>
            <a:off x="6661583" y="122238"/>
            <a:ext cx="332581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GB" sz="2800" b="1" i="0" u="none" strike="noStrike" kern="1200" cap="none" spc="0" normalizeH="0" baseline="0" noProof="0" dirty="0">
                <a:ln>
                  <a:noFill/>
                </a:ln>
                <a:solidFill>
                  <a:srgbClr val="3366FF"/>
                </a:solidFill>
                <a:effectLst/>
                <a:uLnTx/>
                <a:uFillTx/>
                <a:latin typeface="Tahoma" charset="0"/>
                <a:ea typeface="+mn-ea"/>
                <a:cs typeface="+mn-cs"/>
              </a:rPr>
              <a:t>A4L the Northumbria model</a:t>
            </a:r>
            <a:endParaRPr kumimoji="0" lang="en-GB" sz="2400" b="0" i="0" u="none" strike="noStrike" kern="1200" cap="none" spc="0" normalizeH="0" baseline="0" noProof="0" dirty="0">
              <a:ln>
                <a:noFill/>
              </a:ln>
              <a:solidFill>
                <a:srgbClr val="3366FF"/>
              </a:solidFill>
              <a:effectLst/>
              <a:uLnTx/>
              <a:uFillTx/>
              <a:latin typeface="Tahoma" charset="0"/>
              <a:ea typeface="+mn-ea"/>
              <a:cs typeface="+mn-cs"/>
            </a:endParaRPr>
          </a:p>
        </p:txBody>
      </p:sp>
    </p:spTree>
    <p:extLst>
      <p:ext uri="{BB962C8B-B14F-4D97-AF65-F5344CB8AC3E}">
        <p14:creationId xmlns:p14="http://schemas.microsoft.com/office/powerpoint/2010/main" val="20039458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22239"/>
            <a:ext cx="7543800" cy="642466"/>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600" dirty="0"/>
              <a:t>Underpinning premises for A4L</a:t>
            </a:r>
          </a:p>
        </p:txBody>
      </p:sp>
      <p:sp>
        <p:nvSpPr>
          <p:cNvPr id="43011" name="Rectangle 3"/>
          <p:cNvSpPr>
            <a:spLocks noGrp="1" noChangeArrowheads="1"/>
          </p:cNvSpPr>
          <p:nvPr>
            <p:ph type="body" idx="1"/>
          </p:nvPr>
        </p:nvSpPr>
        <p:spPr>
          <a:xfrm>
            <a:off x="285720" y="1196752"/>
            <a:ext cx="8629680" cy="4929411"/>
          </a:xfrm>
        </p:spPr>
        <p:txBody>
          <a:bodyPr/>
          <a:lstStyle/>
          <a:p>
            <a:pPr eaLnBrk="1" hangingPunct="1"/>
            <a:r>
              <a:rPr lang="en-US" sz="2600" dirty="0"/>
              <a:t>Assessment can be a powerful means of focusing student effort and enhancing achievement if it is well designed and constructively aligned (Biggs and Tang, 2011);</a:t>
            </a:r>
          </a:p>
          <a:p>
            <a:pPr eaLnBrk="1" hangingPunct="1"/>
            <a:r>
              <a:rPr lang="en-US" sz="2600" dirty="0"/>
              <a:t>We need to deploy a diverse range of tactics to our assessment and feedback to ensure that they work to enhance and extend student learning;</a:t>
            </a:r>
          </a:p>
          <a:p>
            <a:pPr eaLnBrk="1" hangingPunct="1"/>
            <a:r>
              <a:rPr lang="en-US" sz="2600" dirty="0"/>
              <a:t>Students need to achieve assessment literacy to ensure they understand and can benefit from our assessment systems;</a:t>
            </a:r>
          </a:p>
          <a:p>
            <a:pPr eaLnBrk="1" hangingPunct="1"/>
            <a:r>
              <a:rPr lang="en-US" sz="2600" dirty="0"/>
              <a:t>Assessment needs to be manageable for staff and students if it is going to engage students in learning activities. </a:t>
            </a:r>
          </a:p>
        </p:txBody>
      </p:sp>
    </p:spTree>
    <p:extLst>
      <p:ext uri="{BB962C8B-B14F-4D97-AF65-F5344CB8AC3E}">
        <p14:creationId xmlns:p14="http://schemas.microsoft.com/office/powerpoint/2010/main" val="3054509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83568" y="548680"/>
            <a:ext cx="7776864" cy="5832648"/>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1">
              <a:solidFill>
                <a:prstClr val="white"/>
              </a:solidFill>
            </a:endParaRPr>
          </a:p>
        </p:txBody>
      </p:sp>
      <p:sp>
        <p:nvSpPr>
          <p:cNvPr id="5" name="Rectangle 4"/>
          <p:cNvSpPr/>
          <p:nvPr/>
        </p:nvSpPr>
        <p:spPr>
          <a:xfrm>
            <a:off x="251520" y="2708920"/>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Evaluating programmes, strengths and areas for improvement</a:t>
            </a:r>
          </a:p>
        </p:txBody>
      </p:sp>
      <p:sp>
        <p:nvSpPr>
          <p:cNvPr id="6" name="Rectangle 5"/>
          <p:cNvSpPr/>
          <p:nvPr/>
        </p:nvSpPr>
        <p:spPr>
          <a:xfrm>
            <a:off x="6732240" y="2708920"/>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Considering delivery modes: face-to-face, online, PBL, blended…</a:t>
            </a:r>
          </a:p>
        </p:txBody>
      </p:sp>
      <p:sp>
        <p:nvSpPr>
          <p:cNvPr id="7" name="Rectangle 6"/>
          <p:cNvSpPr/>
          <p:nvPr/>
        </p:nvSpPr>
        <p:spPr>
          <a:xfrm>
            <a:off x="3347864" y="188640"/>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Determining and reviewing subject material: currency, relevance, level</a:t>
            </a:r>
          </a:p>
        </p:txBody>
      </p:sp>
      <p:sp>
        <p:nvSpPr>
          <p:cNvPr id="8" name="Rectangle 7"/>
          <p:cNvSpPr/>
          <p:nvPr/>
        </p:nvSpPr>
        <p:spPr>
          <a:xfrm>
            <a:off x="3347864" y="5301208"/>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Designing fit for purpose assessment methods and approaches</a:t>
            </a:r>
          </a:p>
        </p:txBody>
      </p:sp>
      <p:sp>
        <p:nvSpPr>
          <p:cNvPr id="9" name="Rectangle 8"/>
          <p:cNvSpPr/>
          <p:nvPr/>
        </p:nvSpPr>
        <p:spPr>
          <a:xfrm>
            <a:off x="611560" y="764704"/>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Enhancing quality, seeking continuous improvement</a:t>
            </a:r>
          </a:p>
        </p:txBody>
      </p:sp>
      <p:sp>
        <p:nvSpPr>
          <p:cNvPr id="10" name="Rectangle 9"/>
          <p:cNvSpPr/>
          <p:nvPr/>
        </p:nvSpPr>
        <p:spPr>
          <a:xfrm>
            <a:off x="6300192" y="692696"/>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Designing and refining learning outcomes</a:t>
            </a:r>
          </a:p>
        </p:txBody>
      </p:sp>
      <p:sp>
        <p:nvSpPr>
          <p:cNvPr id="11" name="Rectangle 10"/>
          <p:cNvSpPr/>
          <p:nvPr/>
        </p:nvSpPr>
        <p:spPr>
          <a:xfrm>
            <a:off x="611560" y="4725144"/>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Assuring quality, matching HEI, national and PRSB requirements</a:t>
            </a:r>
          </a:p>
        </p:txBody>
      </p:sp>
      <p:sp>
        <p:nvSpPr>
          <p:cNvPr id="12" name="Rectangle 11"/>
          <p:cNvSpPr/>
          <p:nvPr/>
        </p:nvSpPr>
        <p:spPr>
          <a:xfrm>
            <a:off x="6300192" y="4725144"/>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Thinking through student support</a:t>
            </a:r>
          </a:p>
        </p:txBody>
      </p:sp>
      <p:sp>
        <p:nvSpPr>
          <p:cNvPr id="24" name="Rectangle 23"/>
          <p:cNvSpPr/>
          <p:nvPr/>
        </p:nvSpPr>
        <p:spPr>
          <a:xfrm>
            <a:off x="3347864" y="2708920"/>
            <a:ext cx="2160240" cy="1440160"/>
          </a:xfrm>
          <a:prstGeom prst="rect">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3200" b="1" dirty="0">
                <a:solidFill>
                  <a:prstClr val="black"/>
                </a:solidFill>
              </a:rPr>
              <a:t>Curriculum</a:t>
            </a:r>
          </a:p>
          <a:p>
            <a:pPr algn="ctr" fontAlgn="auto">
              <a:spcBef>
                <a:spcPts val="0"/>
              </a:spcBef>
              <a:spcAft>
                <a:spcPts val="0"/>
              </a:spcAft>
            </a:pPr>
            <a:r>
              <a:rPr lang="en-GB" sz="3200" b="1" dirty="0">
                <a:solidFill>
                  <a:prstClr val="black"/>
                </a:solidFill>
              </a:rPr>
              <a:t>Design</a:t>
            </a:r>
          </a:p>
          <a:p>
            <a:pPr algn="ctr" fontAlgn="auto">
              <a:spcBef>
                <a:spcPts val="0"/>
              </a:spcBef>
              <a:spcAft>
                <a:spcPts val="0"/>
              </a:spcAft>
            </a:pPr>
            <a:r>
              <a:rPr lang="en-GB" sz="3200" b="1" dirty="0">
                <a:solidFill>
                  <a:prstClr val="black"/>
                </a:solidFill>
              </a:rPr>
              <a:t>Essentials</a:t>
            </a:r>
          </a:p>
        </p:txBody>
      </p:sp>
    </p:spTree>
    <p:extLst>
      <p:ext uri="{BB962C8B-B14F-4D97-AF65-F5344CB8AC3E}">
        <p14:creationId xmlns:p14="http://schemas.microsoft.com/office/powerpoint/2010/main" val="29234220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Using assessment </a:t>
            </a:r>
            <a:r>
              <a:rPr lang="en-GB" sz="3200" i="1" dirty="0"/>
              <a:t>for</a:t>
            </a:r>
            <a:r>
              <a:rPr lang="en-GB" sz="3200" dirty="0"/>
              <a:t> learning </a:t>
            </a:r>
            <a:br>
              <a:rPr lang="en-GB" sz="3200" dirty="0"/>
            </a:br>
            <a:r>
              <a:rPr lang="en-GB" sz="3200" dirty="0"/>
              <a:t>(Sambell et al, 2012)</a:t>
            </a:r>
          </a:p>
        </p:txBody>
      </p:sp>
      <p:sp>
        <p:nvSpPr>
          <p:cNvPr id="22531" name="Content Placeholder 2"/>
          <p:cNvSpPr>
            <a:spLocks noGrp="1"/>
          </p:cNvSpPr>
          <p:nvPr>
            <p:ph idx="1"/>
          </p:nvPr>
        </p:nvSpPr>
        <p:spPr/>
        <p:txBody>
          <a:bodyPr/>
          <a:lstStyle/>
          <a:p>
            <a:pPr eaLnBrk="1" hangingPunct="1"/>
            <a:r>
              <a:rPr lang="en-US" sz="2800" b="1" dirty="0"/>
              <a:t>Assessment that is meaningful to students can provide them with a framework for activity;</a:t>
            </a:r>
          </a:p>
          <a:p>
            <a:pPr eaLnBrk="1" hangingPunct="1"/>
            <a:r>
              <a:rPr lang="en-US" sz="2800" b="1" dirty="0"/>
              <a:t>“Students can escape bad teaching but they can’t escape bad assessment” (Boud, 1995);</a:t>
            </a:r>
          </a:p>
          <a:p>
            <a:pPr eaLnBrk="1" hangingPunct="1"/>
            <a:r>
              <a:rPr lang="en-US" sz="2800" b="1" dirty="0"/>
              <a:t>Where assessment is fully part of the learning process and integrated within it, the act of being assessed can help students to make sense of their learning;</a:t>
            </a:r>
          </a:p>
          <a:p>
            <a:pPr eaLnBrk="1" hangingPunct="1"/>
            <a:r>
              <a:rPr lang="en-GB" sz="2800" b="1" dirty="0"/>
              <a:t>Assessment should be formative, informative, developmental and remediable.</a:t>
            </a:r>
          </a:p>
          <a:p>
            <a:pPr eaLnBrk="1" hangingPunct="1"/>
            <a:endParaRPr lang="en-US" sz="2800" dirty="0"/>
          </a:p>
        </p:txBody>
      </p:sp>
    </p:spTree>
    <p:extLst>
      <p:ext uri="{BB962C8B-B14F-4D97-AF65-F5344CB8AC3E}">
        <p14:creationId xmlns:p14="http://schemas.microsoft.com/office/powerpoint/2010/main" val="28252703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US" dirty="0"/>
              <a:t>My fit-for-purpose model of assessment: the key questions</a:t>
            </a:r>
          </a:p>
        </p:txBody>
      </p:sp>
      <p:sp>
        <p:nvSpPr>
          <p:cNvPr id="19459" name="Rectangle 3"/>
          <p:cNvSpPr>
            <a:spLocks noGrp="1" noChangeArrowheads="1"/>
          </p:cNvSpPr>
          <p:nvPr>
            <p:ph type="body" idx="4294967295"/>
          </p:nvPr>
        </p:nvSpPr>
        <p:spPr>
          <a:noFill/>
        </p:spPr>
        <p:txBody>
          <a:bodyPr lIns="92075" tIns="46038" rIns="92075" bIns="46038"/>
          <a:lstStyle/>
          <a:p>
            <a:r>
              <a:rPr lang="en-US" dirty="0"/>
              <a:t>Why are we assessing?</a:t>
            </a:r>
          </a:p>
          <a:p>
            <a:r>
              <a:rPr lang="en-US" dirty="0"/>
              <a:t>What is it we are actually assessing?</a:t>
            </a:r>
          </a:p>
          <a:p>
            <a:r>
              <a:rPr lang="en-US" dirty="0"/>
              <a:t>How are we assessing?</a:t>
            </a:r>
          </a:p>
          <a:p>
            <a:r>
              <a:rPr lang="en-US" dirty="0"/>
              <a:t>Who is best placed to assess?</a:t>
            </a:r>
          </a:p>
          <a:p>
            <a:r>
              <a:rPr lang="en-US" dirty="0"/>
              <a:t>When should we assess?</a:t>
            </a:r>
          </a:p>
        </p:txBody>
      </p:sp>
    </p:spTree>
    <p:extLst>
      <p:ext uri="{BB962C8B-B14F-4D97-AF65-F5344CB8AC3E}">
        <p14:creationId xmlns:p14="http://schemas.microsoft.com/office/powerpoint/2010/main" val="17345160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0E403557-85B9-46A1-8406-6BC36F0C4FF6}"/>
              </a:ext>
            </a:extLst>
          </p:cNvPr>
          <p:cNvSpPr>
            <a:spLocks noGrp="1"/>
          </p:cNvSpPr>
          <p:nvPr>
            <p:ph type="title"/>
          </p:nvPr>
        </p:nvSpPr>
        <p:spPr>
          <a:xfrm>
            <a:off x="457200" y="122239"/>
            <a:ext cx="8543292" cy="570457"/>
          </a:xfrm>
          <a:ln w="9525">
            <a:noFill/>
            <a:miter lim="800000"/>
            <a:headEnd/>
            <a:tailEnd/>
          </a:ln>
        </p:spPr>
        <p:txBody>
          <a:bodyPr vert="horz" wrap="square" lIns="91440" tIns="45720" rIns="91440" bIns="45720" numCol="1" anchor="b" anchorCtr="0" compatLnSpc="1">
            <a:prstTxWarp prst="textNoShape">
              <a:avLst/>
            </a:prstTxWarp>
          </a:bodyPr>
          <a:lstStyle/>
          <a:p>
            <a:r>
              <a:rPr lang="en-GB" dirty="0"/>
              <a:t>For any assessment activity, we need to be clear about:</a:t>
            </a:r>
          </a:p>
        </p:txBody>
      </p:sp>
      <p:sp>
        <p:nvSpPr>
          <p:cNvPr id="3" name="Content Placeholder 2">
            <a:extLst>
              <a:ext uri="{FF2B5EF4-FFF2-40B4-BE49-F238E27FC236}">
                <a16:creationId xmlns:a16="http://schemas.microsoft.com/office/drawing/2014/main" id="{5EE972C6-12E3-4CD2-A580-4EF243C62BF1}"/>
              </a:ext>
            </a:extLst>
          </p:cNvPr>
          <p:cNvSpPr>
            <a:spLocks noGrp="1"/>
          </p:cNvSpPr>
          <p:nvPr>
            <p:ph idx="1"/>
          </p:nvPr>
        </p:nvSpPr>
        <p:spPr>
          <a:xfrm>
            <a:off x="143508" y="836712"/>
            <a:ext cx="8856984" cy="5149405"/>
          </a:xfrm>
        </p:spPr>
        <p:txBody>
          <a:bodyPr/>
          <a:lstStyle/>
          <a:p>
            <a:r>
              <a:rPr lang="en-GB" sz="2200" dirty="0">
                <a:solidFill>
                  <a:srgbClr val="7030A0"/>
                </a:solidFill>
              </a:rPr>
              <a:t>Aims</a:t>
            </a:r>
            <a:r>
              <a:rPr lang="en-GB" sz="2200" dirty="0"/>
              <a:t>: is this an early stage assignment, that is principally about building confidence and helping students see what is required of them, or is it a key element of their summative assessment, designment to gauge fitness to progress, or fitness-to-practice?</a:t>
            </a:r>
          </a:p>
          <a:p>
            <a:r>
              <a:rPr lang="en-GB" sz="2200" dirty="0">
                <a:solidFill>
                  <a:srgbClr val="7030A0"/>
                </a:solidFill>
              </a:rPr>
              <a:t>Scope</a:t>
            </a:r>
            <a:r>
              <a:rPr lang="en-GB" sz="2200" dirty="0"/>
              <a:t>: is this testing low level outcomes, like demonstrating recollection of key terms, or is it cognitively more demanding requiring synthesis of multiple elements, critical analysis, evaluation and reflection?</a:t>
            </a:r>
          </a:p>
          <a:p>
            <a:r>
              <a:rPr lang="en-GB" sz="2200" dirty="0">
                <a:solidFill>
                  <a:srgbClr val="7030A0"/>
                </a:solidFill>
              </a:rPr>
              <a:t>Scale</a:t>
            </a:r>
            <a:r>
              <a:rPr lang="en-GB" sz="2200" dirty="0"/>
              <a:t>: is this a small scale or a substantial task carrying a heavy weighting? Do students know how much effort and energy is needed to achieve at least a satisfactory level?</a:t>
            </a:r>
          </a:p>
          <a:p>
            <a:r>
              <a:rPr lang="en-GB" sz="2200" dirty="0">
                <a:solidFill>
                  <a:srgbClr val="7030A0"/>
                </a:solidFill>
              </a:rPr>
              <a:t>Orientation: </a:t>
            </a:r>
            <a:r>
              <a:rPr lang="en-GB" sz="2200" dirty="0"/>
              <a:t>Is the key aim to demonstrate the achievement of skills and competences, and/or to produce a definite product or is it primarily about demonstrating mastery of appropriate processes?</a:t>
            </a:r>
          </a:p>
          <a:p>
            <a:r>
              <a:rPr lang="en-GB" sz="2200" dirty="0">
                <a:solidFill>
                  <a:srgbClr val="7030A0"/>
                </a:solidFill>
              </a:rPr>
              <a:t>Constructive alignment: </a:t>
            </a:r>
            <a:r>
              <a:rPr lang="en-GB" sz="2200" dirty="0"/>
              <a:t>To what extent does the assessment closely link to the learning outcomes (and specifically the verbs used in them)?</a:t>
            </a:r>
          </a:p>
        </p:txBody>
      </p:sp>
    </p:spTree>
    <p:extLst>
      <p:ext uri="{BB962C8B-B14F-4D97-AF65-F5344CB8AC3E}">
        <p14:creationId xmlns:p14="http://schemas.microsoft.com/office/powerpoint/2010/main" val="4651575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476250"/>
            <a:ext cx="7543800" cy="865188"/>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Formative and summative assessment</a:t>
            </a:r>
          </a:p>
        </p:txBody>
      </p:sp>
      <p:sp>
        <p:nvSpPr>
          <p:cNvPr id="17411" name="Rectangle 3"/>
          <p:cNvSpPr>
            <a:spLocks noGrp="1" noChangeArrowheads="1"/>
          </p:cNvSpPr>
          <p:nvPr>
            <p:ph type="body" idx="1"/>
          </p:nvPr>
        </p:nvSpPr>
        <p:spPr>
          <a:xfrm>
            <a:off x="468313" y="1916113"/>
            <a:ext cx="8229600" cy="4286250"/>
          </a:xfrm>
        </p:spPr>
        <p:txBody>
          <a:bodyPr/>
          <a:lstStyle/>
          <a:p>
            <a:r>
              <a:rPr lang="en-US" sz="2800" dirty="0"/>
              <a:t>Formative assessment is primarily concerned with feedback aimed at prompting improvement, is often continuous and usually involves words.</a:t>
            </a:r>
          </a:p>
          <a:p>
            <a:r>
              <a:rPr lang="en-US" sz="2800" dirty="0"/>
              <a:t>Summative assessment is concerned with making evaluative judgments, is often end point and involves numbers.</a:t>
            </a:r>
          </a:p>
          <a:p>
            <a:endParaRPr lang="en-GB" sz="2800" dirty="0"/>
          </a:p>
        </p:txBody>
      </p:sp>
    </p:spTree>
    <p:extLst>
      <p:ext uri="{BB962C8B-B14F-4D97-AF65-F5344CB8AC3E}">
        <p14:creationId xmlns:p14="http://schemas.microsoft.com/office/powerpoint/2010/main" val="30181982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The importance of dialogic feedback (Sadler)</a:t>
            </a:r>
          </a:p>
        </p:txBody>
      </p:sp>
      <p:sp>
        <p:nvSpPr>
          <p:cNvPr id="3" name="Content Placeholder 2"/>
          <p:cNvSpPr>
            <a:spLocks noGrp="1"/>
          </p:cNvSpPr>
          <p:nvPr>
            <p:ph idx="1"/>
          </p:nvPr>
        </p:nvSpPr>
        <p:spPr/>
        <p:txBody>
          <a:bodyPr/>
          <a:lstStyle/>
          <a:p>
            <a:pPr marL="0" indent="0">
              <a:buNone/>
            </a:pPr>
            <a:r>
              <a:rPr lang="en-GB" sz="2800" dirty="0"/>
              <a:t>Students need to be exposed to, and gain experience in making judgements about, </a:t>
            </a:r>
            <a:r>
              <a:rPr lang="en-GB" sz="2800" dirty="0">
                <a:solidFill>
                  <a:srgbClr val="7030A0"/>
                </a:solidFill>
              </a:rPr>
              <a:t>a variety of works of different quality</a:t>
            </a:r>
            <a:r>
              <a:rPr lang="en-GB" sz="2800" dirty="0"/>
              <a:t>... They need planned rather than random exposure to exemplars, and experience in </a:t>
            </a:r>
            <a:r>
              <a:rPr lang="en-GB" sz="2800" dirty="0">
                <a:solidFill>
                  <a:srgbClr val="7030A0"/>
                </a:solidFill>
              </a:rPr>
              <a:t>making judgements </a:t>
            </a:r>
            <a:r>
              <a:rPr lang="en-GB" sz="2800" dirty="0"/>
              <a:t>about quality. They need to create </a:t>
            </a:r>
            <a:r>
              <a:rPr lang="en-GB" sz="2800" dirty="0">
                <a:solidFill>
                  <a:srgbClr val="7030A0"/>
                </a:solidFill>
              </a:rPr>
              <a:t>verbalised </a:t>
            </a:r>
            <a:r>
              <a:rPr lang="en-GB" sz="2800" dirty="0"/>
              <a:t>rationales and accounts of how various works could have been done better. Finally, they need to engage in evaluative </a:t>
            </a:r>
            <a:r>
              <a:rPr lang="en-GB" sz="2800" dirty="0">
                <a:solidFill>
                  <a:srgbClr val="7030A0"/>
                </a:solidFill>
              </a:rPr>
              <a:t>conversations</a:t>
            </a:r>
            <a:r>
              <a:rPr lang="en-GB" sz="2800" dirty="0"/>
              <a:t> with teachers and other students. </a:t>
            </a:r>
          </a:p>
          <a:p>
            <a:pPr marL="0" indent="0">
              <a:buNone/>
            </a:pPr>
            <a:endParaRPr lang="en-GB" sz="2800" dirty="0"/>
          </a:p>
        </p:txBody>
      </p:sp>
    </p:spTree>
    <p:extLst>
      <p:ext uri="{BB962C8B-B14F-4D97-AF65-F5344CB8AC3E}">
        <p14:creationId xmlns:p14="http://schemas.microsoft.com/office/powerpoint/2010/main" val="35700731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Assessment literacy: students do better if they can: </a:t>
            </a:r>
          </a:p>
        </p:txBody>
      </p:sp>
      <p:sp>
        <p:nvSpPr>
          <p:cNvPr id="3" name="Content Placeholder 2"/>
          <p:cNvSpPr>
            <a:spLocks noGrp="1"/>
          </p:cNvSpPr>
          <p:nvPr>
            <p:ph idx="1"/>
          </p:nvPr>
        </p:nvSpPr>
        <p:spPr>
          <a:xfrm>
            <a:off x="214282" y="1357298"/>
            <a:ext cx="8483631" cy="4972065"/>
          </a:xfrm>
          <a:noFill/>
          <a:ln>
            <a:noFill/>
          </a:ln>
        </p:spPr>
        <p:txBody>
          <a:bodyPr vert="horz" wrap="square" lIns="91440" tIns="45720" rIns="91440" bIns="45720" numCol="1" anchor="t" anchorCtr="0" compatLnSpc="1">
            <a:prstTxWarp prst="textNoShape">
              <a:avLst/>
            </a:prstTxWarp>
          </a:bodyPr>
          <a:lstStyle/>
          <a:p>
            <a:r>
              <a:rPr lang="en-GB" sz="2600" dirty="0"/>
              <a:t>Make sense of key terms such as criteria, weightings, and level;</a:t>
            </a:r>
          </a:p>
          <a:p>
            <a:r>
              <a:rPr lang="en-GB" sz="2600" dirty="0"/>
              <a:t>Encounter a variety of assessment methods (e.g. presentations, portfolios, posters, assessed web participation, practicals, vivas etc) and get practice in using them;</a:t>
            </a:r>
          </a:p>
          <a:p>
            <a:r>
              <a:rPr lang="en-GB" sz="2600" dirty="0"/>
              <a:t>Be strategic in their behaviours, putting more work into aspects of an assignment with high weightings, interrogating criteria to find out what is really required and so on;</a:t>
            </a:r>
          </a:p>
          <a:p>
            <a:r>
              <a:rPr lang="en-GB" sz="2600" dirty="0"/>
              <a:t>Gain clarity on how the assessment regulations work in their HEI, including issues concerning submission, resubmission, pass marks, condonement etc.</a:t>
            </a:r>
          </a:p>
        </p:txBody>
      </p:sp>
    </p:spTree>
    <p:extLst>
      <p:ext uri="{BB962C8B-B14F-4D97-AF65-F5344CB8AC3E}">
        <p14:creationId xmlns:p14="http://schemas.microsoft.com/office/powerpoint/2010/main" val="39034593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CD127-39D5-466F-A74D-BDE92BA2C082}"/>
              </a:ext>
            </a:extLst>
          </p:cNvPr>
          <p:cNvSpPr>
            <a:spLocks noGrp="1"/>
          </p:cNvSpPr>
          <p:nvPr>
            <p:ph type="title"/>
          </p:nvPr>
        </p:nvSpPr>
        <p:spPr/>
        <p:txBody>
          <a:bodyPr/>
          <a:lstStyle/>
          <a:p>
            <a:r>
              <a:rPr lang="en-GB" sz="3200" dirty="0"/>
              <a:t>Students tend to be more convinced about the fairness of the assessment process if</a:t>
            </a:r>
          </a:p>
        </p:txBody>
      </p:sp>
      <p:sp>
        <p:nvSpPr>
          <p:cNvPr id="3" name="Content Placeholder 2">
            <a:extLst>
              <a:ext uri="{FF2B5EF4-FFF2-40B4-BE49-F238E27FC236}">
                <a16:creationId xmlns:a16="http://schemas.microsoft.com/office/drawing/2014/main" id="{3B011CCD-46DC-4709-B00A-6492F4B28559}"/>
              </a:ext>
            </a:extLst>
          </p:cNvPr>
          <p:cNvSpPr>
            <a:spLocks noGrp="1"/>
          </p:cNvSpPr>
          <p:nvPr>
            <p:ph idx="1"/>
          </p:nvPr>
        </p:nvSpPr>
        <p:spPr/>
        <p:txBody>
          <a:bodyPr/>
          <a:lstStyle/>
          <a:p>
            <a:r>
              <a:rPr lang="en-GB" sz="2800" dirty="0"/>
              <a:t>Requirements and procedures are transparent and made readily available to them;</a:t>
            </a:r>
          </a:p>
          <a:p>
            <a:r>
              <a:rPr lang="en-GB" sz="2800" dirty="0"/>
              <a:t>They believe that the tasks they are asked to do are worthwhile and are closely linked to what course documentation indicates they should be able to know and do at the end of the programme i.e. authentic assessment;</a:t>
            </a:r>
          </a:p>
          <a:p>
            <a:r>
              <a:rPr lang="en-GB" sz="2800" dirty="0"/>
              <a:t>They fully understand the ‘rules of the game’.</a:t>
            </a:r>
          </a:p>
        </p:txBody>
      </p:sp>
    </p:spTree>
    <p:extLst>
      <p:ext uri="{BB962C8B-B14F-4D97-AF65-F5344CB8AC3E}">
        <p14:creationId xmlns:p14="http://schemas.microsoft.com/office/powerpoint/2010/main" val="40201125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extLst>
      <p:ext uri="{BB962C8B-B14F-4D97-AF65-F5344CB8AC3E}">
        <p14:creationId xmlns:p14="http://schemas.microsoft.com/office/powerpoint/2010/main" val="29716317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68313" y="-78682"/>
            <a:ext cx="7543800" cy="714473"/>
          </a:xfrm>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Assessment </a:t>
            </a:r>
            <a:r>
              <a:rPr lang="en-GB" i="1" dirty="0"/>
              <a:t>for</a:t>
            </a:r>
            <a:r>
              <a:rPr lang="en-GB" dirty="0"/>
              <a:t> learning: some useful thoughts</a:t>
            </a:r>
          </a:p>
        </p:txBody>
      </p:sp>
      <p:sp>
        <p:nvSpPr>
          <p:cNvPr id="3" name="Content Placeholder 2"/>
          <p:cNvSpPr>
            <a:spLocks noGrp="1"/>
          </p:cNvSpPr>
          <p:nvPr>
            <p:ph idx="1"/>
          </p:nvPr>
        </p:nvSpPr>
        <p:spPr>
          <a:xfrm>
            <a:off x="468313" y="836712"/>
            <a:ext cx="8229600" cy="5365651"/>
          </a:xfrm>
        </p:spPr>
        <p:txBody>
          <a:bodyPr/>
          <a:lstStyle/>
          <a:p>
            <a:pPr marL="438150" indent="-438150" eaLnBrk="1" hangingPunct="1">
              <a:buFont typeface="Wingdings" pitchFamily="2" charset="2"/>
              <a:buNone/>
              <a:defRPr/>
            </a:pPr>
            <a:r>
              <a:rPr lang="en-GB" sz="2300" dirty="0"/>
              <a:t>1. 	Tasks should be </a:t>
            </a:r>
            <a:r>
              <a:rPr lang="en-GB" sz="2300" dirty="0">
                <a:solidFill>
                  <a:schemeClr val="tx2">
                    <a:lumMod val="40000"/>
                    <a:lumOff val="60000"/>
                  </a:schemeClr>
                </a:solidFill>
              </a:rPr>
              <a:t>challenging</a:t>
            </a:r>
            <a:r>
              <a:rPr lang="en-GB" sz="2300" dirty="0"/>
              <a:t>, demanding higher order learning and integration of knowledge learned in both the university and other contexts;</a:t>
            </a:r>
          </a:p>
          <a:p>
            <a:pPr marL="438150" indent="-438150" eaLnBrk="1" hangingPunct="1">
              <a:buFont typeface="Wingdings" pitchFamily="2" charset="2"/>
              <a:buNone/>
              <a:defRPr/>
            </a:pPr>
            <a:r>
              <a:rPr lang="en-GB" sz="2300" dirty="0"/>
              <a:t>2. 	Learning and assessment should be </a:t>
            </a:r>
            <a:r>
              <a:rPr lang="en-GB" sz="2300" dirty="0">
                <a:solidFill>
                  <a:srgbClr val="AD5CFF"/>
                </a:solidFill>
              </a:rPr>
              <a:t>integrated</a:t>
            </a:r>
            <a:r>
              <a:rPr lang="en-GB" sz="2300" dirty="0"/>
              <a:t>, assessment should not come at the end of learning but should be part of the learning process;</a:t>
            </a:r>
          </a:p>
          <a:p>
            <a:pPr marL="438150" indent="-438150" eaLnBrk="1" hangingPunct="1">
              <a:buFont typeface="Wingdings" pitchFamily="2" charset="2"/>
              <a:buNone/>
              <a:defRPr/>
            </a:pPr>
            <a:r>
              <a:rPr lang="en-GB" sz="2300" dirty="0"/>
              <a:t>3. 	Students are involved in self assessment and reflection on their learning, they are involved in </a:t>
            </a:r>
            <a:r>
              <a:rPr lang="en-GB" sz="2300" dirty="0">
                <a:solidFill>
                  <a:srgbClr val="AD5CFF"/>
                </a:solidFill>
              </a:rPr>
              <a:t>judging performance</a:t>
            </a:r>
            <a:r>
              <a:rPr lang="en-GB" sz="2300" dirty="0"/>
              <a:t>;</a:t>
            </a:r>
          </a:p>
          <a:p>
            <a:pPr marL="438150" indent="-438150" eaLnBrk="1" hangingPunct="1">
              <a:buFont typeface="Wingdings" pitchFamily="2" charset="2"/>
              <a:buNone/>
              <a:defRPr/>
            </a:pPr>
            <a:r>
              <a:rPr lang="en-GB" sz="2300" dirty="0"/>
              <a:t>4. 	Assessment should encourage </a:t>
            </a:r>
            <a:r>
              <a:rPr lang="en-GB" sz="2300" dirty="0">
                <a:solidFill>
                  <a:srgbClr val="AD5CFF"/>
                </a:solidFill>
              </a:rPr>
              <a:t>metacognition</a:t>
            </a:r>
            <a:r>
              <a:rPr lang="en-GB" sz="2300" dirty="0"/>
              <a:t>, promoting thinking about the learning process not just the learning outcomes;</a:t>
            </a:r>
          </a:p>
          <a:p>
            <a:pPr marL="438150" indent="-438150" eaLnBrk="1" hangingPunct="1">
              <a:buFont typeface="Wingdings" pitchFamily="2" charset="2"/>
              <a:buNone/>
              <a:defRPr/>
            </a:pPr>
            <a:r>
              <a:rPr lang="en-GB" sz="2300" dirty="0"/>
              <a:t>5. 	Assessment should have a </a:t>
            </a:r>
            <a:r>
              <a:rPr lang="en-GB" sz="2300" dirty="0">
                <a:solidFill>
                  <a:srgbClr val="AD5CFF"/>
                </a:solidFill>
              </a:rPr>
              <a:t>formative </a:t>
            </a:r>
            <a:r>
              <a:rPr lang="en-GB" sz="2300" dirty="0"/>
              <a:t>function, providing ‘feedforward’ for future learning which can be acted upon. There is opportunity and a safe context for students to expose problems with their study and get help; there should be an opportunity for dialogue about students’ work;</a:t>
            </a:r>
          </a:p>
        </p:txBody>
      </p:sp>
    </p:spTree>
    <p:extLst>
      <p:ext uri="{BB962C8B-B14F-4D97-AF65-F5344CB8AC3E}">
        <p14:creationId xmlns:p14="http://schemas.microsoft.com/office/powerpoint/2010/main" val="7934898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22239"/>
            <a:ext cx="7543800" cy="786482"/>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Assessment </a:t>
            </a:r>
            <a:r>
              <a:rPr lang="en-GB" sz="3200" i="1" dirty="0"/>
              <a:t>for</a:t>
            </a:r>
            <a:r>
              <a:rPr lang="en-GB" sz="3200" dirty="0"/>
              <a:t> learning</a:t>
            </a:r>
          </a:p>
        </p:txBody>
      </p:sp>
      <p:sp>
        <p:nvSpPr>
          <p:cNvPr id="34820" name="Rectangle 3"/>
          <p:cNvSpPr>
            <a:spLocks noGrp="1" noChangeArrowheads="1"/>
          </p:cNvSpPr>
          <p:nvPr>
            <p:ph type="body" idx="1"/>
          </p:nvPr>
        </p:nvSpPr>
        <p:spPr>
          <a:xfrm>
            <a:off x="468313" y="1052736"/>
            <a:ext cx="8229600" cy="5149627"/>
          </a:xfrm>
        </p:spPr>
        <p:txBody>
          <a:bodyPr/>
          <a:lstStyle/>
          <a:p>
            <a:pPr marL="538163" indent="-538163" eaLnBrk="1" hangingPunct="1">
              <a:buFont typeface="Wingdings" pitchFamily="2" charset="2"/>
              <a:buNone/>
              <a:defRPr/>
            </a:pPr>
            <a:r>
              <a:rPr lang="en-GB" sz="2600" dirty="0"/>
              <a:t>6. 	Assessment expectations should be made </a:t>
            </a:r>
            <a:r>
              <a:rPr lang="en-GB" sz="2600" dirty="0">
                <a:solidFill>
                  <a:schemeClr val="tx2">
                    <a:lumMod val="40000"/>
                    <a:lumOff val="60000"/>
                  </a:schemeClr>
                </a:solidFill>
              </a:rPr>
              <a:t>visible</a:t>
            </a:r>
            <a:r>
              <a:rPr lang="en-GB" sz="2600" dirty="0">
                <a:solidFill>
                  <a:srgbClr val="7030A0"/>
                </a:solidFill>
              </a:rPr>
              <a:t> </a:t>
            </a:r>
            <a:r>
              <a:rPr lang="en-GB" sz="2600" dirty="0"/>
              <a:t>to students as far as possible;</a:t>
            </a:r>
          </a:p>
          <a:p>
            <a:pPr marL="538163" indent="-538163" eaLnBrk="1" hangingPunct="1">
              <a:buFont typeface="Wingdings" pitchFamily="2" charset="2"/>
              <a:buNone/>
              <a:defRPr/>
            </a:pPr>
            <a:r>
              <a:rPr lang="en-GB" sz="2600" dirty="0"/>
              <a:t>7. 	Tasks should involve the </a:t>
            </a:r>
            <a:r>
              <a:rPr lang="en-GB" sz="2600" dirty="0">
                <a:solidFill>
                  <a:schemeClr val="tx2">
                    <a:lumMod val="40000"/>
                    <a:lumOff val="60000"/>
                  </a:schemeClr>
                </a:solidFill>
              </a:rPr>
              <a:t>active engagement </a:t>
            </a:r>
            <a:r>
              <a:rPr lang="en-GB" sz="2600" dirty="0"/>
              <a:t>of students developing the capacity to find things out for themselves and learn independently;</a:t>
            </a:r>
          </a:p>
          <a:p>
            <a:pPr marL="538163" indent="-538163" eaLnBrk="1" hangingPunct="1">
              <a:buFont typeface="Wingdings" pitchFamily="2" charset="2"/>
              <a:buNone/>
              <a:defRPr/>
            </a:pPr>
            <a:r>
              <a:rPr lang="en-GB" sz="2600" dirty="0"/>
              <a:t>8. 	Tasks should be </a:t>
            </a:r>
            <a:r>
              <a:rPr lang="en-GB" sz="2600" dirty="0">
                <a:solidFill>
                  <a:schemeClr val="tx2">
                    <a:lumMod val="40000"/>
                    <a:lumOff val="60000"/>
                  </a:schemeClr>
                </a:solidFill>
              </a:rPr>
              <a:t>authentic</a:t>
            </a:r>
            <a:r>
              <a:rPr lang="en-GB" sz="2600" dirty="0"/>
              <a:t>; worthwhile, relevant and offering students some level of control over their work;</a:t>
            </a:r>
          </a:p>
          <a:p>
            <a:pPr marL="538163" indent="-538163" eaLnBrk="1" hangingPunct="1">
              <a:buFont typeface="Wingdings" pitchFamily="2" charset="2"/>
              <a:buNone/>
              <a:defRPr/>
            </a:pPr>
            <a:r>
              <a:rPr lang="en-GB" sz="2600" dirty="0"/>
              <a:t>9. 	Tasks are </a:t>
            </a:r>
            <a:r>
              <a:rPr lang="en-GB" sz="2600" dirty="0">
                <a:solidFill>
                  <a:schemeClr val="tx2">
                    <a:lumMod val="40000"/>
                    <a:lumOff val="60000"/>
                  </a:schemeClr>
                </a:solidFill>
              </a:rPr>
              <a:t>fit for purpose </a:t>
            </a:r>
            <a:r>
              <a:rPr lang="en-GB" sz="2600" dirty="0"/>
              <a:t>and align with important learning outcomes;</a:t>
            </a:r>
          </a:p>
          <a:p>
            <a:pPr marL="538163" indent="-538163" eaLnBrk="1" hangingPunct="1">
              <a:buFont typeface="Wingdings" pitchFamily="2" charset="2"/>
              <a:buNone/>
              <a:defRPr/>
            </a:pPr>
            <a:r>
              <a:rPr lang="en-GB" sz="2600" dirty="0"/>
              <a:t>10. 	Assessment should be used to </a:t>
            </a:r>
            <a:r>
              <a:rPr lang="en-GB" sz="2600" dirty="0">
                <a:solidFill>
                  <a:schemeClr val="tx2">
                    <a:lumMod val="40000"/>
                    <a:lumOff val="60000"/>
                  </a:schemeClr>
                </a:solidFill>
              </a:rPr>
              <a:t>evaluate teaching </a:t>
            </a:r>
            <a:r>
              <a:rPr lang="en-GB" sz="2600" dirty="0"/>
              <a:t>as well as student learning.</a:t>
            </a:r>
          </a:p>
          <a:p>
            <a:pPr eaLnBrk="1" hangingPunct="1">
              <a:buFont typeface="Wingdings" pitchFamily="2" charset="2"/>
              <a:buNone/>
              <a:defRPr/>
            </a:pPr>
            <a:r>
              <a:rPr lang="en-GB" sz="2600" i="1" dirty="0"/>
              <a:t>(Bloxham and Boyd)</a:t>
            </a:r>
          </a:p>
        </p:txBody>
      </p:sp>
    </p:spTree>
    <p:extLst>
      <p:ext uri="{BB962C8B-B14F-4D97-AF65-F5344CB8AC3E}">
        <p14:creationId xmlns:p14="http://schemas.microsoft.com/office/powerpoint/2010/main" val="1401331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D90887-8944-461D-9BDA-77CAB4A25F2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132921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algn="l" eaLnBrk="0" fontAlgn="base" hangingPunct="0">
              <a:spcAft>
                <a:spcPct val="0"/>
              </a:spcAft>
            </a:pPr>
            <a:r>
              <a:rPr lang="en-GB" sz="3200" b="1" dirty="0">
                <a:solidFill>
                  <a:srgbClr val="330066"/>
                </a:solidFill>
              </a:rPr>
              <a:t>Do your international students understand UK assessment approaches?</a:t>
            </a:r>
          </a:p>
        </p:txBody>
      </p:sp>
      <p:sp>
        <p:nvSpPr>
          <p:cNvPr id="13315"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rmAutofit/>
          </a:bodyPr>
          <a:lstStyle/>
          <a:p>
            <a:pPr fontAlgn="base">
              <a:spcBef>
                <a:spcPts val="600"/>
              </a:spcBef>
              <a:spcAft>
                <a:spcPct val="0"/>
              </a:spcAft>
              <a:buClr>
                <a:schemeClr val="tx2"/>
              </a:buClr>
              <a:buSzPct val="70000"/>
              <a:buFont typeface="Wingdings" pitchFamily="2" charset="2"/>
              <a:buChar char="l"/>
            </a:pPr>
            <a:r>
              <a:rPr lang="en-GB" sz="2800" b="1" dirty="0"/>
              <a:t>Have you clarified the ground rules on issues like pass marks, criterion-referenced assessment and grading systems?</a:t>
            </a:r>
          </a:p>
          <a:p>
            <a:pPr fontAlgn="base">
              <a:spcBef>
                <a:spcPts val="600"/>
              </a:spcBef>
              <a:spcAft>
                <a:spcPct val="0"/>
              </a:spcAft>
              <a:buClr>
                <a:schemeClr val="tx2"/>
              </a:buClr>
              <a:buSzPct val="70000"/>
              <a:buFont typeface="Wingdings" pitchFamily="2" charset="2"/>
              <a:buChar char="l"/>
            </a:pPr>
            <a:r>
              <a:rPr lang="en-GB" sz="2800" b="1" dirty="0"/>
              <a:t>Have you explained how extensions, condonements, and university assessment regulations work?</a:t>
            </a:r>
          </a:p>
          <a:p>
            <a:pPr fontAlgn="base">
              <a:spcBef>
                <a:spcPts val="600"/>
              </a:spcBef>
              <a:spcAft>
                <a:spcPct val="0"/>
              </a:spcAft>
              <a:buClr>
                <a:schemeClr val="tx2"/>
              </a:buClr>
              <a:buSzPct val="70000"/>
              <a:buFont typeface="Wingdings" pitchFamily="2" charset="2"/>
              <a:buChar char="l"/>
            </a:pPr>
            <a:r>
              <a:rPr lang="en-GB" sz="2800" b="1" dirty="0"/>
              <a:t>Are the assignments built around a curriculum international in scope and content? Are tasks and case studies globally orientated?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exams in afghanistan.jpg"/>
          <p:cNvPicPr>
            <a:picLocks noChangeAspect="1"/>
          </p:cNvPicPr>
          <p:nvPr/>
        </p:nvPicPr>
        <p:blipFill>
          <a:blip r:embed="rId3" cstate="print">
            <a:lum contrast="40000"/>
          </a:blip>
          <a:srcRect/>
          <a:stretch>
            <a:fillRect/>
          </a:stretch>
        </p:blipFill>
        <p:spPr bwMode="auto">
          <a:xfrm>
            <a:off x="-540568" y="28387"/>
            <a:ext cx="9553575" cy="6800851"/>
          </a:xfrm>
          <a:prstGeom prst="rect">
            <a:avLst/>
          </a:prstGeom>
          <a:noFill/>
          <a:ln w="9525">
            <a:noFill/>
            <a:miter lim="800000"/>
            <a:headEnd/>
            <a:tailEnd/>
          </a:ln>
        </p:spPr>
      </p:pic>
    </p:spTree>
    <p:extLst>
      <p:ext uri="{BB962C8B-B14F-4D97-AF65-F5344CB8AC3E}">
        <p14:creationId xmlns:p14="http://schemas.microsoft.com/office/powerpoint/2010/main" val="42351344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2F5C9-2A8A-4994-9257-1ABC917E2438}"/>
              </a:ext>
            </a:extLst>
          </p:cNvPr>
          <p:cNvSpPr>
            <a:spLocks noGrp="1"/>
          </p:cNvSpPr>
          <p:nvPr>
            <p:ph type="title"/>
          </p:nvPr>
        </p:nvSpPr>
        <p:spPr/>
        <p:txBody>
          <a:bodyPr/>
          <a:lstStyle/>
          <a:p>
            <a:r>
              <a:rPr lang="en-GB" dirty="0"/>
              <a:t>What do we mean by ‘traditional assessment formats’? </a:t>
            </a:r>
          </a:p>
        </p:txBody>
      </p:sp>
      <p:sp>
        <p:nvSpPr>
          <p:cNvPr id="3" name="Content Placeholder 2">
            <a:extLst>
              <a:ext uri="{FF2B5EF4-FFF2-40B4-BE49-F238E27FC236}">
                <a16:creationId xmlns:a16="http://schemas.microsoft.com/office/drawing/2014/main" id="{3A5B795B-57FB-4449-86D5-7A6B58AE68D3}"/>
              </a:ext>
            </a:extLst>
          </p:cNvPr>
          <p:cNvSpPr>
            <a:spLocks noGrp="1"/>
          </p:cNvSpPr>
          <p:nvPr>
            <p:ph idx="1"/>
          </p:nvPr>
        </p:nvSpPr>
        <p:spPr/>
        <p:txBody>
          <a:bodyPr/>
          <a:lstStyle/>
          <a:p>
            <a:pPr marL="0" indent="0">
              <a:buNone/>
            </a:pPr>
            <a:r>
              <a:rPr lang="en-GB" dirty="0"/>
              <a:t>At least 80% of UK higher education assessment uses three main forms;</a:t>
            </a:r>
          </a:p>
          <a:p>
            <a:r>
              <a:rPr lang="en-GB" dirty="0"/>
              <a:t>Unseen time constrained exams of some sort;</a:t>
            </a:r>
          </a:p>
          <a:p>
            <a:r>
              <a:rPr lang="en-GB" dirty="0"/>
              <a:t>Essays where students respond to a stimulus question or title;</a:t>
            </a:r>
          </a:p>
          <a:p>
            <a:r>
              <a:rPr lang="en-GB" dirty="0"/>
              <a:t>Reports of some kind.</a:t>
            </a:r>
          </a:p>
          <a:p>
            <a:endParaRPr lang="en-GB" dirty="0"/>
          </a:p>
          <a:p>
            <a:pPr marL="0" indent="0">
              <a:buNone/>
            </a:pPr>
            <a:r>
              <a:rPr lang="en-GB" dirty="0"/>
              <a:t>These are not necessarily authentic or useful means of assessing students knowledge, capabilities and understanding.</a:t>
            </a:r>
          </a:p>
        </p:txBody>
      </p:sp>
    </p:spTree>
    <p:extLst>
      <p:ext uri="{BB962C8B-B14F-4D97-AF65-F5344CB8AC3E}">
        <p14:creationId xmlns:p14="http://schemas.microsoft.com/office/powerpoint/2010/main" val="3543578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22238"/>
            <a:ext cx="7893496" cy="107473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We often assess what is easy to assess, or proxies of what’s been learned, rather than the learning itself</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A valid assessment is one that has close relevance to the criteria, which are in turn constructively aligned to the stated learning outcomes of a programme. </a:t>
            </a:r>
          </a:p>
          <a:p>
            <a:r>
              <a:rPr lang="en-GB" sz="2600" dirty="0"/>
              <a:t>Effective assessment is highly relevant to ensuring that graduates can demonstrate the knowledge, behaviours, qualities and attributes that were described in the course outline or programme specification. </a:t>
            </a:r>
          </a:p>
          <a:p>
            <a:r>
              <a:rPr lang="en-GB" sz="2600" dirty="0"/>
              <a:t>Assignments that require students to write about something, rather than be or do something, may not always be fit-for-purpose. </a:t>
            </a:r>
          </a:p>
          <a:p>
            <a:endParaRPr lang="en-GB" sz="2600" dirty="0"/>
          </a:p>
        </p:txBody>
      </p:sp>
    </p:spTree>
    <p:extLst>
      <p:ext uri="{BB962C8B-B14F-4D97-AF65-F5344CB8AC3E}">
        <p14:creationId xmlns:p14="http://schemas.microsoft.com/office/powerpoint/2010/main" val="24305807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Questions employers might ask at interview that might help us frame some of our assignments</a:t>
            </a:r>
          </a:p>
        </p:txBody>
      </p:sp>
      <p:sp>
        <p:nvSpPr>
          <p:cNvPr id="5" name="Content Placeholder 4"/>
          <p:cNvSpPr>
            <a:spLocks noGrp="1"/>
          </p:cNvSpPr>
          <p:nvPr>
            <p:ph idx="1"/>
          </p:nvPr>
        </p:nvSpPr>
        <p:spPr>
          <a:xfrm>
            <a:off x="107504" y="1124744"/>
            <a:ext cx="8640960" cy="5077619"/>
          </a:xfrm>
        </p:spPr>
        <p:txBody>
          <a:bodyPr/>
          <a:lstStyle/>
          <a:p>
            <a:pPr marL="0" indent="0">
              <a:buNone/>
            </a:pPr>
            <a:r>
              <a:rPr lang="en-GB" b="0" dirty="0"/>
              <a:t> </a:t>
            </a:r>
            <a:r>
              <a:rPr lang="en-GB" dirty="0"/>
              <a:t>Can you tell us about an occasion when:</a:t>
            </a:r>
          </a:p>
          <a:p>
            <a:r>
              <a:rPr lang="en-GB" dirty="0"/>
              <a:t>you worked together with colleagues in a group to produce a collective outcome;</a:t>
            </a:r>
          </a:p>
          <a:p>
            <a:r>
              <a:rPr lang="en-GB" dirty="0"/>
              <a:t>you had to work autonomously with incomplete information and self-derived data sources;</a:t>
            </a:r>
          </a:p>
          <a:p>
            <a:r>
              <a:rPr lang="en-GB" dirty="0"/>
              <a:t>you developed strategies to solve real life problems and tested them out;</a:t>
            </a:r>
          </a:p>
          <a:p>
            <a:r>
              <a:rPr lang="en-GB" dirty="0"/>
              <a:t>you had a leadership role in a team, and could you tell us your strategies to influence and persuade your colleagues to achieve a collective task;</a:t>
            </a:r>
          </a:p>
          <a:p>
            <a:r>
              <a:rPr lang="en-GB" dirty="0"/>
              <a:t>you had to communicate outcomes from your project work orally, in writing, through social media and/or through a visual medium?"</a:t>
            </a:r>
            <a:br>
              <a:rPr lang="en-GB" dirty="0"/>
            </a:br>
            <a:endParaRPr lang="en-GB" dirty="0"/>
          </a:p>
          <a:p>
            <a:endParaRPr lang="en-GB" dirty="0"/>
          </a:p>
          <a:p>
            <a:endParaRPr lang="en-GB" dirty="0"/>
          </a:p>
        </p:txBody>
      </p:sp>
    </p:spTree>
    <p:extLst>
      <p:ext uri="{BB962C8B-B14F-4D97-AF65-F5344CB8AC3E}">
        <p14:creationId xmlns:p14="http://schemas.microsoft.com/office/powerpoint/2010/main" val="18935085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8579296" cy="1143000"/>
          </a:xfrm>
          <a:noFill/>
          <a:ln w="12700">
            <a:noFill/>
            <a:miter lim="800000"/>
            <a:headEnd/>
            <a:tailEnd/>
          </a:ln>
          <a:effectLst/>
        </p:spPr>
        <p:txBody>
          <a:bodyPr lIns="92075" tIns="46038" rIns="92075" bIns="46038" anchor="ctr">
            <a:normAutofit/>
          </a:bodyPr>
          <a:lstStyle/>
          <a:p>
            <a:pPr eaLnBrk="0" fontAlgn="base" hangingPunct="0">
              <a:lnSpc>
                <a:spcPct val="80000"/>
              </a:lnSpc>
              <a:spcAft>
                <a:spcPct val="0"/>
              </a:spcAft>
            </a:pPr>
            <a:r>
              <a:rPr lang="en-GB" sz="2900" b="1" dirty="0">
                <a:solidFill>
                  <a:srgbClr val="800080"/>
                </a:solidFill>
                <a:ea typeface="+mn-ea"/>
                <a:cs typeface="+mn-cs"/>
              </a:rPr>
              <a:t>Diverse format assignments for authenticity could include:</a:t>
            </a:r>
          </a:p>
        </p:txBody>
      </p:sp>
      <p:sp>
        <p:nvSpPr>
          <p:cNvPr id="4" name="Content Placeholder 3"/>
          <p:cNvSpPr>
            <a:spLocks noGrp="1"/>
          </p:cNvSpPr>
          <p:nvPr>
            <p:ph sz="half" idx="1"/>
          </p:nvPr>
        </p:nvSpPr>
        <p:spPr>
          <a:xfrm>
            <a:off x="228600" y="764704"/>
            <a:ext cx="4267200" cy="6093296"/>
          </a:xfrm>
        </p:spPr>
        <p:txBody>
          <a:bodyPr>
            <a:noAutofit/>
          </a:bodyPr>
          <a:lstStyle/>
          <a:p>
            <a:pPr marL="0" indent="0">
              <a:buNone/>
            </a:pPr>
            <a:endParaRPr lang="en-GB" sz="2000" b="1" dirty="0"/>
          </a:p>
          <a:p>
            <a:pPr marL="0" indent="0">
              <a:buNone/>
            </a:pPr>
            <a:r>
              <a:rPr lang="en-GB" sz="2000" b="1" dirty="0"/>
              <a:t>Simulations (paper-based or computer-based)	.	</a:t>
            </a:r>
          </a:p>
          <a:p>
            <a:pPr marL="0" indent="0">
              <a:buNone/>
            </a:pPr>
            <a:r>
              <a:rPr lang="en-GB" sz="2000" b="1" dirty="0"/>
              <a:t>Multiple choice questions , with subsequent questions seeking out rationales for answers.</a:t>
            </a:r>
          </a:p>
          <a:p>
            <a:pPr marL="0" indent="0">
              <a:buNone/>
            </a:pPr>
            <a:r>
              <a:rPr lang="en-GB" sz="2000" dirty="0"/>
              <a:t>Scripts for B</a:t>
            </a:r>
            <a:r>
              <a:rPr lang="en-GB" sz="2000" b="1" dirty="0"/>
              <a:t>usiness/Elevator pitches.</a:t>
            </a:r>
          </a:p>
          <a:p>
            <a:pPr marL="0" indent="0">
              <a:buNone/>
            </a:pPr>
            <a:r>
              <a:rPr lang="en-GB" sz="2000" b="1" dirty="0"/>
              <a:t>Case studies for interrogation.</a:t>
            </a:r>
          </a:p>
          <a:p>
            <a:pPr marL="0" indent="0">
              <a:buNone/>
            </a:pPr>
            <a:r>
              <a:rPr lang="en-GB" sz="2000" dirty="0"/>
              <a:t>The requirement to write e</a:t>
            </a:r>
            <a:r>
              <a:rPr lang="en-GB" sz="2000" b="1" dirty="0"/>
              <a:t>xecutive summaries of complex documents.</a:t>
            </a:r>
          </a:p>
          <a:p>
            <a:pPr marL="0" indent="0">
              <a:buNone/>
            </a:pPr>
            <a:r>
              <a:rPr lang="en-GB" sz="2000" b="1" dirty="0"/>
              <a:t>Reports of</a:t>
            </a:r>
            <a:r>
              <a:rPr lang="en-GB" sz="2000" dirty="0"/>
              <a:t> P</a:t>
            </a:r>
            <a:r>
              <a:rPr lang="en-GB" sz="2000" b="1" dirty="0"/>
              <a:t>roject outputs.</a:t>
            </a:r>
          </a:p>
          <a:p>
            <a:pPr marL="0" indent="0">
              <a:buNone/>
            </a:pPr>
            <a:r>
              <a:rPr lang="en-GB" sz="2000" dirty="0"/>
              <a:t>Action plans based on project activity undertaken.</a:t>
            </a:r>
          </a:p>
        </p:txBody>
      </p:sp>
      <p:sp>
        <p:nvSpPr>
          <p:cNvPr id="5" name="Content Placeholder 4"/>
          <p:cNvSpPr>
            <a:spLocks noGrp="1"/>
          </p:cNvSpPr>
          <p:nvPr>
            <p:ph sz="half" idx="2"/>
          </p:nvPr>
        </p:nvSpPr>
        <p:spPr>
          <a:xfrm>
            <a:off x="4648200" y="764704"/>
            <a:ext cx="4495800" cy="5864696"/>
          </a:xfrm>
        </p:spPr>
        <p:txBody>
          <a:bodyPr>
            <a:noAutofit/>
          </a:bodyPr>
          <a:lstStyle/>
          <a:p>
            <a:pPr marL="0" indent="0">
              <a:buNone/>
            </a:pPr>
            <a:r>
              <a:rPr lang="en-GB" sz="2000" b="1" dirty="0"/>
              <a:t>		</a:t>
            </a:r>
          </a:p>
          <a:p>
            <a:pPr marL="0" indent="0">
              <a:buNone/>
            </a:pPr>
            <a:r>
              <a:rPr lang="en-GB" sz="2000" b="1" dirty="0"/>
              <a:t>In-tray exercises where students are required to prioritise and use a variety of documents, graphs, tables etc in real time.</a:t>
            </a:r>
          </a:p>
          <a:p>
            <a:pPr marL="0" indent="0">
              <a:buNone/>
            </a:pPr>
            <a:r>
              <a:rPr lang="en-GB" sz="2000" b="1" dirty="0"/>
              <a:t>Short-answer questions which can be marked electronically.</a:t>
            </a:r>
          </a:p>
          <a:p>
            <a:pPr marL="0" indent="0">
              <a:buNone/>
            </a:pPr>
            <a:r>
              <a:rPr lang="en-GB" sz="2000" b="1" dirty="0"/>
              <a:t>Reflective commentaries of practical experience.</a:t>
            </a:r>
            <a:br>
              <a:rPr lang="en-GB" sz="2000" b="1" dirty="0"/>
            </a:br>
            <a:r>
              <a:rPr lang="en-GB" sz="2000" b="1" dirty="0"/>
              <a:t>Critical incident accounts, where students are asked, for example following a placement or project, to write say 200 words on Context, Action taken, Rationale for action, </a:t>
            </a:r>
            <a:r>
              <a:rPr lang="en-GB" sz="2000" dirty="0"/>
              <a:t>L</a:t>
            </a:r>
            <a:r>
              <a:rPr lang="en-GB" sz="2000" b="1" dirty="0"/>
              <a:t>iterature review guiding choice of action, Report of outturn, Indication of what has been learned and what would be done differently next time.</a:t>
            </a:r>
          </a:p>
          <a:p>
            <a:pPr marL="0" indent="0">
              <a:buNone/>
            </a:pPr>
            <a:endParaRPr lang="en-GB" sz="1400" dirty="0"/>
          </a:p>
        </p:txBody>
      </p:sp>
    </p:spTree>
    <p:extLst>
      <p:ext uri="{BB962C8B-B14F-4D97-AF65-F5344CB8AC3E}">
        <p14:creationId xmlns:p14="http://schemas.microsoft.com/office/powerpoint/2010/main" val="6327827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4A9939-6AC3-4408-A5AA-2726E245174B}"/>
              </a:ext>
            </a:extLst>
          </p:cNvPr>
          <p:cNvSpPr>
            <a:spLocks noGrp="1"/>
          </p:cNvSpPr>
          <p:nvPr>
            <p:ph type="title"/>
          </p:nvPr>
        </p:nvSpPr>
        <p:spPr/>
        <p:txBody>
          <a:bodyPr/>
          <a:lstStyle/>
          <a:p>
            <a:r>
              <a:rPr lang="en-GB" dirty="0"/>
              <a:t>Effective feedback practices</a:t>
            </a:r>
          </a:p>
        </p:txBody>
      </p:sp>
      <p:sp>
        <p:nvSpPr>
          <p:cNvPr id="6" name="Text Placeholder 5">
            <a:extLst>
              <a:ext uri="{FF2B5EF4-FFF2-40B4-BE49-F238E27FC236}">
                <a16:creationId xmlns:a16="http://schemas.microsoft.com/office/drawing/2014/main" id="{8521D804-EFAE-4952-B9B2-1351E1090208}"/>
              </a:ext>
            </a:extLst>
          </p:cNvPr>
          <p:cNvSpPr>
            <a:spLocks noGrp="1"/>
          </p:cNvSpPr>
          <p:nvPr>
            <p:ph type="body" idx="1"/>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4400" dirty="0"/>
              <a:t>Phil Race</a:t>
            </a:r>
          </a:p>
        </p:txBody>
      </p:sp>
    </p:spTree>
    <p:extLst>
      <p:ext uri="{BB962C8B-B14F-4D97-AF65-F5344CB8AC3E}">
        <p14:creationId xmlns:p14="http://schemas.microsoft.com/office/powerpoint/2010/main" val="33429340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39C6D-3BE7-4946-9C76-4EEA65E20D29}"/>
              </a:ext>
            </a:extLst>
          </p:cNvPr>
          <p:cNvSpPr>
            <a:spLocks noGrp="1"/>
          </p:cNvSpPr>
          <p:nvPr>
            <p:ph type="title"/>
          </p:nvPr>
        </p:nvSpPr>
        <p:spPr/>
        <p:txBody>
          <a:bodyPr/>
          <a:lstStyle/>
          <a:p>
            <a:r>
              <a:rPr lang="en-GB" b="1" dirty="0"/>
              <a:t>Feedback and emotions</a:t>
            </a:r>
          </a:p>
        </p:txBody>
      </p:sp>
      <p:sp>
        <p:nvSpPr>
          <p:cNvPr id="3" name="Content Placeholder 2">
            <a:extLst>
              <a:ext uri="{FF2B5EF4-FFF2-40B4-BE49-F238E27FC236}">
                <a16:creationId xmlns:a16="http://schemas.microsoft.com/office/drawing/2014/main" id="{0C471D16-FFA0-4B0F-AE9A-B1F35C5D499E}"/>
              </a:ext>
            </a:extLst>
          </p:cNvPr>
          <p:cNvSpPr>
            <a:spLocks noGrp="1"/>
          </p:cNvSpPr>
          <p:nvPr>
            <p:ph idx="1"/>
          </p:nvPr>
        </p:nvSpPr>
        <p:spPr/>
        <p:txBody>
          <a:bodyPr/>
          <a:lstStyle/>
          <a:p>
            <a:r>
              <a:rPr lang="en-GB" dirty="0"/>
              <a:t>Probably feedback is for many people the most emotionally charged experience linked to assessment?</a:t>
            </a:r>
          </a:p>
          <a:p>
            <a:r>
              <a:rPr lang="en-GB" dirty="0"/>
              <a:t>How best can we help bring ‘compassion’ into feedback?</a:t>
            </a:r>
          </a:p>
          <a:p>
            <a:r>
              <a:rPr lang="en-GB" dirty="0"/>
              <a:t>It is well worth giving 20 minutes to watch this</a:t>
            </a:r>
            <a:r>
              <a:rPr lang="en-GB" dirty="0">
                <a:sym typeface="Wingdings" panose="05000000000000000000" pitchFamily="2" charset="2"/>
              </a:rPr>
              <a:t>: (Theo Gilbert and others)</a:t>
            </a:r>
            <a:r>
              <a:rPr lang="en-GB" dirty="0"/>
              <a:t> </a:t>
            </a:r>
            <a:r>
              <a:rPr lang="en-GB" b="0" dirty="0">
                <a:hlinkClick r:id="rId2" tooltip="https://www.youtube.com/watch?v=3jFVTCuSCOg"/>
              </a:rPr>
              <a:t>https://www.youtube.com/watch?v=3jFVTCuSCOg …</a:t>
            </a:r>
            <a:r>
              <a:rPr lang="en-GB" b="0" dirty="0"/>
              <a:t>​  </a:t>
            </a:r>
            <a:r>
              <a:rPr lang="en-GB" dirty="0"/>
              <a:t>particularly on how we can help students to learn how to get more from feedback from each other as well as us.</a:t>
            </a:r>
          </a:p>
        </p:txBody>
      </p:sp>
    </p:spTree>
    <p:extLst>
      <p:ext uri="{BB962C8B-B14F-4D97-AF65-F5344CB8AC3E}">
        <p14:creationId xmlns:p14="http://schemas.microsoft.com/office/powerpoint/2010/main" val="42597393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A4379-6D4D-48B9-9035-BBF48ACAE69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553DD30C-16D2-46DB-A55B-31AF2C207781}"/>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02BEE368-D0DC-489D-97C3-A01C8C2E72B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972328"/>
            <a:ext cx="9144000" cy="5885671"/>
          </a:xfrm>
          <a:prstGeom prst="rect">
            <a:avLst/>
          </a:prstGeom>
        </p:spPr>
      </p:pic>
      <p:sp>
        <p:nvSpPr>
          <p:cNvPr id="6" name="Rectangle 5">
            <a:extLst>
              <a:ext uri="{FF2B5EF4-FFF2-40B4-BE49-F238E27FC236}">
                <a16:creationId xmlns:a16="http://schemas.microsoft.com/office/drawing/2014/main" id="{BFA9E1F8-2680-4757-A3C5-C9A6EF29213E}"/>
              </a:ext>
            </a:extLst>
          </p:cNvPr>
          <p:cNvSpPr/>
          <p:nvPr/>
        </p:nvSpPr>
        <p:spPr>
          <a:xfrm>
            <a:off x="609599" y="61686"/>
            <a:ext cx="6193490"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4171A"/>
                </a:solidFill>
                <a:effectLst/>
                <a:uLnTx/>
                <a:uFillTx/>
                <a:latin typeface="Segoe UI" panose="020B0502040204020203" pitchFamily="34" charset="0"/>
                <a:ea typeface="+mn-ea"/>
                <a:cs typeface="+mn-cs"/>
              </a:rPr>
              <a:t>David Carless (on Twitter</a:t>
            </a:r>
            <a:r>
              <a:rPr kumimoji="0" lang="en-GB" sz="2400" b="1" i="0" u="none" strike="noStrike" kern="1200" cap="none" spc="0" normalizeH="0" baseline="0" noProof="0">
                <a:ln>
                  <a:noFill/>
                </a:ln>
                <a:solidFill>
                  <a:srgbClr val="14171A"/>
                </a:solidFill>
                <a:effectLst/>
                <a:uLnTx/>
                <a:uFillTx/>
                <a:latin typeface="Segoe UI" panose="020B05020402040202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14171A"/>
                </a:solidFill>
                <a:effectLst/>
                <a:uLnTx/>
                <a:uFillTx/>
                <a:latin typeface="Segoe UI" panose="020B0502040204020203" pitchFamily="34" charset="0"/>
                <a:ea typeface="+mn-ea"/>
                <a:cs typeface="+mn-cs"/>
              </a:rPr>
              <a:t>Feedback </a:t>
            </a:r>
            <a:r>
              <a:rPr kumimoji="0" lang="en-GB" sz="2400" b="1" i="0" u="none" strike="noStrike" kern="1200" cap="none" spc="0" normalizeH="0" baseline="0" noProof="0" dirty="0">
                <a:ln>
                  <a:noFill/>
                </a:ln>
                <a:solidFill>
                  <a:srgbClr val="14171A"/>
                </a:solidFill>
                <a:effectLst/>
                <a:uLnTx/>
                <a:uFillTx/>
                <a:latin typeface="Segoe UI" panose="020B0502040204020203" pitchFamily="34" charset="0"/>
                <a:ea typeface="+mn-ea"/>
                <a:cs typeface="+mn-cs"/>
              </a:rPr>
              <a:t>as telling is seriously overrated!</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132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4B505-E27D-436C-87F9-741FB01409D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rPr>
              <a:t>Developing students’ feedback literacy</a:t>
            </a:r>
          </a:p>
        </p:txBody>
      </p:sp>
      <p:sp>
        <p:nvSpPr>
          <p:cNvPr id="5" name="Content Placeholder 4">
            <a:extLst>
              <a:ext uri="{FF2B5EF4-FFF2-40B4-BE49-F238E27FC236}">
                <a16:creationId xmlns:a16="http://schemas.microsoft.com/office/drawing/2014/main" id="{D79A0F8A-56DB-4951-B48B-63939AA861E4}"/>
              </a:ext>
            </a:extLst>
          </p:cNvPr>
          <p:cNvSpPr>
            <a:spLocks noGrp="1"/>
          </p:cNvSpPr>
          <p:nvPr>
            <p:ph idx="1"/>
          </p:nvPr>
        </p:nvSpPr>
        <p:spPr/>
        <p:txBody>
          <a:bodyPr/>
          <a:lstStyle/>
          <a:p>
            <a:r>
              <a:rPr lang="en-GB" dirty="0"/>
              <a:t>The danger with traditional methods of assessment and feedback is that assessment tends to be done on student’s work by staff, and feedback tends to be one-directional from staff to students.</a:t>
            </a:r>
          </a:p>
          <a:p>
            <a:r>
              <a:rPr lang="en-GB" dirty="0"/>
              <a:t>Carless and Boud (2018) stress that we want students to gain skills in making ‘evaluative judgements’ themselves on their work, rather than staff doing this.</a:t>
            </a:r>
          </a:p>
          <a:p>
            <a:pPr marL="0" indent="0">
              <a:buNone/>
            </a:pPr>
            <a:r>
              <a:rPr lang="en-GB" sz="2000" dirty="0"/>
              <a:t>David Carless &amp; David Boud (2018): The development of student feedback literacy: enabling uptake of feedback, Assessment &amp; Evaluation in Higher Education, </a:t>
            </a:r>
            <a:r>
              <a:rPr lang="en-GB" sz="2000" dirty="0">
                <a:hlinkClick r:id="rId2"/>
              </a:rPr>
              <a:t>https://doi.org/10.1080/02602938.2018.1463354</a:t>
            </a:r>
            <a:r>
              <a:rPr lang="en-GB" sz="2000" dirty="0"/>
              <a:t> </a:t>
            </a:r>
          </a:p>
        </p:txBody>
      </p:sp>
      <p:pic>
        <p:nvPicPr>
          <p:cNvPr id="7" name="Picture 6">
            <a:extLst>
              <a:ext uri="{FF2B5EF4-FFF2-40B4-BE49-F238E27FC236}">
                <a16:creationId xmlns:a16="http://schemas.microsoft.com/office/drawing/2014/main" id="{EDB47B40-5876-4AA5-A364-2BD0DEBFF5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3101" y="1005632"/>
            <a:ext cx="1530653" cy="2300162"/>
          </a:xfrm>
          <a:prstGeom prst="rect">
            <a:avLst/>
          </a:prstGeom>
        </p:spPr>
      </p:pic>
      <p:pic>
        <p:nvPicPr>
          <p:cNvPr id="9" name="Picture 8">
            <a:extLst>
              <a:ext uri="{FF2B5EF4-FFF2-40B4-BE49-F238E27FC236}">
                <a16:creationId xmlns:a16="http://schemas.microsoft.com/office/drawing/2014/main" id="{1A00E220-2540-41F2-ABD7-C28A9F3AE42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07549" y="953220"/>
            <a:ext cx="1983350" cy="2485799"/>
          </a:xfrm>
          <a:prstGeom prst="rect">
            <a:avLst/>
          </a:prstGeom>
        </p:spPr>
      </p:pic>
    </p:spTree>
    <p:extLst>
      <p:ext uri="{BB962C8B-B14F-4D97-AF65-F5344CB8AC3E}">
        <p14:creationId xmlns:p14="http://schemas.microsoft.com/office/powerpoint/2010/main" val="2192674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A4F840-8B54-4944-9BA2-65F034368A07}"/>
              </a:ext>
            </a:extLst>
          </p:cNvPr>
          <p:cNvSpPr>
            <a:spLocks noGrp="1"/>
          </p:cNvSpPr>
          <p:nvPr>
            <p:ph type="title"/>
          </p:nvPr>
        </p:nvSpPr>
        <p:spPr>
          <a:xfrm>
            <a:off x="179512" y="122238"/>
            <a:ext cx="7821488" cy="1434554"/>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Are your learning outcomes SMART or VASCULAR? The usual ‘requirements’ are that they be:</a:t>
            </a:r>
          </a:p>
        </p:txBody>
      </p:sp>
      <p:sp>
        <p:nvSpPr>
          <p:cNvPr id="5" name="Content Placeholder 4">
            <a:extLst>
              <a:ext uri="{FF2B5EF4-FFF2-40B4-BE49-F238E27FC236}">
                <a16:creationId xmlns:a16="http://schemas.microsoft.com/office/drawing/2014/main" id="{7C992D50-A2FB-4E34-AC24-A991602B314A}"/>
              </a:ext>
            </a:extLst>
          </p:cNvPr>
          <p:cNvSpPr>
            <a:spLocks noGrp="1"/>
          </p:cNvSpPr>
          <p:nvPr>
            <p:ph idx="1"/>
          </p:nvPr>
        </p:nvSpPr>
        <p:spPr>
          <a:xfrm>
            <a:off x="468313" y="1700807"/>
            <a:ext cx="8229600" cy="4501555"/>
          </a:xfrm>
        </p:spPr>
        <p:txBody>
          <a:bodyPr/>
          <a:lstStyle/>
          <a:p>
            <a:r>
              <a:rPr lang="en-GB" sz="2800" dirty="0"/>
              <a:t>Specific;</a:t>
            </a:r>
          </a:p>
          <a:p>
            <a:r>
              <a:rPr lang="en-GB" sz="2800" dirty="0"/>
              <a:t>Measurable;</a:t>
            </a:r>
          </a:p>
          <a:p>
            <a:r>
              <a:rPr lang="en-GB" sz="2800" dirty="0"/>
              <a:t>Achievable;</a:t>
            </a:r>
          </a:p>
          <a:p>
            <a:r>
              <a:rPr lang="en-GB" sz="2800" dirty="0"/>
              <a:t>Realistic;</a:t>
            </a:r>
          </a:p>
          <a:p>
            <a:r>
              <a:rPr lang="en-GB" sz="2800" dirty="0"/>
              <a:t>Time constrained.</a:t>
            </a:r>
          </a:p>
        </p:txBody>
      </p:sp>
    </p:spTree>
    <p:extLst>
      <p:ext uri="{BB962C8B-B14F-4D97-AF65-F5344CB8AC3E}">
        <p14:creationId xmlns:p14="http://schemas.microsoft.com/office/powerpoint/2010/main" val="10240648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D2DE-D4E2-4A6D-B3DB-A38E0468275C}"/>
              </a:ext>
            </a:extLst>
          </p:cNvPr>
          <p:cNvSpPr>
            <a:spLocks noGrp="1"/>
          </p:cNvSpPr>
          <p:nvPr>
            <p:ph type="title"/>
          </p:nvPr>
        </p:nvSpPr>
        <p:spPr>
          <a:xfrm>
            <a:off x="251278" y="101376"/>
            <a:ext cx="2880522" cy="1325563"/>
          </a:xfrm>
        </p:spPr>
        <p:txBody>
          <a:bodyPr>
            <a:normAutofit/>
          </a:bodyPr>
          <a:lstStyle/>
          <a:p>
            <a:pPr algn="ctr"/>
            <a:r>
              <a:rPr lang="en-GB" b="1" dirty="0">
                <a:solidFill>
                  <a:srgbClr val="FFFF00"/>
                </a:solidFill>
                <a:latin typeface="+mn-lt"/>
              </a:rPr>
              <a:t>Now out…</a:t>
            </a:r>
          </a:p>
        </p:txBody>
      </p:sp>
      <p:pic>
        <p:nvPicPr>
          <p:cNvPr id="5" name="Content Placeholder 4" descr="A screenshot of a cell phone&#10;&#10;Description automatically generated">
            <a:extLst>
              <a:ext uri="{FF2B5EF4-FFF2-40B4-BE49-F238E27FC236}">
                <a16:creationId xmlns:a16="http://schemas.microsoft.com/office/drawing/2014/main" id="{E2615AEB-4B47-4C32-ACE8-6850F224E8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48751" y="21997"/>
            <a:ext cx="5395249" cy="6836003"/>
          </a:xfrm>
        </p:spPr>
      </p:pic>
      <p:sp>
        <p:nvSpPr>
          <p:cNvPr id="6" name="TextBox 5">
            <a:extLst>
              <a:ext uri="{FF2B5EF4-FFF2-40B4-BE49-F238E27FC236}">
                <a16:creationId xmlns:a16="http://schemas.microsoft.com/office/drawing/2014/main" id="{EFAE7CA7-14AB-4AAD-AC63-346B558670DB}"/>
              </a:ext>
            </a:extLst>
          </p:cNvPr>
          <p:cNvSpPr txBox="1"/>
          <p:nvPr/>
        </p:nvSpPr>
        <p:spPr>
          <a:xfrm>
            <a:off x="251277" y="2079172"/>
            <a:ext cx="3057979" cy="31700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00"/>
                </a:solidFill>
                <a:effectLst/>
                <a:uLnTx/>
                <a:uFillTx/>
                <a:latin typeface="Calibri" panose="020F0502020204030204"/>
                <a:ea typeface="+mn-ea"/>
                <a:cs typeface="+mn-cs"/>
              </a:rPr>
              <a:t>Naomi Winstone and David Carless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00"/>
                </a:solidFill>
                <a:effectLst/>
                <a:uLnTx/>
                <a:uFillTx/>
                <a:latin typeface="Calibri" panose="020F0502020204030204"/>
                <a:ea typeface="+mn-ea"/>
                <a:cs typeface="+mn-cs"/>
              </a:rPr>
              <a:t>Designing effective feedback processes in higher education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00"/>
                </a:solidFill>
                <a:effectLst/>
                <a:uLnTx/>
                <a:uFillTx/>
                <a:latin typeface="Calibri" panose="020F0502020204030204"/>
                <a:ea typeface="+mn-ea"/>
                <a:cs typeface="+mn-cs"/>
              </a:rPr>
              <a:t>Routledge, 2019</a:t>
            </a:r>
          </a:p>
        </p:txBody>
      </p:sp>
    </p:spTree>
    <p:extLst>
      <p:ext uri="{BB962C8B-B14F-4D97-AF65-F5344CB8AC3E}">
        <p14:creationId xmlns:p14="http://schemas.microsoft.com/office/powerpoint/2010/main" val="18416112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3506C-4F2B-4920-ADA4-AF8BAADDFDA7}"/>
              </a:ext>
            </a:extLst>
          </p:cNvPr>
          <p:cNvSpPr>
            <a:spLocks noGrp="1"/>
          </p:cNvSpPr>
          <p:nvPr>
            <p:ph type="title"/>
          </p:nvPr>
        </p:nvSpPr>
        <p:spPr>
          <a:noFill/>
          <a:ln w="9525" algn="ctr">
            <a:noFill/>
            <a:miter lim="800000"/>
            <a:headEnd/>
            <a:tailEnd/>
          </a:ln>
        </p:spPr>
        <p:txBody>
          <a:bodyPr vert="horz" wrap="square" lIns="91440" tIns="45720" rIns="91440" bIns="45720" numCol="1" rtlCol="0" anchor="ctr" anchorCtr="0" compatLnSpc="1">
            <a:prstTxWarp prst="textNoShape">
              <a:avLst/>
            </a:prstTxWarp>
            <a:normAutofit fontScale="90000"/>
          </a:bodyPr>
          <a:lstStyle/>
          <a:p>
            <a:pPr eaLnBrk="1" hangingPunct="1"/>
            <a:r>
              <a:rPr lang="en-GB" sz="3600" b="1" kern="1200" dirty="0">
                <a:solidFill>
                  <a:srgbClr val="0070C0"/>
                </a:solidFill>
                <a:latin typeface="Calibri" panose="020F0502020204030204" pitchFamily="34" charset="0"/>
                <a:cs typeface="Calibri" panose="020F0502020204030204" pitchFamily="34" charset="0"/>
              </a:rPr>
              <a:t>Experience of Royce Sadler on standards, assessment and feedback</a:t>
            </a:r>
          </a:p>
        </p:txBody>
      </p:sp>
      <p:sp>
        <p:nvSpPr>
          <p:cNvPr id="4" name="Rectangle 1">
            <a:extLst>
              <a:ext uri="{FF2B5EF4-FFF2-40B4-BE49-F238E27FC236}">
                <a16:creationId xmlns:a16="http://schemas.microsoft.com/office/drawing/2014/main" id="{A70A018E-E158-435F-AFBD-826EA5819C04}"/>
              </a:ext>
            </a:extLst>
          </p:cNvPr>
          <p:cNvSpPr>
            <a:spLocks noGrp="1" noChangeArrowheads="1"/>
          </p:cNvSpPr>
          <p:nvPr>
            <p:ph idx="1"/>
          </p:nvPr>
        </p:nvSpPr>
        <p:spPr bwMode="auto">
          <a:xfrm>
            <a:off x="376826" y="1400009"/>
            <a:ext cx="8605838" cy="24314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rgbClr val="002060"/>
                </a:solidFill>
                <a:latin typeface="Calibri" panose="020F0502020204030204" pitchFamily="34" charset="0"/>
                <a:cs typeface="Calibri" panose="020F0502020204030204" pitchFamily="34" charset="0"/>
              </a:rPr>
              <a:t>Well worth looking at this clip from a MOOC on Coursera from Royce Sadler, who’s work informs much of the modern thinking on assessment and feedback…</a:t>
            </a:r>
          </a:p>
        </p:txBody>
      </p:sp>
      <p:sp>
        <p:nvSpPr>
          <p:cNvPr id="3" name="Action Button: Video 2">
            <a:hlinkClick r:id="rId2" highlightClick="1"/>
            <a:extLst>
              <a:ext uri="{FF2B5EF4-FFF2-40B4-BE49-F238E27FC236}">
                <a16:creationId xmlns:a16="http://schemas.microsoft.com/office/drawing/2014/main" id="{E00B4A93-9BF2-4F94-B579-AA999288D87D}"/>
              </a:ext>
            </a:extLst>
          </p:cNvPr>
          <p:cNvSpPr/>
          <p:nvPr/>
        </p:nvSpPr>
        <p:spPr bwMode="auto">
          <a:xfrm>
            <a:off x="3275820" y="3717040"/>
            <a:ext cx="1042416" cy="1042416"/>
          </a:xfrm>
          <a:prstGeom prst="actionButtonMovie">
            <a:avLst/>
          </a:prstGeom>
          <a:solidFill>
            <a:srgbClr val="00CCFF"/>
          </a:solidFill>
          <a:ln w="9525" cap="flat" cmpd="sng" algn="ctr">
            <a:solidFill>
              <a:srgbClr val="C0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42540888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4B505-E27D-436C-87F9-741FB01409D7}"/>
              </a:ext>
            </a:extLst>
          </p:cNvPr>
          <p:cNvSpPr>
            <a:spLocks noGrp="1"/>
          </p:cNvSpPr>
          <p:nvPr>
            <p:ph type="title"/>
          </p:nvPr>
        </p:nvSpPr>
        <p:spPr/>
        <p:txBody>
          <a:bodyPr/>
          <a:lstStyle/>
          <a:p>
            <a:r>
              <a:rPr lang="en-GB" sz="3600" dirty="0">
                <a:solidFill>
                  <a:srgbClr val="008000"/>
                </a:solidFill>
              </a:rPr>
              <a:t>Factors underpinning feedback literacy</a:t>
            </a:r>
          </a:p>
        </p:txBody>
      </p:sp>
      <p:sp>
        <p:nvSpPr>
          <p:cNvPr id="5" name="Content Placeholder 4">
            <a:extLst>
              <a:ext uri="{FF2B5EF4-FFF2-40B4-BE49-F238E27FC236}">
                <a16:creationId xmlns:a16="http://schemas.microsoft.com/office/drawing/2014/main" id="{D79A0F8A-56DB-4951-B48B-63939AA861E4}"/>
              </a:ext>
            </a:extLst>
          </p:cNvPr>
          <p:cNvSpPr>
            <a:spLocks noGrp="1"/>
          </p:cNvSpPr>
          <p:nvPr>
            <p:ph idx="1"/>
          </p:nvPr>
        </p:nvSpPr>
        <p:spPr>
          <a:xfrm>
            <a:off x="601224" y="1196977"/>
            <a:ext cx="8605838" cy="5472098"/>
          </a:xfrm>
        </p:spPr>
        <p:txBody>
          <a:bodyPr/>
          <a:lstStyle/>
          <a:p>
            <a:pPr marL="0" indent="0">
              <a:buNone/>
            </a:pPr>
            <a:r>
              <a:rPr lang="en-GB" sz="2800" dirty="0"/>
              <a:t>Carless and Boud (2018) examine in detail:</a:t>
            </a:r>
          </a:p>
          <a:p>
            <a:r>
              <a:rPr lang="en-GB" sz="2800" dirty="0"/>
              <a:t>Appreciating feedback</a:t>
            </a:r>
          </a:p>
          <a:p>
            <a:r>
              <a:rPr lang="en-GB" sz="2800" dirty="0"/>
              <a:t>Making judgements</a:t>
            </a:r>
          </a:p>
          <a:p>
            <a:r>
              <a:rPr lang="en-GB" sz="2800" dirty="0"/>
              <a:t>Managing affect</a:t>
            </a:r>
          </a:p>
          <a:p>
            <a:r>
              <a:rPr lang="en-GB" sz="2800" dirty="0"/>
              <a:t>Taking action</a:t>
            </a:r>
          </a:p>
          <a:p>
            <a:pPr marL="0" indent="0">
              <a:buNone/>
            </a:pPr>
            <a:r>
              <a:rPr lang="en-GB" sz="2800" dirty="0"/>
              <a:t>We need to enable our students to optimise each of these processes, if we wish to use assessment to promote their learning. They suggest that involving students in giving and receiving peer feedback, and in analysing exemplars, should be essential parts of the curriculum.</a:t>
            </a:r>
            <a:endParaRPr lang="en-US" sz="2800" dirty="0"/>
          </a:p>
          <a:p>
            <a:pPr marL="0" indent="0">
              <a:buNone/>
            </a:pPr>
            <a:endParaRPr lang="en-US" sz="2800" dirty="0"/>
          </a:p>
          <a:p>
            <a:endParaRPr lang="en-GB" sz="2800" dirty="0"/>
          </a:p>
        </p:txBody>
      </p:sp>
    </p:spTree>
    <p:extLst>
      <p:ext uri="{BB962C8B-B14F-4D97-AF65-F5344CB8AC3E}">
        <p14:creationId xmlns:p14="http://schemas.microsoft.com/office/powerpoint/2010/main" val="182368113"/>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8C35E-D464-4C87-BDAE-0FF9752D2F4C}"/>
              </a:ext>
            </a:extLst>
          </p:cNvPr>
          <p:cNvSpPr>
            <a:spLocks noGrp="1"/>
          </p:cNvSpPr>
          <p:nvPr>
            <p:ph type="title"/>
          </p:nvPr>
        </p:nvSpPr>
        <p:spPr/>
        <p:txBody>
          <a:bodyPr/>
          <a:lstStyle/>
          <a:p>
            <a:r>
              <a:rPr lang="en-GB" sz="3600" dirty="0"/>
              <a:t>Task: think about </a:t>
            </a:r>
            <a:r>
              <a:rPr lang="en-GB" dirty="0">
                <a:solidFill>
                  <a:srgbClr val="FF6699"/>
                </a:solidFill>
                <a:effectLst>
                  <a:outerShdw blurRad="38100" dist="38100" dir="2700000" algn="tl">
                    <a:srgbClr val="000000">
                      <a:alpha val="43137"/>
                    </a:srgbClr>
                  </a:outerShdw>
                </a:effectLst>
                <a:highlight>
                  <a:srgbClr val="FFFF00"/>
                </a:highlight>
                <a:latin typeface="Bradley Hand ITC" panose="03070402050302030203" pitchFamily="66" charset="0"/>
              </a:rPr>
              <a:t>ghastly</a:t>
            </a:r>
            <a:r>
              <a:rPr lang="en-GB" sz="3600" dirty="0"/>
              <a:t> feedback</a:t>
            </a:r>
          </a:p>
        </p:txBody>
      </p:sp>
      <p:sp>
        <p:nvSpPr>
          <p:cNvPr id="3" name="Content Placeholder 2">
            <a:extLst>
              <a:ext uri="{FF2B5EF4-FFF2-40B4-BE49-F238E27FC236}">
                <a16:creationId xmlns:a16="http://schemas.microsoft.com/office/drawing/2014/main" id="{DB61E85E-ABF2-443B-BAA3-CCDF500576D6}"/>
              </a:ext>
            </a:extLst>
          </p:cNvPr>
          <p:cNvSpPr>
            <a:spLocks noGrp="1"/>
          </p:cNvSpPr>
          <p:nvPr>
            <p:ph idx="1"/>
          </p:nvPr>
        </p:nvSpPr>
        <p:spPr/>
        <p:txBody>
          <a:bodyPr/>
          <a:lstStyle/>
          <a:p>
            <a:r>
              <a:rPr lang="en-GB" sz="2800" dirty="0"/>
              <a:t>Think back to some occasions, academic or otherwise, historic or recent when you received feedback that you would rather not have received;</a:t>
            </a:r>
          </a:p>
          <a:p>
            <a:r>
              <a:rPr lang="en-GB" sz="2800" dirty="0"/>
              <a:t>How did it make you feel?</a:t>
            </a:r>
          </a:p>
          <a:p>
            <a:r>
              <a:rPr lang="en-GB" sz="2800" dirty="0"/>
              <a:t>Thinking of a single example of ghastly feedback that you are prepared to share with another person, briefly outline the context and say why it was such a negative experience.</a:t>
            </a:r>
          </a:p>
        </p:txBody>
      </p:sp>
    </p:spTree>
    <p:extLst>
      <p:ext uri="{BB962C8B-B14F-4D97-AF65-F5344CB8AC3E}">
        <p14:creationId xmlns:p14="http://schemas.microsoft.com/office/powerpoint/2010/main" val="3407321446"/>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028D0-889A-42E8-8B59-2E52C9C5D49B}"/>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t>Feedback needs to have a future focus</a:t>
            </a:r>
          </a:p>
        </p:txBody>
      </p:sp>
      <p:sp>
        <p:nvSpPr>
          <p:cNvPr id="3" name="Content Placeholder 2">
            <a:extLst>
              <a:ext uri="{FF2B5EF4-FFF2-40B4-BE49-F238E27FC236}">
                <a16:creationId xmlns:a16="http://schemas.microsoft.com/office/drawing/2014/main" id="{115DCFBA-368E-48B5-A5C0-7D8F35408A65}"/>
              </a:ext>
            </a:extLst>
          </p:cNvPr>
          <p:cNvSpPr>
            <a:spLocks noGrp="1"/>
          </p:cNvSpPr>
          <p:nvPr>
            <p:ph idx="1"/>
          </p:nvPr>
        </p:nvSpPr>
        <p:spPr/>
        <p:txBody>
          <a:bodyPr/>
          <a:lstStyle/>
          <a:p>
            <a:pPr marL="0" indent="0">
              <a:buNone/>
            </a:pPr>
            <a:r>
              <a:rPr lang="en-GB" sz="2800" dirty="0"/>
              <a:t>Hounsell </a:t>
            </a:r>
            <a:r>
              <a:rPr lang="en-GB" sz="2800" i="1" dirty="0"/>
              <a:t>et al</a:t>
            </a:r>
            <a:r>
              <a:rPr lang="en-GB" sz="2800" dirty="0"/>
              <a:t> argue that we need to: </a:t>
            </a:r>
          </a:p>
          <a:p>
            <a:pPr marL="0" indent="0">
              <a:buNone/>
            </a:pPr>
            <a:r>
              <a:rPr lang="en-GB" sz="2800" dirty="0"/>
              <a:t>‘increase the value of feedback to the students by focusing comments not only on the past and present … </a:t>
            </a:r>
            <a:r>
              <a:rPr lang="en-GB" sz="2800" dirty="0">
                <a:solidFill>
                  <a:schemeClr val="accent2">
                    <a:lumMod val="60000"/>
                    <a:lumOff val="40000"/>
                  </a:schemeClr>
                </a:solidFill>
              </a:rPr>
              <a:t>but also on the future </a:t>
            </a:r>
            <a:r>
              <a:rPr lang="en-GB" sz="2800" dirty="0"/>
              <a:t>– what the student might aim to do, or do differently in the next assignment or assessment if they are to continue to do well or to do better’ </a:t>
            </a:r>
          </a:p>
          <a:p>
            <a:pPr marL="0" indent="0">
              <a:buNone/>
            </a:pPr>
            <a:r>
              <a:rPr lang="en-GB" sz="2800" dirty="0"/>
              <a:t>(Hounsell, McCune, Hounsell and Litjens 2008, p.5).</a:t>
            </a:r>
          </a:p>
          <a:p>
            <a:endParaRPr lang="en-GB" sz="2800" dirty="0"/>
          </a:p>
        </p:txBody>
      </p:sp>
    </p:spTree>
    <p:extLst>
      <p:ext uri="{BB962C8B-B14F-4D97-AF65-F5344CB8AC3E}">
        <p14:creationId xmlns:p14="http://schemas.microsoft.com/office/powerpoint/2010/main" val="2124470194"/>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C37F8-7D56-4324-A9F1-5CB251D385B5}"/>
              </a:ext>
            </a:extLst>
          </p:cNvPr>
          <p:cNvSpPr>
            <a:spLocks noGrp="1"/>
          </p:cNvSpPr>
          <p:nvPr>
            <p:ph type="title"/>
          </p:nvPr>
        </p:nvSpPr>
        <p:spPr/>
        <p:txBody>
          <a:bodyPr/>
          <a:lstStyle/>
          <a:p>
            <a:r>
              <a:rPr lang="en-GB" sz="3600" dirty="0"/>
              <a:t>Quality feedback: 3 functions</a:t>
            </a:r>
          </a:p>
        </p:txBody>
      </p:sp>
      <p:sp>
        <p:nvSpPr>
          <p:cNvPr id="3" name="Content Placeholder 2">
            <a:extLst>
              <a:ext uri="{FF2B5EF4-FFF2-40B4-BE49-F238E27FC236}">
                <a16:creationId xmlns:a16="http://schemas.microsoft.com/office/drawing/2014/main" id="{C71FD9F8-454C-493C-B7A1-320717BDB613}"/>
              </a:ext>
            </a:extLst>
          </p:cNvPr>
          <p:cNvSpPr>
            <a:spLocks noGrp="1"/>
          </p:cNvSpPr>
          <p:nvPr>
            <p:ph idx="1"/>
          </p:nvPr>
        </p:nvSpPr>
        <p:spPr>
          <a:xfrm>
            <a:off x="358777" y="980661"/>
            <a:ext cx="8605838" cy="4886742"/>
          </a:xfrm>
        </p:spPr>
        <p:txBody>
          <a:bodyPr/>
          <a:lstStyle/>
          <a:p>
            <a:pPr marL="0" indent="0">
              <a:buNone/>
            </a:pPr>
            <a:r>
              <a:rPr lang="en-GB" sz="2800" dirty="0"/>
              <a:t>“There is wide consensus within the education literature that ‘quality’ feedback should serve three overlapping functions: </a:t>
            </a:r>
          </a:p>
          <a:p>
            <a:pPr marL="457200" indent="-457200">
              <a:buSzPct val="100000"/>
              <a:buFont typeface="+mj-lt"/>
              <a:buAutoNum type="arabicPeriod"/>
            </a:pPr>
            <a:r>
              <a:rPr lang="en-GB" sz="2800" dirty="0"/>
              <a:t>an ‘</a:t>
            </a:r>
            <a:r>
              <a:rPr lang="en-GB" sz="2800" dirty="0">
                <a:solidFill>
                  <a:srgbClr val="FF6699"/>
                </a:solidFill>
              </a:rPr>
              <a:t>orientational</a:t>
            </a:r>
            <a:r>
              <a:rPr lang="en-GB" sz="2800" dirty="0"/>
              <a:t>’ purpose that clarifies the student’s performance and achievement; </a:t>
            </a:r>
          </a:p>
          <a:p>
            <a:pPr marL="457200" indent="-457200">
              <a:buSzPct val="100000"/>
              <a:buFont typeface="+mj-lt"/>
              <a:buAutoNum type="arabicPeriod"/>
            </a:pPr>
            <a:r>
              <a:rPr lang="en-GB" sz="2800" dirty="0"/>
              <a:t>a ‘</a:t>
            </a:r>
            <a:r>
              <a:rPr lang="en-GB" sz="2800" dirty="0">
                <a:solidFill>
                  <a:srgbClr val="FF6699"/>
                </a:solidFill>
              </a:rPr>
              <a:t>transformational</a:t>
            </a:r>
            <a:r>
              <a:rPr lang="en-GB" sz="2800" dirty="0"/>
              <a:t>’ purpose that enables the student to reflect, improve their performance, and become more autonomous (often termed ‘feed-forward); and </a:t>
            </a:r>
          </a:p>
          <a:p>
            <a:pPr marL="457200" indent="-457200">
              <a:buSzPct val="100000"/>
              <a:buFont typeface="+mj-lt"/>
              <a:buAutoNum type="arabicPeriod"/>
            </a:pPr>
            <a:r>
              <a:rPr lang="en-GB" sz="2800" dirty="0"/>
              <a:t>an ‘</a:t>
            </a:r>
            <a:r>
              <a:rPr lang="en-GB" sz="2800" dirty="0">
                <a:solidFill>
                  <a:srgbClr val="FF6699"/>
                </a:solidFill>
              </a:rPr>
              <a:t>affective</a:t>
            </a:r>
            <a:r>
              <a:rPr lang="en-GB" sz="2800" dirty="0"/>
              <a:t>/</a:t>
            </a:r>
            <a:r>
              <a:rPr lang="en-GB" sz="2800" dirty="0">
                <a:solidFill>
                  <a:srgbClr val="FF6699"/>
                </a:solidFill>
              </a:rPr>
              <a:t>interpersonal</a:t>
            </a:r>
            <a:r>
              <a:rPr lang="en-GB" sz="2800" dirty="0"/>
              <a:t>’ dimension that gives the student confidence and motivation, and builds a strong teacher-student relationship” </a:t>
            </a:r>
          </a:p>
          <a:p>
            <a:pPr marL="0" indent="0">
              <a:buSzPct val="100000"/>
              <a:buNone/>
            </a:pPr>
            <a:r>
              <a:rPr lang="en-GB" sz="2800" dirty="0"/>
              <a:t>(</a:t>
            </a:r>
            <a:r>
              <a:rPr lang="en-GB" sz="2800" dirty="0" err="1"/>
              <a:t>Dunworth</a:t>
            </a:r>
            <a:r>
              <a:rPr lang="en-GB" sz="2800" dirty="0"/>
              <a:t> &amp; Sanchez, 2016, quoted by </a:t>
            </a:r>
            <a:r>
              <a:rPr lang="en-GB" sz="2800" dirty="0" err="1"/>
              <a:t>Winstone</a:t>
            </a:r>
            <a:r>
              <a:rPr lang="en-GB" sz="2800" dirty="0"/>
              <a:t>       and Nash, 2016). </a:t>
            </a:r>
          </a:p>
          <a:p>
            <a:endParaRPr lang="en-GB" sz="2800" dirty="0"/>
          </a:p>
        </p:txBody>
      </p:sp>
    </p:spTree>
    <p:extLst>
      <p:ext uri="{BB962C8B-B14F-4D97-AF65-F5344CB8AC3E}">
        <p14:creationId xmlns:p14="http://schemas.microsoft.com/office/powerpoint/2010/main" val="3794840805"/>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ChangeArrowheads="1"/>
          </p:cNvSpPr>
          <p:nvPr/>
        </p:nvSpPr>
        <p:spPr bwMode="auto">
          <a:xfrm>
            <a:off x="3810000" y="4618038"/>
            <a:ext cx="1447800" cy="585787"/>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Arial" charset="0"/>
              </a:rPr>
              <a:t>Doing</a:t>
            </a:r>
          </a:p>
        </p:txBody>
      </p:sp>
      <p:sp>
        <p:nvSpPr>
          <p:cNvPr id="8195"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196"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a:ln>
                  <a:noFill/>
                </a:ln>
                <a:solidFill>
                  <a:srgbClr val="CCFF33"/>
                </a:solidFill>
                <a:effectLst/>
                <a:uLnTx/>
                <a:uFillTx/>
                <a:latin typeface="Comic Sans MS" pitchFamily="66" charset="0"/>
                <a:ea typeface="+mn-ea"/>
                <a:cs typeface="Arial" charset="0"/>
              </a:rPr>
              <a:t>Ripples on a pond….</a:t>
            </a:r>
          </a:p>
        </p:txBody>
      </p:sp>
      <p:sp>
        <p:nvSpPr>
          <p:cNvPr id="8197"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198"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199"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200"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201"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202"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Arial" charset="0"/>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Arial" charset="0"/>
              </a:rPr>
              <a:t>Needing</a:t>
            </a:r>
          </a:p>
        </p:txBody>
      </p:sp>
      <p:sp>
        <p:nvSpPr>
          <p:cNvPr id="8203" name="Rectangle 10"/>
          <p:cNvSpPr>
            <a:spLocks noChangeArrowheads="1"/>
          </p:cNvSpPr>
          <p:nvPr/>
        </p:nvSpPr>
        <p:spPr bwMode="auto">
          <a:xfrm>
            <a:off x="3810000" y="4618038"/>
            <a:ext cx="1447800" cy="585787"/>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Arial" charset="0"/>
              </a:rPr>
              <a:t>Doing</a:t>
            </a:r>
          </a:p>
        </p:txBody>
      </p:sp>
      <p:sp>
        <p:nvSpPr>
          <p:cNvPr id="8204" name="Rectangle 11"/>
          <p:cNvSpPr>
            <a:spLocks noChangeArrowheads="1"/>
          </p:cNvSpPr>
          <p:nvPr/>
        </p:nvSpPr>
        <p:spPr bwMode="auto">
          <a:xfrm>
            <a:off x="3505200" y="6065838"/>
            <a:ext cx="2514600" cy="585787"/>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Arial" charset="0"/>
              </a:rPr>
              <a:t>Feedback</a:t>
            </a:r>
          </a:p>
        </p:txBody>
      </p:sp>
      <p:sp>
        <p:nvSpPr>
          <p:cNvPr id="8205" name="Text Box 13"/>
          <p:cNvSpPr txBox="1">
            <a:spLocks noChangeArrowheads="1"/>
          </p:cNvSpPr>
          <p:nvPr/>
        </p:nvSpPr>
        <p:spPr bwMode="auto">
          <a:xfrm>
            <a:off x="6429375" y="571500"/>
            <a:ext cx="2438400" cy="1354138"/>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a:ln>
                  <a:noFill/>
                </a:ln>
                <a:solidFill>
                  <a:srgbClr val="FFFF00"/>
                </a:solidFill>
                <a:effectLst/>
                <a:uLnTx/>
                <a:uFillTx/>
                <a:latin typeface="Comic Sans MS" pitchFamily="66" charset="0"/>
                <a:ea typeface="+mn-ea"/>
                <a:cs typeface="Arial" charset="0"/>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a:ln>
                  <a:noFill/>
                </a:ln>
                <a:solidFill>
                  <a:srgbClr val="FFFF00"/>
                </a:solidFill>
                <a:effectLst/>
                <a:uLnTx/>
                <a:uFillTx/>
                <a:latin typeface="Comic Sans MS" pitchFamily="66" charset="0"/>
                <a:ea typeface="+mn-ea"/>
                <a:cs typeface="Arial" charset="0"/>
              </a:rPr>
              <a:t>making informed judgements</a:t>
            </a:r>
          </a:p>
        </p:txBody>
      </p:sp>
      <p:sp>
        <p:nvSpPr>
          <p:cNvPr id="8206"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207" name="Rectangle 17"/>
          <p:cNvSpPr>
            <a:spLocks noChangeArrowheads="1"/>
          </p:cNvSpPr>
          <p:nvPr/>
        </p:nvSpPr>
        <p:spPr bwMode="auto">
          <a:xfrm>
            <a:off x="2987675" y="5157788"/>
            <a:ext cx="2795588" cy="585787"/>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Arial" charset="0"/>
              </a:rPr>
              <a:t>Making sense</a:t>
            </a:r>
          </a:p>
        </p:txBody>
      </p:sp>
      <p:sp>
        <p:nvSpPr>
          <p:cNvPr id="8208" name="Text Box 12"/>
          <p:cNvSpPr txBox="1">
            <a:spLocks noChangeArrowheads="1"/>
          </p:cNvSpPr>
          <p:nvPr/>
        </p:nvSpPr>
        <p:spPr bwMode="auto">
          <a:xfrm>
            <a:off x="714375" y="142875"/>
            <a:ext cx="7494588" cy="708025"/>
          </a:xfrm>
          <a:prstGeom prst="rect">
            <a:avLst/>
          </a:prstGeom>
          <a:no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omic Sans MS" pitchFamily="66" charset="0"/>
                <a:ea typeface="+mn-ea"/>
                <a:cs typeface="Arial" charset="0"/>
              </a:rPr>
              <a:t>Coaching,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omic Sans MS" pitchFamily="66" charset="0"/>
                <a:ea typeface="+mn-ea"/>
                <a:cs typeface="Arial" charset="0"/>
              </a:rPr>
              <a:t>explaining, teaching</a:t>
            </a:r>
          </a:p>
        </p:txBody>
      </p:sp>
      <p:sp>
        <p:nvSpPr>
          <p:cNvPr id="18" name="Text Box 12"/>
          <p:cNvSpPr txBox="1">
            <a:spLocks noChangeArrowheads="1"/>
          </p:cNvSpPr>
          <p:nvPr/>
        </p:nvSpPr>
        <p:spPr bwMode="auto">
          <a:xfrm>
            <a:off x="0" y="0"/>
            <a:ext cx="9144000" cy="8567738"/>
          </a:xfrm>
          <a:prstGeom prst="rect">
            <a:avLst/>
          </a:prstGeom>
          <a:solidFill>
            <a:srgbClr val="FFFFCC">
              <a:alpha val="81176"/>
            </a:srgbClr>
          </a:solidFill>
          <a:ln w="9525">
            <a:noFill/>
            <a:miter lim="800000"/>
            <a:headEnd/>
            <a:tailEnd/>
          </a:ln>
        </p:spPr>
        <p:txBody>
          <a:bodyPr>
            <a:sp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Arial Rounded MT Bold"/>
              <a:ea typeface="+mn-ea"/>
              <a:cs typeface="Arial" pitchFamily="34" charset="0"/>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Arial Rounded MT Bold"/>
              <a:ea typeface="+mn-ea"/>
              <a:cs typeface="Arial" pitchFamily="34" charset="0"/>
            </a:endParaRP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Motivates students – helps them to </a:t>
            </a:r>
            <a:r>
              <a:rPr kumimoji="0" lang="en-GB" sz="2800" b="1" i="0" u="none" strike="noStrike" kern="0" cap="none" spc="0" normalizeH="0" baseline="0" noProof="0" dirty="0">
                <a:ln>
                  <a:noFill/>
                </a:ln>
                <a:solidFill>
                  <a:srgbClr val="CC0000"/>
                </a:solidFill>
                <a:effectLst/>
                <a:uLnTx/>
                <a:uFillTx/>
                <a:latin typeface="Arial"/>
                <a:ea typeface="+mn-ea"/>
                <a:cs typeface="+mn-cs"/>
              </a:rPr>
              <a:t>want</a:t>
            </a:r>
            <a:r>
              <a:rPr kumimoji="0" lang="en-GB" sz="2800" b="1" i="0" u="none" strike="noStrike" kern="0" cap="none" spc="0" normalizeH="0" baseline="0" noProof="0" dirty="0">
                <a:ln>
                  <a:noFill/>
                </a:ln>
                <a:solidFill>
                  <a:srgbClr val="660066"/>
                </a:solidFill>
                <a:effectLst/>
                <a:uLnTx/>
                <a:uFillTx/>
                <a:latin typeface="Arial"/>
                <a:ea typeface="+mn-ea"/>
                <a:cs typeface="+mn-cs"/>
              </a:rPr>
              <a:t> to learn;</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Helps students to identify what they </a:t>
            </a:r>
            <a:r>
              <a:rPr kumimoji="0" lang="en-GB" sz="2800" b="1" i="0" u="none" strike="noStrike" kern="0" cap="none" spc="0" normalizeH="0" baseline="0" noProof="0" dirty="0">
                <a:ln>
                  <a:noFill/>
                </a:ln>
                <a:solidFill>
                  <a:srgbClr val="CC0000"/>
                </a:solidFill>
                <a:effectLst/>
                <a:uLnTx/>
                <a:uFillTx/>
                <a:latin typeface="Arial"/>
                <a:ea typeface="+mn-ea"/>
                <a:cs typeface="+mn-cs"/>
              </a:rPr>
              <a:t>need</a:t>
            </a:r>
            <a:r>
              <a:rPr kumimoji="0" lang="en-GB" sz="2800" b="1" i="0" u="none" strike="noStrike" kern="0" cap="none" spc="0" normalizeH="0" baseline="0" noProof="0" dirty="0">
                <a:ln>
                  <a:noFill/>
                </a:ln>
                <a:solidFill>
                  <a:srgbClr val="660066"/>
                </a:solidFill>
                <a:effectLst/>
                <a:uLnTx/>
                <a:uFillTx/>
                <a:latin typeface="Arial"/>
                <a:ea typeface="+mn-ea"/>
                <a:cs typeface="+mn-cs"/>
              </a:rPr>
              <a:t> to do next;</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400" b="1" i="0" u="none" strike="noStrike" kern="0" cap="none" spc="0" normalizeH="0" baseline="0" noProof="0" dirty="0">
                <a:ln>
                  <a:noFill/>
                </a:ln>
                <a:solidFill>
                  <a:srgbClr val="660066"/>
                </a:solidFill>
                <a:effectLst/>
                <a:uLnTx/>
                <a:uFillTx/>
                <a:latin typeface="Arial"/>
                <a:ea typeface="+mn-ea"/>
                <a:cs typeface="+mn-cs"/>
              </a:rPr>
              <a:t>Helps students to </a:t>
            </a:r>
            <a:r>
              <a:rPr kumimoji="0" lang="en-GB" sz="2400" b="1" i="0" u="none" strike="noStrike" kern="0" cap="none" spc="0" normalizeH="0" baseline="0" noProof="0" dirty="0">
                <a:ln>
                  <a:noFill/>
                </a:ln>
                <a:solidFill>
                  <a:srgbClr val="CC0000"/>
                </a:solidFill>
                <a:effectLst/>
                <a:uLnTx/>
                <a:uFillTx/>
                <a:latin typeface="Arial"/>
                <a:ea typeface="+mn-ea"/>
                <a:cs typeface="+mn-cs"/>
              </a:rPr>
              <a:t>take action</a:t>
            </a:r>
            <a:r>
              <a:rPr kumimoji="0" lang="en-GB" sz="2400" b="1" i="0" u="none" strike="noStrike" kern="0" cap="none" spc="0" normalizeH="0" baseline="0" noProof="0" dirty="0">
                <a:ln>
                  <a:noFill/>
                </a:ln>
                <a:solidFill>
                  <a:srgbClr val="660066"/>
                </a:solidFill>
                <a:effectLst/>
                <a:uLnTx/>
                <a:uFillTx/>
                <a:latin typeface="Arial"/>
                <a:ea typeface="+mn-ea"/>
                <a:cs typeface="+mn-cs"/>
              </a:rPr>
              <a:t> to improve their learning;</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Helps students to </a:t>
            </a:r>
            <a:r>
              <a:rPr kumimoji="0" lang="en-GB" sz="2800" b="1" i="0" u="none" strike="noStrike" kern="0" cap="none" spc="0" normalizeH="0" baseline="0" noProof="0" dirty="0">
                <a:ln>
                  <a:noFill/>
                </a:ln>
                <a:solidFill>
                  <a:srgbClr val="CC0000"/>
                </a:solidFill>
                <a:effectLst/>
                <a:uLnTx/>
                <a:uFillTx/>
                <a:latin typeface="Arial"/>
                <a:ea typeface="+mn-ea"/>
                <a:cs typeface="+mn-cs"/>
              </a:rPr>
              <a:t>make sense</a:t>
            </a:r>
            <a:r>
              <a:rPr kumimoji="0" lang="en-GB" sz="2800" b="1" i="0" u="none" strike="noStrike" kern="0" cap="none" spc="0" normalizeH="0" baseline="0" noProof="0" dirty="0">
                <a:ln>
                  <a:noFill/>
                </a:ln>
                <a:solidFill>
                  <a:srgbClr val="660066"/>
                </a:solidFill>
                <a:effectLst/>
                <a:uLnTx/>
                <a:uFillTx/>
                <a:latin typeface="Arial"/>
                <a:ea typeface="+mn-ea"/>
                <a:cs typeface="+mn-cs"/>
              </a:rPr>
              <a:t> of what they are learning;</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Helps them to further make sense of their learning by </a:t>
            </a:r>
            <a:r>
              <a:rPr kumimoji="0" lang="en-GB" sz="2800" b="1" i="0" u="none" strike="noStrike" kern="0" cap="none" spc="0" normalizeH="0" baseline="0" noProof="0" dirty="0">
                <a:ln>
                  <a:noFill/>
                </a:ln>
                <a:solidFill>
                  <a:srgbClr val="CC0000"/>
                </a:solidFill>
                <a:effectLst/>
                <a:uLnTx/>
                <a:uFillTx/>
                <a:latin typeface="Arial"/>
                <a:ea typeface="+mn-ea"/>
                <a:cs typeface="+mn-cs"/>
              </a:rPr>
              <a:t>engaging in real dialogue</a:t>
            </a:r>
            <a:r>
              <a:rPr kumimoji="0" lang="en-GB" sz="2800" b="1" i="0" u="none" strike="noStrike" kern="0" cap="none" spc="0" normalizeH="0" baseline="0" noProof="0" dirty="0">
                <a:ln>
                  <a:noFill/>
                </a:ln>
                <a:solidFill>
                  <a:srgbClr val="660066"/>
                </a:solidFill>
                <a:effectLst/>
                <a:uLnTx/>
                <a:uFillTx/>
                <a:latin typeface="Arial"/>
                <a:ea typeface="+mn-ea"/>
                <a:cs typeface="+mn-cs"/>
              </a:rPr>
              <a:t> with tutors and peers;</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Helps them to </a:t>
            </a:r>
            <a:r>
              <a:rPr kumimoji="0" lang="en-GB" sz="2800" b="1" i="0" u="none" strike="noStrike" kern="0" cap="none" spc="0" normalizeH="0" baseline="0" noProof="0" dirty="0">
                <a:ln>
                  <a:noFill/>
                </a:ln>
                <a:solidFill>
                  <a:srgbClr val="CC0000"/>
                </a:solidFill>
                <a:effectLst/>
                <a:uLnTx/>
                <a:uFillTx/>
                <a:latin typeface="Arial"/>
                <a:ea typeface="+mn-ea"/>
                <a:cs typeface="+mn-cs"/>
              </a:rPr>
              <a:t>make informed judgements </a:t>
            </a:r>
            <a:r>
              <a:rPr kumimoji="0" lang="en-GB" sz="2800" b="1" i="0" u="none" strike="noStrike" kern="0" cap="none" spc="0" normalizeH="0" baseline="0" noProof="0" dirty="0">
                <a:ln>
                  <a:noFill/>
                </a:ln>
                <a:solidFill>
                  <a:srgbClr val="660066"/>
                </a:solidFill>
                <a:effectLst/>
                <a:uLnTx/>
                <a:uFillTx/>
                <a:latin typeface="Arial"/>
                <a:ea typeface="+mn-ea"/>
                <a:cs typeface="+mn-cs"/>
              </a:rPr>
              <a:t>on their own work, and each others’ work:</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Helps them to reflect on their past work in ways they can use to improve their future work.</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Arial Rounded MT Bold"/>
              <a:ea typeface="+mn-ea"/>
              <a:cs typeface="Arial" pitchFamily="34" charset="0"/>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Arial Rounded MT Bold"/>
              <a:ea typeface="+mn-ea"/>
              <a:cs typeface="Arial" pitchFamily="34" charset="0"/>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Arial Rounded MT Bold"/>
              <a:ea typeface="+mn-ea"/>
              <a:cs typeface="Arial" pitchFamily="34" charset="0"/>
            </a:endParaRPr>
          </a:p>
        </p:txBody>
      </p:sp>
      <p:sp>
        <p:nvSpPr>
          <p:cNvPr id="8210" name="Rectangle 2"/>
          <p:cNvSpPr>
            <a:spLocks noChangeArrowheads="1"/>
          </p:cNvSpPr>
          <p:nvPr/>
        </p:nvSpPr>
        <p:spPr bwMode="auto">
          <a:xfrm>
            <a:off x="0" y="0"/>
            <a:ext cx="9144000" cy="836613"/>
          </a:xfrm>
          <a:prstGeom prst="rect">
            <a:avLst/>
          </a:prstGeom>
          <a:solidFill>
            <a:srgbClr val="000000">
              <a:alpha val="58038"/>
            </a:srgbClr>
          </a:solidFill>
          <a:ln w="9525" algn="ctr">
            <a:noFill/>
            <a:miter lim="800000"/>
            <a:headEnd/>
            <a:tailEnd/>
          </a:ln>
        </p:spPr>
        <p:txBody>
          <a:bodyPr anchor="ct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GB" sz="3200" b="1" i="0" u="none" strike="noStrike" kern="1200" cap="none" spc="0" normalizeH="0" baseline="0" noProof="0">
                <a:ln>
                  <a:noFill/>
                </a:ln>
                <a:solidFill>
                  <a:srgbClr val="FFFF66"/>
                </a:solidFill>
                <a:effectLst/>
                <a:uLnTx/>
                <a:uFillTx/>
                <a:latin typeface="Comic Sans MS" pitchFamily="66" charset="0"/>
                <a:ea typeface="+mn-ea"/>
                <a:cs typeface="+mn-cs"/>
              </a:rPr>
              <a:t>Feedback (including feed forward) works well when it:</a:t>
            </a:r>
            <a:endParaRPr kumimoji="0" lang="en-US" sz="3200" b="1" i="0" u="none" strike="noStrike" kern="1200" cap="none" spc="0" normalizeH="0" baseline="0" noProof="0">
              <a:ln>
                <a:noFill/>
              </a:ln>
              <a:solidFill>
                <a:srgbClr val="FFFFFF"/>
              </a:solidFill>
              <a:effectLst/>
              <a:uLnTx/>
              <a:uFillTx/>
              <a:latin typeface="Comic Sans MS" pitchFamily="66" charset="0"/>
              <a:ea typeface="+mn-ea"/>
              <a:cs typeface="Arial" charset="0"/>
            </a:endParaRPr>
          </a:p>
        </p:txBody>
      </p:sp>
    </p:spTree>
    <p:extLst>
      <p:ext uri="{BB962C8B-B14F-4D97-AF65-F5344CB8AC3E}">
        <p14:creationId xmlns:p14="http://schemas.microsoft.com/office/powerpoint/2010/main" val="12250436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821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sz="3600"/>
              <a:t>Feedback works badly when it…</a:t>
            </a:r>
            <a:endParaRPr lang="en-US" sz="3600"/>
          </a:p>
        </p:txBody>
      </p:sp>
      <p:sp>
        <p:nvSpPr>
          <p:cNvPr id="9219" name="Rectangle 3"/>
          <p:cNvSpPr>
            <a:spLocks noGrp="1" noChangeArrowheads="1"/>
          </p:cNvSpPr>
          <p:nvPr>
            <p:ph idx="1"/>
          </p:nvPr>
        </p:nvSpPr>
        <p:spPr/>
        <p:txBody>
          <a:bodyPr/>
          <a:lstStyle/>
          <a:p>
            <a:pPr eaLnBrk="1" hangingPunct="1">
              <a:buFont typeface="Wingdings" pitchFamily="2" charset="2"/>
              <a:buChar char="x"/>
            </a:pPr>
            <a:r>
              <a:rPr lang="en-GB" sz="2400"/>
              <a:t>Is just a monologue from tutors to students;</a:t>
            </a:r>
          </a:p>
          <a:p>
            <a:pPr eaLnBrk="1" hangingPunct="1">
              <a:buFont typeface="Wingdings" pitchFamily="2" charset="2"/>
              <a:buChar char="x"/>
            </a:pPr>
            <a:r>
              <a:rPr lang="en-GB" sz="2400"/>
              <a:t>Saps students’ confidence;</a:t>
            </a:r>
          </a:p>
          <a:p>
            <a:pPr eaLnBrk="1" hangingPunct="1">
              <a:buFont typeface="Wingdings" pitchFamily="2" charset="2"/>
              <a:buChar char="x"/>
            </a:pPr>
            <a:r>
              <a:rPr lang="en-GB" sz="2400"/>
              <a:t>Directs students’ activities in inappropriate directions;</a:t>
            </a:r>
          </a:p>
          <a:p>
            <a:pPr eaLnBrk="1" hangingPunct="1">
              <a:buFont typeface="Wingdings" pitchFamily="2" charset="2"/>
              <a:buChar char="x"/>
            </a:pPr>
            <a:r>
              <a:rPr lang="en-GB" sz="2400"/>
              <a:t>Fails to articulate with learning outcomes;</a:t>
            </a:r>
          </a:p>
          <a:p>
            <a:pPr eaLnBrk="1" hangingPunct="1">
              <a:buFont typeface="Wingdings" pitchFamily="2" charset="2"/>
              <a:buChar char="x"/>
            </a:pPr>
            <a:r>
              <a:rPr lang="en-GB" sz="2400"/>
              <a:t>Fails to relate clearly to evidence of achievement of the assessment criteria;</a:t>
            </a:r>
          </a:p>
          <a:p>
            <a:pPr eaLnBrk="1" hangingPunct="1">
              <a:buFont typeface="Wingdings" pitchFamily="2" charset="2"/>
              <a:buChar char="x"/>
            </a:pPr>
            <a:r>
              <a:rPr lang="en-GB" sz="2400"/>
              <a:t>Relates only to what is easy to assess rather than what is at the heart of learning;</a:t>
            </a:r>
          </a:p>
          <a:p>
            <a:pPr eaLnBrk="1" hangingPunct="1">
              <a:buFont typeface="Wingdings" pitchFamily="2" charset="2"/>
              <a:buChar char="x"/>
            </a:pPr>
            <a:r>
              <a:rPr lang="en-GB" sz="2400"/>
              <a:t>Focuses on failings rather than achievements.</a:t>
            </a:r>
          </a:p>
          <a:p>
            <a:pPr eaLnBrk="1" hangingPunct="1">
              <a:buFont typeface="Wingdings" pitchFamily="2" charset="2"/>
              <a:buChar char="x"/>
            </a:pPr>
            <a:endParaRPr lang="en-US" sz="2400"/>
          </a:p>
        </p:txBody>
      </p:sp>
    </p:spTree>
    <p:extLst>
      <p:ext uri="{BB962C8B-B14F-4D97-AF65-F5344CB8AC3E}">
        <p14:creationId xmlns:p14="http://schemas.microsoft.com/office/powerpoint/2010/main" val="34696818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b" anchorCtr="0" compatLnSpc="1">
            <a:prstTxWarp prst="textNoShape">
              <a:avLst/>
            </a:prstTxWarp>
          </a:bodyPr>
          <a:lstStyle/>
          <a:p>
            <a:r>
              <a:rPr lang="en-GB" sz="2800" b="1" kern="1200" dirty="0"/>
              <a:t>What’s wrong with feedback?</a:t>
            </a:r>
            <a:endParaRPr lang="en-US" sz="2800" b="1" kern="1200" dirty="0"/>
          </a:p>
        </p:txBody>
      </p:sp>
      <p:sp>
        <p:nvSpPr>
          <p:cNvPr id="3" name="Content Placeholder 2"/>
          <p:cNvSpPr>
            <a:spLocks noGrp="1"/>
          </p:cNvSpPr>
          <p:nvPr>
            <p:ph idx="1"/>
          </p:nvPr>
        </p:nvSpPr>
        <p:spPr/>
        <p:txBody>
          <a:bodyPr/>
          <a:lstStyle/>
          <a:p>
            <a:r>
              <a:rPr lang="en-GB" dirty="0">
                <a:latin typeface="Calibri" pitchFamily="34" charset="0"/>
              </a:rPr>
              <a:t>Students get it too late.</a:t>
            </a:r>
          </a:p>
          <a:p>
            <a:r>
              <a:rPr lang="en-GB" dirty="0">
                <a:latin typeface="Calibri" pitchFamily="34" charset="0"/>
              </a:rPr>
              <a:t>And too often, it’s just words on paper.</a:t>
            </a:r>
          </a:p>
          <a:p>
            <a:r>
              <a:rPr lang="en-GB" dirty="0">
                <a:latin typeface="Calibri" pitchFamily="34" charset="0"/>
              </a:rPr>
              <a:t>It doesn’t help them enough.</a:t>
            </a:r>
          </a:p>
          <a:p>
            <a:r>
              <a:rPr lang="en-GB" dirty="0">
                <a:latin typeface="Calibri" pitchFamily="34" charset="0"/>
              </a:rPr>
              <a:t>They often don’t take enough notice of it.</a:t>
            </a:r>
          </a:p>
        </p:txBody>
      </p:sp>
    </p:spTree>
    <p:extLst>
      <p:ext uri="{BB962C8B-B14F-4D97-AF65-F5344CB8AC3E}">
        <p14:creationId xmlns:p14="http://schemas.microsoft.com/office/powerpoint/2010/main" val="251313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latin typeface="Calibri" pitchFamily="34" charset="0"/>
              </a:rPr>
              <a:t>But what’s </a:t>
            </a:r>
            <a:r>
              <a:rPr lang="en-GB" sz="3200" b="1" dirty="0">
                <a:solidFill>
                  <a:srgbClr val="FF0000"/>
                </a:solidFill>
                <a:latin typeface="Calibri" pitchFamily="34" charset="0"/>
              </a:rPr>
              <a:t>really</a:t>
            </a:r>
            <a:r>
              <a:rPr lang="en-GB" sz="3200" b="1" dirty="0">
                <a:latin typeface="Calibri" pitchFamily="34" charset="0"/>
              </a:rPr>
              <a:t> wrong with feedback?</a:t>
            </a:r>
            <a:endParaRPr lang="en-US" sz="32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Too often it’s one-way – monologic.</a:t>
            </a:r>
          </a:p>
          <a:p>
            <a:r>
              <a:rPr lang="en-GB" dirty="0">
                <a:latin typeface="Calibri" pitchFamily="34" charset="0"/>
              </a:rPr>
              <a:t>What students want is </a:t>
            </a:r>
            <a:r>
              <a:rPr lang="en-GB" dirty="0">
                <a:solidFill>
                  <a:srgbClr val="FF0000"/>
                </a:solidFill>
                <a:latin typeface="Calibri" pitchFamily="34" charset="0"/>
              </a:rPr>
              <a:t>dialogue</a:t>
            </a:r>
            <a:r>
              <a:rPr lang="en-GB" dirty="0">
                <a:latin typeface="Calibri" pitchFamily="34" charset="0"/>
              </a:rPr>
              <a:t>.</a:t>
            </a:r>
          </a:p>
          <a:p>
            <a:r>
              <a:rPr lang="en-GB" dirty="0">
                <a:latin typeface="Calibri" pitchFamily="34" charset="0"/>
              </a:rPr>
              <a:t>They want to talk to us about their work.</a:t>
            </a:r>
          </a:p>
          <a:p>
            <a:r>
              <a:rPr lang="en-GB" dirty="0">
                <a:latin typeface="Calibri" pitchFamily="34" charset="0"/>
              </a:rPr>
              <a:t>But they’re </a:t>
            </a:r>
            <a:r>
              <a:rPr lang="en-GB" dirty="0">
                <a:solidFill>
                  <a:srgbClr val="FF0000"/>
                </a:solidFill>
                <a:latin typeface="Calibri" pitchFamily="34" charset="0"/>
              </a:rPr>
              <a:t>scared</a:t>
            </a:r>
            <a:r>
              <a:rPr lang="en-GB" dirty="0">
                <a:latin typeface="Calibri" pitchFamily="34" charset="0"/>
              </a:rPr>
              <a:t> to talk to us, for various reasons:</a:t>
            </a:r>
          </a:p>
          <a:p>
            <a:pPr lvl="1"/>
            <a:r>
              <a:rPr lang="en-GB" dirty="0">
                <a:latin typeface="Calibri" pitchFamily="34" charset="0"/>
              </a:rPr>
              <a:t>In case it leads to lower marks;</a:t>
            </a:r>
          </a:p>
          <a:p>
            <a:pPr lvl="1"/>
            <a:r>
              <a:rPr lang="en-GB" dirty="0">
                <a:latin typeface="Calibri" pitchFamily="34" charset="0"/>
              </a:rPr>
              <a:t>In case they’re ‘found out’;</a:t>
            </a:r>
          </a:p>
          <a:p>
            <a:pPr lvl="1"/>
            <a:r>
              <a:rPr lang="en-GB" dirty="0">
                <a:latin typeface="Calibri" pitchFamily="34" charset="0"/>
              </a:rPr>
              <a:t>In case they feel stupid.</a:t>
            </a:r>
            <a:endParaRPr lang="en-US" dirty="0">
              <a:latin typeface="Calibri" pitchFamily="34" charset="0"/>
            </a:endParaRPr>
          </a:p>
        </p:txBody>
      </p:sp>
    </p:spTree>
    <p:extLst>
      <p:ext uri="{BB962C8B-B14F-4D97-AF65-F5344CB8AC3E}">
        <p14:creationId xmlns:p14="http://schemas.microsoft.com/office/powerpoint/2010/main" val="371015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EB1E6-206F-46CD-839A-D913F3F12163}"/>
              </a:ext>
            </a:extLst>
          </p:cNvPr>
          <p:cNvSpPr>
            <a:spLocks noGrp="1"/>
          </p:cNvSpPr>
          <p:nvPr>
            <p:ph type="title"/>
          </p:nvPr>
        </p:nvSpPr>
        <p:spPr>
          <a:xfrm>
            <a:off x="457200" y="122239"/>
            <a:ext cx="7543800" cy="498449"/>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VASCULAR learning outcomes</a:t>
            </a:r>
          </a:p>
        </p:txBody>
      </p:sp>
      <p:sp>
        <p:nvSpPr>
          <p:cNvPr id="3" name="Content Placeholder 2">
            <a:extLst>
              <a:ext uri="{FF2B5EF4-FFF2-40B4-BE49-F238E27FC236}">
                <a16:creationId xmlns:a16="http://schemas.microsoft.com/office/drawing/2014/main" id="{14A88B89-2B65-4C66-A018-8C71A650F919}"/>
              </a:ext>
            </a:extLst>
          </p:cNvPr>
          <p:cNvSpPr>
            <a:spLocks noGrp="1"/>
          </p:cNvSpPr>
          <p:nvPr>
            <p:ph idx="1"/>
          </p:nvPr>
        </p:nvSpPr>
        <p:spPr>
          <a:xfrm>
            <a:off x="179512" y="620687"/>
            <a:ext cx="8964488" cy="6115073"/>
          </a:xfrm>
        </p:spPr>
        <p:txBody>
          <a:bodyPr/>
          <a:lstStyle/>
          <a:p>
            <a:r>
              <a:rPr lang="en-GB" sz="2200" dirty="0">
                <a:solidFill>
                  <a:srgbClr val="7030A0"/>
                </a:solidFill>
              </a:rPr>
              <a:t>Verifiable:</a:t>
            </a:r>
            <a:r>
              <a:rPr lang="en-GB" sz="2200" dirty="0"/>
              <a:t> Can we tell when they’ve been achieved? And can students?</a:t>
            </a:r>
          </a:p>
          <a:p>
            <a:r>
              <a:rPr lang="en-GB" sz="2200" dirty="0">
                <a:solidFill>
                  <a:srgbClr val="7030A0"/>
                </a:solidFill>
              </a:rPr>
              <a:t>Action orientated</a:t>
            </a:r>
            <a:r>
              <a:rPr lang="en-GB" sz="2200" dirty="0"/>
              <a:t>: Do they lead to real and useful activity?</a:t>
            </a:r>
          </a:p>
          <a:p>
            <a:r>
              <a:rPr lang="en-GB" sz="2200" dirty="0">
                <a:solidFill>
                  <a:srgbClr val="7030A0"/>
                </a:solidFill>
              </a:rPr>
              <a:t>Singular</a:t>
            </a:r>
            <a:r>
              <a:rPr lang="en-GB" sz="2200" dirty="0"/>
              <a:t>: i.e. not portmanteau outcomes combining two or more into one, making it difficult to assess if differently achieved, but readily </a:t>
            </a:r>
            <a:r>
              <a:rPr lang="en-GB" sz="2200" dirty="0" err="1"/>
              <a:t>matchable</a:t>
            </a:r>
            <a:r>
              <a:rPr lang="en-GB" sz="2200" dirty="0"/>
              <a:t> to student work produced?</a:t>
            </a:r>
          </a:p>
          <a:p>
            <a:r>
              <a:rPr lang="en-GB" sz="2200" dirty="0">
                <a:solidFill>
                  <a:srgbClr val="7030A0"/>
                </a:solidFill>
              </a:rPr>
              <a:t>Constructively aligned</a:t>
            </a:r>
            <a:r>
              <a:rPr lang="en-GB" sz="2200" dirty="0"/>
              <a:t>? (Biggs and Tang, 2011) so that there is clear alignment between aims (What do students need to be able to know and do?), what is taught/ learned, how these are assessed and evaluated);</a:t>
            </a:r>
          </a:p>
          <a:p>
            <a:r>
              <a:rPr lang="en-GB" sz="2200" dirty="0">
                <a:solidFill>
                  <a:srgbClr val="7030A0"/>
                </a:solidFill>
              </a:rPr>
              <a:t>Understandable</a:t>
            </a:r>
            <a:r>
              <a:rPr lang="en-GB" sz="2200" dirty="0"/>
              <a:t> i.e. using language codes that are meaningful to all stakeholders?</a:t>
            </a:r>
          </a:p>
          <a:p>
            <a:r>
              <a:rPr lang="en-GB" sz="2200" dirty="0">
                <a:solidFill>
                  <a:srgbClr val="7030A0"/>
                </a:solidFill>
              </a:rPr>
              <a:t>Level-appropriate</a:t>
            </a:r>
            <a:r>
              <a:rPr lang="en-GB" sz="2200" dirty="0"/>
              <a:t>? Suitable and differentiable between1</a:t>
            </a:r>
            <a:r>
              <a:rPr lang="en-GB" sz="2200" baseline="30000" dirty="0"/>
              <a:t>st</a:t>
            </a:r>
            <a:r>
              <a:rPr lang="en-GB" sz="2200" dirty="0"/>
              <a:t> year, 2</a:t>
            </a:r>
            <a:r>
              <a:rPr lang="en-GB" sz="2200" baseline="30000" dirty="0"/>
              <a:t>nd</a:t>
            </a:r>
            <a:r>
              <a:rPr lang="en-GB" sz="2200" dirty="0"/>
              <a:t> year, 3</a:t>
            </a:r>
            <a:r>
              <a:rPr lang="en-GB" sz="2200" baseline="30000" dirty="0"/>
              <a:t>rd</a:t>
            </a:r>
            <a:r>
              <a:rPr lang="en-GB" sz="2200" dirty="0"/>
              <a:t> year, Masters, other PG? </a:t>
            </a:r>
          </a:p>
          <a:p>
            <a:r>
              <a:rPr lang="en-GB" sz="2200" dirty="0">
                <a:solidFill>
                  <a:srgbClr val="7030A0"/>
                </a:solidFill>
              </a:rPr>
              <a:t>Affective-inclusive</a:t>
            </a:r>
            <a:r>
              <a:rPr lang="en-GB" sz="2200" dirty="0"/>
              <a:t> i.e. not just covering actions but capabilities in the affective domain?</a:t>
            </a:r>
          </a:p>
          <a:p>
            <a:r>
              <a:rPr lang="en-GB" sz="2200" dirty="0">
                <a:solidFill>
                  <a:srgbClr val="7030A0"/>
                </a:solidFill>
              </a:rPr>
              <a:t>Regularly reviewed? </a:t>
            </a:r>
            <a:r>
              <a:rPr lang="en-GB" sz="2200" dirty="0"/>
              <a:t>Not just stuck in history and always fit-for-purpose</a:t>
            </a:r>
            <a:r>
              <a:rPr lang="en-GB" sz="2200" dirty="0">
                <a:solidFill>
                  <a:srgbClr val="7030A0"/>
                </a:solidFill>
              </a:rPr>
              <a:t>.</a:t>
            </a:r>
          </a:p>
          <a:p>
            <a:endParaRPr lang="en-GB" sz="2200" dirty="0"/>
          </a:p>
        </p:txBody>
      </p:sp>
    </p:spTree>
    <p:extLst>
      <p:ext uri="{BB962C8B-B14F-4D97-AF65-F5344CB8AC3E}">
        <p14:creationId xmlns:p14="http://schemas.microsoft.com/office/powerpoint/2010/main" val="4041961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C6300-07F1-4F41-840A-6523F5D8FDE6}"/>
              </a:ext>
            </a:extLst>
          </p:cNvPr>
          <p:cNvSpPr>
            <a:spLocks noGrp="1"/>
          </p:cNvSpPr>
          <p:nvPr>
            <p:ph type="title"/>
          </p:nvPr>
        </p:nvSpPr>
        <p:spPr>
          <a:xfrm>
            <a:off x="628650" y="1"/>
            <a:ext cx="7886700" cy="476672"/>
          </a:xfrm>
        </p:spPr>
        <p:txBody>
          <a:bodyPr>
            <a:normAutofit fontScale="90000"/>
          </a:bodyPr>
          <a:lstStyle/>
          <a:p>
            <a:pPr algn="ctr"/>
            <a:r>
              <a:rPr lang="en-GB" sz="3100" dirty="0">
                <a:latin typeface="+mn-lt"/>
              </a:rPr>
              <a:t>Feedback</a:t>
            </a:r>
            <a:endParaRPr lang="en-GB" dirty="0">
              <a:latin typeface="+mn-lt"/>
            </a:endParaRPr>
          </a:p>
        </p:txBody>
      </p:sp>
      <p:sp>
        <p:nvSpPr>
          <p:cNvPr id="5" name="Content Placeholder 4">
            <a:extLst>
              <a:ext uri="{FF2B5EF4-FFF2-40B4-BE49-F238E27FC236}">
                <a16:creationId xmlns:a16="http://schemas.microsoft.com/office/drawing/2014/main" id="{CA88E455-0978-49C2-A9B6-DFB81E57D18A}"/>
              </a:ext>
            </a:extLst>
          </p:cNvPr>
          <p:cNvSpPr>
            <a:spLocks noGrp="1"/>
          </p:cNvSpPr>
          <p:nvPr>
            <p:ph idx="1"/>
          </p:nvPr>
        </p:nvSpPr>
        <p:spPr>
          <a:xfrm>
            <a:off x="490787" y="264694"/>
            <a:ext cx="8162425" cy="6328611"/>
          </a:xfrm>
        </p:spPr>
        <p:txBody>
          <a:bodyPr>
            <a:noAutofit/>
          </a:bodyPr>
          <a:lstStyle/>
          <a:p>
            <a:pPr marL="360363" indent="-360363">
              <a:buNone/>
            </a:pPr>
            <a:r>
              <a:rPr lang="en-US" sz="2300" b="1" dirty="0"/>
              <a:t>F</a:t>
            </a:r>
            <a:r>
              <a:rPr lang="en-US" sz="2300" dirty="0"/>
              <a:t>ormative, helping to shape and improve future performances, that is Feed-forward;</a:t>
            </a:r>
            <a:endParaRPr lang="en-GB" sz="2300" dirty="0"/>
          </a:p>
          <a:p>
            <a:pPr marL="360363" indent="-360363">
              <a:buNone/>
            </a:pPr>
            <a:r>
              <a:rPr lang="en-US" sz="2300" b="1" dirty="0"/>
              <a:t>E</a:t>
            </a:r>
            <a:r>
              <a:rPr lang="en-US" sz="2300" dirty="0"/>
              <a:t>nergising: helping students to feel motivated and inclined to work towards Enhancement;</a:t>
            </a:r>
            <a:endParaRPr lang="en-GB" sz="2300" dirty="0"/>
          </a:p>
          <a:p>
            <a:pPr marL="360363" indent="-360363">
              <a:buNone/>
            </a:pPr>
            <a:r>
              <a:rPr lang="en-US" sz="2300" b="1" dirty="0"/>
              <a:t>E</a:t>
            </a:r>
            <a:r>
              <a:rPr lang="en-US" sz="2300" dirty="0"/>
              <a:t>fficient: enabling you to maximise your helpful commentary while minimising your Effort;</a:t>
            </a:r>
            <a:endParaRPr lang="en-GB" sz="2300" dirty="0"/>
          </a:p>
          <a:p>
            <a:pPr marL="360363" indent="-360363">
              <a:buNone/>
            </a:pPr>
            <a:r>
              <a:rPr lang="en-US" sz="2300" b="1" dirty="0"/>
              <a:t>D</a:t>
            </a:r>
            <a:r>
              <a:rPr lang="en-US" sz="2300" dirty="0"/>
              <a:t>ialogic, involving interaction with and between students, plus Developmental comments;</a:t>
            </a:r>
            <a:endParaRPr lang="en-GB" sz="2300" dirty="0"/>
          </a:p>
          <a:p>
            <a:pPr marL="360363" indent="-360363">
              <a:buNone/>
            </a:pPr>
            <a:r>
              <a:rPr lang="en-US" sz="2300" b="1" dirty="0"/>
              <a:t>B</a:t>
            </a:r>
            <a:r>
              <a:rPr lang="en-US" sz="2300" dirty="0"/>
              <a:t>enevolent: students should Believe you have their Best interests at heart;</a:t>
            </a:r>
            <a:endParaRPr lang="en-GB" sz="2300" dirty="0"/>
          </a:p>
          <a:p>
            <a:pPr marL="360363" indent="-360363">
              <a:buNone/>
            </a:pPr>
            <a:r>
              <a:rPr lang="en-US" sz="2300" b="1" dirty="0"/>
              <a:t>A</a:t>
            </a:r>
            <a:r>
              <a:rPr lang="en-US" sz="2300" dirty="0"/>
              <a:t>ction-orientated: that is leading students to Actually Advancing their Achievement;</a:t>
            </a:r>
            <a:endParaRPr lang="en-GB" sz="2300" dirty="0"/>
          </a:p>
          <a:p>
            <a:pPr marL="360363" indent="-360363">
              <a:buNone/>
            </a:pPr>
            <a:r>
              <a:rPr lang="en-US" sz="2300" b="1" dirty="0"/>
              <a:t>C</a:t>
            </a:r>
            <a:r>
              <a:rPr lang="en-US" sz="2300" dirty="0"/>
              <a:t>onstructive rather than destructive, taking note of the affective impact of our Comments;</a:t>
            </a:r>
            <a:endParaRPr lang="en-GB" sz="2300" dirty="0"/>
          </a:p>
          <a:p>
            <a:pPr marL="360363" indent="-360363">
              <a:buNone/>
            </a:pPr>
            <a:r>
              <a:rPr lang="en-US" sz="2300" b="1" dirty="0"/>
              <a:t>K</a:t>
            </a:r>
            <a:r>
              <a:rPr lang="en-US" sz="2300" dirty="0"/>
              <a:t>indly: when putting across tough messages, we need to remember the affective impact. </a:t>
            </a:r>
            <a:r>
              <a:rPr lang="en-US" sz="2400" dirty="0"/>
              <a:t>		(Sally Brown, 2019)</a:t>
            </a:r>
            <a:endParaRPr lang="en-GB" sz="2400" dirty="0"/>
          </a:p>
          <a:p>
            <a:pPr marL="0" indent="0">
              <a:buNone/>
            </a:pPr>
            <a:r>
              <a:rPr lang="en-US" sz="2400" dirty="0"/>
              <a:t> </a:t>
            </a:r>
            <a:endParaRPr lang="en-GB" sz="2400" dirty="0"/>
          </a:p>
          <a:p>
            <a:pPr marL="0" indent="0">
              <a:buNone/>
            </a:pPr>
            <a:endParaRPr lang="en-GB" sz="2400" dirty="0"/>
          </a:p>
        </p:txBody>
      </p:sp>
      <p:sp>
        <p:nvSpPr>
          <p:cNvPr id="2" name="Rectangle 1">
            <a:extLst>
              <a:ext uri="{FF2B5EF4-FFF2-40B4-BE49-F238E27FC236}">
                <a16:creationId xmlns:a16="http://schemas.microsoft.com/office/drawing/2014/main" id="{55B9DFED-B6F0-4BC6-9B96-F0FD8FCA30CE}"/>
              </a:ext>
            </a:extLst>
          </p:cNvPr>
          <p:cNvSpPr/>
          <p:nvPr/>
        </p:nvSpPr>
        <p:spPr>
          <a:xfrm>
            <a:off x="490787" y="264695"/>
            <a:ext cx="336693" cy="6044706"/>
          </a:xfrm>
          <a:prstGeom prst="rect">
            <a:avLst/>
          </a:prstGeom>
          <a:solidFill>
            <a:srgbClr val="FFFF00">
              <a:alpha val="4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3644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33339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Some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issues</a:t>
            </a:r>
          </a:p>
        </p:txBody>
      </p:sp>
      <p:sp>
        <p:nvSpPr>
          <p:cNvPr id="2" name="Oval 1"/>
          <p:cNvSpPr>
            <a:spLocks noChangeArrowheads="1"/>
          </p:cNvSpPr>
          <p:nvPr/>
        </p:nvSpPr>
        <p:spPr bwMode="auto">
          <a:xfrm>
            <a:off x="5753100" y="3124206"/>
            <a:ext cx="3390900" cy="1641475"/>
          </a:xfrm>
          <a:prstGeom prst="ellipse">
            <a:avLst/>
          </a:prstGeom>
          <a:solidFill>
            <a:schemeClr val="accent2">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Written, printed,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on-screen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4" name="Oval 3"/>
          <p:cNvSpPr>
            <a:spLocks noChangeArrowheads="1"/>
          </p:cNvSpPr>
          <p:nvPr/>
        </p:nvSpPr>
        <p:spPr bwMode="auto">
          <a:xfrm>
            <a:off x="228600" y="1371612"/>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Language of feedback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5" name="Oval 4"/>
          <p:cNvSpPr>
            <a:spLocks noChangeArrowheads="1"/>
          </p:cNvSpPr>
          <p:nvPr/>
        </p:nvSpPr>
        <p:spPr bwMode="auto">
          <a:xfrm>
            <a:off x="5486400" y="1371612"/>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National Student Survey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6" name="Oval 5"/>
          <p:cNvSpPr>
            <a:spLocks noChangeArrowheads="1"/>
          </p:cNvSpPr>
          <p:nvPr/>
        </p:nvSpPr>
        <p:spPr bwMode="auto">
          <a:xfrm>
            <a:off x="0" y="3124206"/>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Timing: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24-hours!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4"/>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Feed-forward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12"/>
            <a:ext cx="3390900" cy="1641475"/>
          </a:xfrm>
          <a:prstGeom prst="ellipse">
            <a:avLst/>
          </a:prstGeom>
          <a:solidFill>
            <a:srgbClr val="66FF66"/>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Efficiency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12"/>
            <a:ext cx="3390900" cy="1641475"/>
          </a:xfrm>
          <a:prstGeom prst="ellipse">
            <a:avLst/>
          </a:prstGeom>
          <a:solidFill>
            <a:schemeClr val="accent6">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Face to face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oral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3" name="Action Button: Blank 2">
            <a:hlinkClick r:id="rId3" highlightClick="1"/>
            <a:extLst>
              <a:ext uri="{FF2B5EF4-FFF2-40B4-BE49-F238E27FC236}">
                <a16:creationId xmlns:a16="http://schemas.microsoft.com/office/drawing/2014/main" id="{8C700EFF-57AA-4E73-A7EE-5F6CA059528F}"/>
              </a:ext>
            </a:extLst>
          </p:cNvPr>
          <p:cNvSpPr/>
          <p:nvPr/>
        </p:nvSpPr>
        <p:spPr>
          <a:xfrm>
            <a:off x="190500" y="3717040"/>
            <a:ext cx="564970" cy="46209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6694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3"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08E53E3-9BD2-4E9C-9547-368BE6F6B7D2}"/>
              </a:ext>
            </a:extLst>
          </p:cNvPr>
          <p:cNvSpPr>
            <a:spLocks noGrp="1" noChangeArrowheads="1"/>
          </p:cNvSpPr>
          <p:nvPr>
            <p:ph type="title"/>
          </p:nvPr>
        </p:nvSpPr>
        <p:spPr/>
        <p:txBody>
          <a:bodyPr/>
          <a:lstStyle/>
          <a:p>
            <a:pPr eaLnBrk="1" hangingPunct="1"/>
            <a:r>
              <a:rPr lang="en-GB" altLang="en-US"/>
              <a:t>Fishing for feedback?</a:t>
            </a:r>
          </a:p>
        </p:txBody>
      </p:sp>
      <p:sp>
        <p:nvSpPr>
          <p:cNvPr id="249859" name="Rectangle 3">
            <a:extLst>
              <a:ext uri="{FF2B5EF4-FFF2-40B4-BE49-F238E27FC236}">
                <a16:creationId xmlns:a16="http://schemas.microsoft.com/office/drawing/2014/main" id="{6438A35F-F07C-442C-BB1F-8A606E3EB644}"/>
              </a:ext>
            </a:extLst>
          </p:cNvPr>
          <p:cNvSpPr>
            <a:spLocks noGrp="1" noChangeArrowheads="1"/>
          </p:cNvSpPr>
          <p:nvPr>
            <p:ph idx="1"/>
          </p:nvPr>
        </p:nvSpPr>
        <p:spPr/>
        <p:txBody>
          <a:bodyPr/>
          <a:lstStyle/>
          <a:p>
            <a:pPr eaLnBrk="1" hangingPunct="1">
              <a:buFont typeface="Wingdings" panose="05000000000000000000" pitchFamily="2" charset="2"/>
              <a:buNone/>
              <a:defRPr/>
            </a:pPr>
            <a:r>
              <a:rPr lang="en-GB" dirty="0">
                <a:solidFill>
                  <a:srgbClr val="006600"/>
                </a:solidFill>
              </a:rPr>
              <a:t>Feedback is like fish.</a:t>
            </a:r>
          </a:p>
          <a:p>
            <a:pPr eaLnBrk="1" hangingPunct="1">
              <a:buFont typeface="Wingdings" panose="05000000000000000000" pitchFamily="2" charset="2"/>
              <a:buNone/>
              <a:defRPr/>
            </a:pPr>
            <a:r>
              <a:rPr lang="en-GB" dirty="0">
                <a:solidFill>
                  <a:srgbClr val="006600"/>
                </a:solidFill>
              </a:rPr>
              <a:t>If it is not used quickly, it becomes useless.</a:t>
            </a:r>
          </a:p>
          <a:p>
            <a:pPr eaLnBrk="1" hangingPunct="1">
              <a:buFont typeface="Wingdings" panose="05000000000000000000" pitchFamily="2" charset="2"/>
              <a:buNone/>
              <a:defRPr/>
            </a:pPr>
            <a:r>
              <a:rPr lang="en-GB" dirty="0">
                <a:solidFill>
                  <a:srgbClr val="006600"/>
                </a:solidFill>
              </a:rPr>
              <a:t>	(Sally Brown).</a:t>
            </a:r>
          </a:p>
          <a:p>
            <a:pPr eaLnBrk="1" hangingPunct="1">
              <a:buFont typeface="Wingdings" panose="05000000000000000000" pitchFamily="2" charset="2"/>
              <a:buNone/>
              <a:defRPr/>
            </a:pPr>
            <a:r>
              <a:rPr lang="en-GB" dirty="0">
                <a:solidFill>
                  <a:srgbClr val="0000CC"/>
                </a:solidFill>
              </a:rPr>
              <a:t>Give a man a fish,</a:t>
            </a:r>
          </a:p>
          <a:p>
            <a:pPr eaLnBrk="1" hangingPunct="1">
              <a:buFont typeface="Wingdings" panose="05000000000000000000" pitchFamily="2" charset="2"/>
              <a:buNone/>
              <a:defRPr/>
            </a:pPr>
            <a:r>
              <a:rPr lang="en-GB" dirty="0">
                <a:solidFill>
                  <a:srgbClr val="0000CC"/>
                </a:solidFill>
              </a:rPr>
              <a:t>Feed him for a day.</a:t>
            </a:r>
          </a:p>
          <a:p>
            <a:pPr eaLnBrk="1" hangingPunct="1">
              <a:buFont typeface="Wingdings" panose="05000000000000000000" pitchFamily="2" charset="2"/>
              <a:buNone/>
              <a:defRPr/>
            </a:pPr>
            <a:r>
              <a:rPr lang="en-GB" dirty="0">
                <a:solidFill>
                  <a:srgbClr val="0000CC"/>
                </a:solidFill>
              </a:rPr>
              <a:t>Teach a man to fish,</a:t>
            </a:r>
          </a:p>
          <a:p>
            <a:pPr eaLnBrk="1" hangingPunct="1">
              <a:buFont typeface="Wingdings" panose="05000000000000000000" pitchFamily="2" charset="2"/>
              <a:buNone/>
              <a:defRPr/>
            </a:pPr>
            <a:r>
              <a:rPr lang="en-GB" dirty="0">
                <a:solidFill>
                  <a:srgbClr val="0000CC"/>
                </a:solidFill>
              </a:rPr>
              <a:t>Feed him for a lifetime.</a:t>
            </a:r>
          </a:p>
          <a:p>
            <a:pPr eaLnBrk="1" hangingPunct="1">
              <a:buFont typeface="Wingdings" panose="05000000000000000000" pitchFamily="2" charset="2"/>
              <a:buNone/>
              <a:defRPr/>
            </a:pPr>
            <a:r>
              <a:rPr lang="en-GB" dirty="0">
                <a:solidFill>
                  <a:srgbClr val="0000CC"/>
                </a:solidFill>
              </a:rPr>
              <a:t>	</a:t>
            </a:r>
            <a:r>
              <a:rPr lang="en-GB" kern="1200" dirty="0">
                <a:solidFill>
                  <a:srgbClr val="0000CC"/>
                </a:solidFill>
              </a:rPr>
              <a:t>(Maimonides: 1135-1204)</a:t>
            </a:r>
          </a:p>
          <a:p>
            <a:pPr eaLnBrk="1" hangingPunct="1">
              <a:buFont typeface="Wingdings" panose="05000000000000000000" pitchFamily="2" charset="2"/>
              <a:buNone/>
              <a:defRPr/>
            </a:pPr>
            <a:endParaRPr lang="en-GB" dirty="0">
              <a:solidFill>
                <a:srgbClr val="0000CC"/>
              </a:solidFill>
            </a:endParaRPr>
          </a:p>
        </p:txBody>
      </p:sp>
      <p:sp>
        <p:nvSpPr>
          <p:cNvPr id="6" name="TextBox 5">
            <a:extLst>
              <a:ext uri="{FF2B5EF4-FFF2-40B4-BE49-F238E27FC236}">
                <a16:creationId xmlns:a16="http://schemas.microsoft.com/office/drawing/2014/main" id="{91A2547B-E4F8-48E5-8414-DAD36C83EF3B}"/>
              </a:ext>
            </a:extLst>
          </p:cNvPr>
          <p:cNvSpPr txBox="1">
            <a:spLocks noChangeArrowheads="1"/>
          </p:cNvSpPr>
          <p:nvPr/>
        </p:nvSpPr>
        <p:spPr bwMode="auto">
          <a:xfrm>
            <a:off x="395288" y="5229225"/>
            <a:ext cx="8748712"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5000"/>
              </a:spcBef>
              <a:buClr>
                <a:srgbClr val="009900"/>
              </a:buClr>
              <a:buFont typeface="Wingdings" panose="05000000000000000000" pitchFamily="2" charset="2"/>
              <a:buChar char="v"/>
              <a:defRPr sz="3200" b="1">
                <a:solidFill>
                  <a:srgbClr val="660066"/>
                </a:solidFill>
                <a:latin typeface="Arial" panose="020B0604020202020204" pitchFamily="34" charset="0"/>
              </a:defRPr>
            </a:lvl1pPr>
            <a:lvl2pPr marL="742950" indent="-285750">
              <a:lnSpc>
                <a:spcPct val="90000"/>
              </a:lnSpc>
              <a:spcBef>
                <a:spcPct val="35000"/>
              </a:spcBef>
              <a:buClr>
                <a:srgbClr val="009900"/>
              </a:buClr>
              <a:buFont typeface="Wingdings" panose="05000000000000000000" pitchFamily="2" charset="2"/>
              <a:buChar char="v"/>
              <a:defRPr sz="2800" b="1">
                <a:solidFill>
                  <a:srgbClr val="660066"/>
                </a:solidFill>
                <a:latin typeface="Arial" panose="020B0604020202020204" pitchFamily="34" charset="0"/>
              </a:defRPr>
            </a:lvl2pPr>
            <a:lvl3pPr marL="1143000" indent="-228600">
              <a:lnSpc>
                <a:spcPct val="90000"/>
              </a:lnSpc>
              <a:spcBef>
                <a:spcPct val="35000"/>
              </a:spcBef>
              <a:buClr>
                <a:srgbClr val="009900"/>
              </a:buClr>
              <a:buFont typeface="Wingdings" panose="05000000000000000000" pitchFamily="2" charset="2"/>
              <a:buChar char="v"/>
              <a:defRPr sz="2400" b="1">
                <a:solidFill>
                  <a:srgbClr val="660066"/>
                </a:solidFill>
                <a:latin typeface="Arial" panose="020B0604020202020204" pitchFamily="34" charset="0"/>
              </a:defRPr>
            </a:lvl3pPr>
            <a:lvl4pPr marL="1600200" indent="-228600">
              <a:lnSpc>
                <a:spcPct val="90000"/>
              </a:lnSpc>
              <a:spcBef>
                <a:spcPct val="35000"/>
              </a:spcBef>
              <a:buClr>
                <a:srgbClr val="009900"/>
              </a:buClr>
              <a:buFont typeface="Wingdings" panose="05000000000000000000" pitchFamily="2" charset="2"/>
              <a:buChar char="v"/>
              <a:defRPr sz="2000" b="1">
                <a:solidFill>
                  <a:srgbClr val="660066"/>
                </a:solidFill>
                <a:latin typeface="Arial" panose="020B0604020202020204" pitchFamily="34" charset="0"/>
              </a:defRPr>
            </a:lvl4pPr>
            <a:lvl5pPr marL="2057400" indent="-228600">
              <a:lnSpc>
                <a:spcPct val="90000"/>
              </a:lnSpc>
              <a:spcBef>
                <a:spcPct val="35000"/>
              </a:spcBef>
              <a:buClr>
                <a:srgbClr val="009900"/>
              </a:buClr>
              <a:buFont typeface="Wingdings" panose="05000000000000000000" pitchFamily="2" charset="2"/>
              <a:buChar char="v"/>
              <a:defRPr sz="2000" b="1">
                <a:solidFill>
                  <a:srgbClr val="660066"/>
                </a:solidFill>
                <a:latin typeface="Arial" panose="020B0604020202020204" pitchFamily="34" charset="0"/>
              </a:defRPr>
            </a:lvl5pPr>
            <a:lvl6pPr marL="2514600" indent="-22860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Arial" panose="020B0604020202020204" pitchFamily="34" charset="0"/>
              </a:defRPr>
            </a:lvl6pPr>
            <a:lvl7pPr marL="2971800" indent="-22860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Arial" panose="020B0604020202020204" pitchFamily="34" charset="0"/>
              </a:defRPr>
            </a:lvl7pPr>
            <a:lvl8pPr marL="3429000" indent="-22860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Arial" panose="020B0604020202020204" pitchFamily="34" charset="0"/>
              </a:defRPr>
            </a:lvl8pPr>
            <a:lvl9pPr marL="3886200" indent="-22860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3200" b="1" i="0" u="none" strike="noStrike" kern="1200" cap="none" spc="0" normalizeH="0" baseline="0" noProof="0">
                <a:ln>
                  <a:noFill/>
                </a:ln>
                <a:solidFill>
                  <a:srgbClr val="0000CC"/>
                </a:solidFill>
                <a:effectLst/>
                <a:uLnTx/>
                <a:uFillTx/>
                <a:latin typeface="Arial" panose="020B0604020202020204" pitchFamily="34" charset="0"/>
                <a:ea typeface="+mn-ea"/>
                <a:cs typeface="+mn-cs"/>
              </a:rPr>
              <a:t>And he’ll learn to drink beer in boats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3200" b="1" i="0" u="none" strike="noStrike" kern="1200" cap="none" spc="0" normalizeH="0" baseline="0" noProof="0">
                <a:ln>
                  <a:noFill/>
                </a:ln>
                <a:solidFill>
                  <a:srgbClr val="0000CC"/>
                </a:solidFill>
                <a:effectLst/>
                <a:uLnTx/>
                <a:uFillTx/>
                <a:latin typeface="Arial" panose="020B0604020202020204" pitchFamily="34" charset="0"/>
                <a:ea typeface="+mn-ea"/>
                <a:cs typeface="+mn-cs"/>
              </a:rPr>
              <a:t>And you won’t see him for weeks!</a:t>
            </a:r>
          </a:p>
        </p:txBody>
      </p:sp>
      <p:sp>
        <p:nvSpPr>
          <p:cNvPr id="7" name="Rectangle 6">
            <a:extLst>
              <a:ext uri="{FF2B5EF4-FFF2-40B4-BE49-F238E27FC236}">
                <a16:creationId xmlns:a16="http://schemas.microsoft.com/office/drawing/2014/main" id="{27F79000-3002-451E-A18F-7553AAC9CC65}"/>
              </a:ext>
            </a:extLst>
          </p:cNvPr>
          <p:cNvSpPr/>
          <p:nvPr/>
        </p:nvSpPr>
        <p:spPr>
          <a:xfrm>
            <a:off x="827088" y="6321425"/>
            <a:ext cx="5184775" cy="536575"/>
          </a:xfrm>
          <a:prstGeom prst="rect">
            <a:avLst/>
          </a:prstGeom>
          <a:solidFill>
            <a:schemeClr val="bg1"/>
          </a:solidFill>
        </p:spPr>
        <p:txBody>
          <a:bodyPr>
            <a:spAutoFit/>
          </a:bodyPr>
          <a:lstStyle/>
          <a:p>
            <a:pPr marL="533400" marR="0" lvl="0" indent="-533400" algn="l" defTabSz="914400" rtl="0" eaLnBrk="1" fontAlgn="base" latinLnBrk="0" hangingPunct="1">
              <a:lnSpc>
                <a:spcPct val="90000"/>
              </a:lnSpc>
              <a:spcBef>
                <a:spcPct val="35000"/>
              </a:spcBef>
              <a:spcAft>
                <a:spcPct val="0"/>
              </a:spcAft>
              <a:buClr>
                <a:srgbClr val="009900"/>
              </a:buClr>
              <a:buSzTx/>
              <a:buFontTx/>
              <a:buNone/>
              <a:tabLst/>
              <a:defRPr/>
            </a:pPr>
            <a:r>
              <a:rPr kumimoji="0" lang="en-GB" sz="3200" b="1" i="0" u="none" strike="noStrike" kern="0" cap="none" spc="0" normalizeH="0" baseline="0" noProof="0" dirty="0">
                <a:ln>
                  <a:noFill/>
                </a:ln>
                <a:solidFill>
                  <a:srgbClr val="0000CC"/>
                </a:solidFill>
                <a:effectLst/>
                <a:uLnTx/>
                <a:uFillTx/>
                <a:latin typeface="Arial"/>
                <a:ea typeface="+mn-ea"/>
                <a:cs typeface="+mn-cs"/>
              </a:rPr>
              <a:t>(Australian proverb).</a:t>
            </a:r>
          </a:p>
        </p:txBody>
      </p:sp>
      <p:sp>
        <p:nvSpPr>
          <p:cNvPr id="9" name="TextBox 8">
            <a:extLst>
              <a:ext uri="{FF2B5EF4-FFF2-40B4-BE49-F238E27FC236}">
                <a16:creationId xmlns:a16="http://schemas.microsoft.com/office/drawing/2014/main" id="{9DEFB778-A87D-49FB-BFC4-B7EF536216A0}"/>
              </a:ext>
            </a:extLst>
          </p:cNvPr>
          <p:cNvSpPr txBox="1"/>
          <p:nvPr/>
        </p:nvSpPr>
        <p:spPr>
          <a:xfrm>
            <a:off x="0" y="3500438"/>
            <a:ext cx="6156325" cy="3259137"/>
          </a:xfrm>
          <a:prstGeom prst="rect">
            <a:avLst/>
          </a:prstGeom>
          <a:solidFill>
            <a:schemeClr val="bg1"/>
          </a:solidFill>
          <a:ln>
            <a:solidFill>
              <a:schemeClr val="tx1"/>
            </a:solidFill>
          </a:ln>
        </p:spPr>
        <p:txBody>
          <a:bodyPr>
            <a:spAutoFit/>
          </a:bodyPr>
          <a:lstStyle/>
          <a:p>
            <a:pPr marL="533400" marR="0" lvl="0" indent="-533400" algn="l" defTabSz="914400" rtl="0" eaLnBrk="1" fontAlgn="base" latinLnBrk="0" hangingPunct="1">
              <a:lnSpc>
                <a:spcPct val="100000"/>
              </a:lnSpc>
              <a:spcBef>
                <a:spcPct val="35000"/>
              </a:spcBef>
              <a:spcAft>
                <a:spcPct val="0"/>
              </a:spcAft>
              <a:buClr>
                <a:srgbClr val="009900"/>
              </a:buClr>
              <a:buSzTx/>
              <a:buFontTx/>
              <a:buNone/>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	Make feedback </a:t>
            </a:r>
            <a:r>
              <a:rPr kumimoji="0" lang="en-GB" sz="2800" b="1" i="0" u="none" strike="noStrike" kern="0" cap="none" spc="0" normalizeH="0" baseline="0" noProof="0" dirty="0">
                <a:ln>
                  <a:noFill/>
                </a:ln>
                <a:solidFill>
                  <a:srgbClr val="FF0000"/>
                </a:solidFill>
                <a:effectLst/>
                <a:uLnTx/>
                <a:uFillTx/>
                <a:latin typeface="Arial"/>
                <a:ea typeface="+mn-ea"/>
                <a:cs typeface="+mn-cs"/>
              </a:rPr>
              <a:t>timely</a:t>
            </a:r>
            <a:r>
              <a:rPr kumimoji="0" lang="en-GB" sz="2800" b="1" i="0" u="none" strike="noStrike" kern="0" cap="none" spc="0" normalizeH="0" baseline="0" noProof="0" dirty="0">
                <a:ln>
                  <a:noFill/>
                </a:ln>
                <a:solidFill>
                  <a:srgbClr val="660066"/>
                </a:solidFill>
                <a:effectLst/>
                <a:uLnTx/>
                <a:uFillTx/>
                <a:latin typeface="Arial"/>
                <a:ea typeface="+mn-ea"/>
                <a:cs typeface="+mn-cs"/>
              </a:rPr>
              <a:t>, while it still matters to students, in time for them to use it towards further learning, or to receive further assistance.</a:t>
            </a:r>
          </a:p>
          <a:p>
            <a:pPr marL="533400" marR="0" lvl="0" indent="-533400" algn="l" defTabSz="914400" rtl="0" eaLnBrk="1" fontAlgn="base" latinLnBrk="0" hangingPunct="1">
              <a:lnSpc>
                <a:spcPct val="100000"/>
              </a:lnSpc>
              <a:spcBef>
                <a:spcPct val="35000"/>
              </a:spcBef>
              <a:spcAft>
                <a:spcPct val="0"/>
              </a:spcAft>
              <a:buClr>
                <a:srgbClr val="009900"/>
              </a:buClr>
              <a:buSzTx/>
              <a:buFontTx/>
              <a:buNone/>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	(Graham Gibbs)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840122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8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8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8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98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98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985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985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985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bg/>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build="p" autoUpdateAnimBg="0"/>
      <p:bldP spid="6" grpId="0" build="p" animBg="1"/>
      <p:bldP spid="7" grpId="0" animBg="1"/>
      <p:bldP spid="9" grpId="0" animBg="1"/>
      <p:bldP spid="9" grpId="1"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0A7113-DE11-4579-8B6B-CFD5022F5705}"/>
              </a:ext>
            </a:extLst>
          </p:cNvPr>
          <p:cNvSpPr>
            <a:spLocks noGrp="1"/>
          </p:cNvSpPr>
          <p:nvPr>
            <p:ph idx="1"/>
          </p:nvPr>
        </p:nvSpPr>
        <p:spPr>
          <a:xfrm>
            <a:off x="358777" y="116541"/>
            <a:ext cx="8605838" cy="5750862"/>
          </a:xfrm>
        </p:spPr>
        <p:txBody>
          <a:bodyPr/>
          <a:lstStyle/>
          <a:p>
            <a:pPr marL="0" indent="0">
              <a:buNone/>
            </a:pPr>
            <a:r>
              <a:rPr lang="en-GB" sz="2800" dirty="0"/>
              <a:t>Napier University Quick Guides</a:t>
            </a:r>
          </a:p>
          <a:p>
            <a:pPr marL="0" indent="0">
              <a:buNone/>
            </a:pPr>
            <a:r>
              <a:rPr lang="en-GB" sz="2000" dirty="0">
                <a:hlinkClick r:id="rId2">
                  <a:extLst>
                    <a:ext uri="{A12FA001-AC4F-418D-AE19-62706E023703}">
                      <ahyp:hlinkClr xmlns:ahyp="http://schemas.microsoft.com/office/drawing/2018/hyperlinkcolor" val="tx"/>
                    </a:ext>
                  </a:extLst>
                </a:hlinkClick>
              </a:rPr>
              <a:t>1 Commenting Constructively Quick Guide.pdf</a:t>
            </a:r>
            <a:endParaRPr lang="en-GB" sz="2000" dirty="0"/>
          </a:p>
          <a:p>
            <a:pPr marL="0" indent="0">
              <a:buNone/>
            </a:pPr>
            <a:r>
              <a:rPr lang="en-GB" sz="2000" dirty="0">
                <a:hlinkClick r:id="rId3">
                  <a:extLst>
                    <a:ext uri="{A12FA001-AC4F-418D-AE19-62706E023703}">
                      <ahyp:hlinkClr xmlns:ahyp="http://schemas.microsoft.com/office/drawing/2018/hyperlinkcolor" val="tx"/>
                    </a:ext>
                  </a:extLst>
                </a:hlinkClick>
              </a:rPr>
              <a:t>2 Getting Students to Engage Quick Guide.pdf</a:t>
            </a:r>
            <a:endParaRPr lang="en-GB" sz="2000" dirty="0"/>
          </a:p>
          <a:p>
            <a:pPr marL="0" indent="0">
              <a:buNone/>
            </a:pPr>
            <a:r>
              <a:rPr lang="en-GB" sz="2000" dirty="0">
                <a:hlinkClick r:id="rId4">
                  <a:extLst>
                    <a:ext uri="{A12FA001-AC4F-418D-AE19-62706E023703}">
                      <ahyp:hlinkClr xmlns:ahyp="http://schemas.microsoft.com/office/drawing/2018/hyperlinkcolor" val="tx"/>
                    </a:ext>
                  </a:extLst>
                </a:hlinkClick>
              </a:rPr>
              <a:t>3 Giving Formative Feedback Prior to Submission Quick Guide.pdf</a:t>
            </a:r>
            <a:endParaRPr lang="en-GB" sz="2000" dirty="0"/>
          </a:p>
          <a:p>
            <a:pPr marL="0" indent="0">
              <a:buNone/>
            </a:pPr>
            <a:r>
              <a:rPr lang="en-GB" sz="2000" dirty="0">
                <a:hlinkClick r:id="rId5">
                  <a:extLst>
                    <a:ext uri="{A12FA001-AC4F-418D-AE19-62706E023703}">
                      <ahyp:hlinkClr xmlns:ahyp="http://schemas.microsoft.com/office/drawing/2018/hyperlinkcolor" val="tx"/>
                    </a:ext>
                  </a:extLst>
                </a:hlinkClick>
              </a:rPr>
              <a:t>4 Streamlining Feedback on Summative Tasks Quick Guide.pdf</a:t>
            </a:r>
            <a:endParaRPr lang="en-GB" sz="2000" dirty="0"/>
          </a:p>
          <a:p>
            <a:pPr marL="0" indent="0">
              <a:buNone/>
            </a:pPr>
            <a:r>
              <a:rPr lang="en-GB" sz="2000" dirty="0">
                <a:hlinkClick r:id="rId6">
                  <a:extLst>
                    <a:ext uri="{A12FA001-AC4F-418D-AE19-62706E023703}">
                      <ahyp:hlinkClr xmlns:ahyp="http://schemas.microsoft.com/office/drawing/2018/hyperlinkcolor" val="tx"/>
                    </a:ext>
                  </a:extLst>
                </a:hlinkClick>
              </a:rPr>
              <a:t>5 Alternatives to Traditional Exams Quick Guide.pdf</a:t>
            </a:r>
            <a:endParaRPr lang="en-GB" sz="2000" dirty="0"/>
          </a:p>
          <a:p>
            <a:pPr marL="0" indent="0">
              <a:buNone/>
            </a:pPr>
            <a:r>
              <a:rPr lang="en-GB" sz="2000" dirty="0">
                <a:hlinkClick r:id="rId7">
                  <a:extLst>
                    <a:ext uri="{A12FA001-AC4F-418D-AE19-62706E023703}">
                      <ahyp:hlinkClr xmlns:ahyp="http://schemas.microsoft.com/office/drawing/2018/hyperlinkcolor" val="tx"/>
                    </a:ext>
                  </a:extLst>
                </a:hlinkClick>
              </a:rPr>
              <a:t>6 Alternatives to Essays Quick Guide.pdf</a:t>
            </a:r>
            <a:endParaRPr lang="en-GB" sz="2000" dirty="0"/>
          </a:p>
          <a:p>
            <a:pPr marL="0" indent="0">
              <a:buNone/>
            </a:pPr>
            <a:r>
              <a:rPr lang="en-GB" sz="2000" dirty="0">
                <a:hlinkClick r:id="rId8">
                  <a:extLst>
                    <a:ext uri="{A12FA001-AC4F-418D-AE19-62706E023703}">
                      <ahyp:hlinkClr xmlns:ahyp="http://schemas.microsoft.com/office/drawing/2018/hyperlinkcolor" val="tx"/>
                    </a:ext>
                  </a:extLst>
                </a:hlinkClick>
              </a:rPr>
              <a:t>7 Getting Students to Self-assess Quick Guide.pdf</a:t>
            </a:r>
            <a:endParaRPr lang="en-GB" sz="2000" dirty="0"/>
          </a:p>
          <a:p>
            <a:pPr marL="0" indent="0">
              <a:buNone/>
            </a:pPr>
            <a:r>
              <a:rPr lang="en-GB" sz="2000" dirty="0">
                <a:hlinkClick r:id="rId9">
                  <a:extLst>
                    <a:ext uri="{A12FA001-AC4F-418D-AE19-62706E023703}">
                      <ahyp:hlinkClr xmlns:ahyp="http://schemas.microsoft.com/office/drawing/2018/hyperlinkcolor" val="tx"/>
                    </a:ext>
                  </a:extLst>
                </a:hlinkClick>
              </a:rPr>
              <a:t>8 Assessment Literacy.pdf​  </a:t>
            </a:r>
            <a:br>
              <a:rPr lang="en-GB" sz="2000" dirty="0">
                <a:hlinkClick r:id="rId9">
                  <a:extLst>
                    <a:ext uri="{A12FA001-AC4F-418D-AE19-62706E023703}">
                      <ahyp:hlinkClr xmlns:ahyp="http://schemas.microsoft.com/office/drawing/2018/hyperlinkcolor" val="tx"/>
                    </a:ext>
                  </a:extLst>
                </a:hlinkClick>
              </a:rPr>
            </a:br>
            <a:endParaRPr lang="en-GB" sz="2000" dirty="0"/>
          </a:p>
          <a:p>
            <a:pPr marL="0" indent="0">
              <a:buNone/>
            </a:pPr>
            <a:r>
              <a:rPr lang="en-GB" sz="2000" dirty="0">
                <a:hlinkClick r:id="rId10">
                  <a:extLst>
                    <a:ext uri="{A12FA001-AC4F-418D-AE19-62706E023703}">
                      <ahyp:hlinkClr xmlns:ahyp="http://schemas.microsoft.com/office/drawing/2018/hyperlinkcolor" val="tx"/>
                    </a:ext>
                  </a:extLst>
                </a:hlinkClick>
              </a:rPr>
              <a:t>9 Exemplars Quick Guide.pdf</a:t>
            </a:r>
            <a:endParaRPr lang="en-GB" sz="2000" dirty="0"/>
          </a:p>
          <a:p>
            <a:pPr marL="0" indent="0">
              <a:buNone/>
            </a:pPr>
            <a:r>
              <a:rPr lang="en-GB" sz="2000" dirty="0">
                <a:hlinkClick r:id="rId11">
                  <a:extLst>
                    <a:ext uri="{A12FA001-AC4F-418D-AE19-62706E023703}">
                      <ahyp:hlinkClr xmlns:ahyp="http://schemas.microsoft.com/office/drawing/2018/hyperlinkcolor" val="tx"/>
                    </a:ext>
                  </a:extLst>
                </a:hlinkClick>
              </a:rPr>
              <a:t>10 Supporting International Students in their Assessment Quick Guide.pdf</a:t>
            </a:r>
            <a:endParaRPr lang="en-GB" sz="2000" dirty="0"/>
          </a:p>
          <a:p>
            <a:pPr marL="0" indent="0">
              <a:buNone/>
            </a:pPr>
            <a:r>
              <a:rPr lang="en-GB" sz="2000" dirty="0">
                <a:hlinkClick r:id="rId12">
                  <a:extLst>
                    <a:ext uri="{A12FA001-AC4F-418D-AE19-62706E023703}">
                      <ahyp:hlinkClr xmlns:ahyp="http://schemas.microsoft.com/office/drawing/2018/hyperlinkcolor" val="tx"/>
                    </a:ext>
                  </a:extLst>
                </a:hlinkClick>
              </a:rPr>
              <a:t>11 Using a Simple Feedback Stamp to Provide Incremental Feedback on Work-in-progress in the Art Design Context.pdf</a:t>
            </a:r>
            <a:endParaRPr lang="en-GB" sz="2000" dirty="0"/>
          </a:p>
          <a:p>
            <a:pPr marL="0" indent="0">
              <a:buNone/>
            </a:pPr>
            <a:r>
              <a:rPr lang="en-GB" sz="2000" dirty="0">
                <a:hlinkClick r:id="rId13">
                  <a:extLst>
                    <a:ext uri="{A12FA001-AC4F-418D-AE19-62706E023703}">
                      <ahyp:hlinkClr xmlns:ahyp="http://schemas.microsoft.com/office/drawing/2018/hyperlinkcolor" val="tx"/>
                    </a:ext>
                  </a:extLst>
                </a:hlinkClick>
              </a:rPr>
              <a:t>12 Helping Students to Benefit From Feedback on Exams.pdf</a:t>
            </a:r>
            <a:endParaRPr lang="en-GB" sz="2000" dirty="0"/>
          </a:p>
          <a:p>
            <a:pPr marL="0" indent="0">
              <a:buNone/>
            </a:pPr>
            <a:r>
              <a:rPr lang="en-GB" sz="2000" dirty="0">
                <a:hlinkClick r:id="rId14">
                  <a:extLst>
                    <a:ext uri="{A12FA001-AC4F-418D-AE19-62706E023703}">
                      <ahyp:hlinkClr xmlns:ahyp="http://schemas.microsoft.com/office/drawing/2018/hyperlinkcolor" val="tx"/>
                    </a:ext>
                  </a:extLst>
                </a:hlinkClick>
              </a:rPr>
              <a:t>13 Meeting the challenges of Programme Focused Assessment.pdf</a:t>
            </a:r>
            <a:endParaRPr lang="en-GB" sz="2000" dirty="0"/>
          </a:p>
          <a:p>
            <a:pPr marL="0" indent="0">
              <a:buNone/>
            </a:pPr>
            <a:r>
              <a:rPr lang="en-GB" sz="2000" dirty="0">
                <a:hlinkClick r:id="rId15">
                  <a:extLst>
                    <a:ext uri="{A12FA001-AC4F-418D-AE19-62706E023703}">
                      <ahyp:hlinkClr xmlns:ahyp="http://schemas.microsoft.com/office/drawing/2018/hyperlinkcolor" val="tx"/>
                    </a:ext>
                  </a:extLst>
                </a:hlinkClick>
              </a:rPr>
              <a:t>14 Combatting Contract Cheating.pdf​</a:t>
            </a:r>
            <a:endParaRPr lang="en-GB" sz="2000" dirty="0"/>
          </a:p>
          <a:p>
            <a:pPr marL="0" indent="0">
              <a:buNone/>
            </a:pPr>
            <a:endParaRPr lang="en-GB" sz="2000" dirty="0"/>
          </a:p>
        </p:txBody>
      </p:sp>
    </p:spTree>
    <p:extLst>
      <p:ext uri="{BB962C8B-B14F-4D97-AF65-F5344CB8AC3E}">
        <p14:creationId xmlns:p14="http://schemas.microsoft.com/office/powerpoint/2010/main" val="10405647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8713788" cy="764629"/>
          </a:xfrm>
        </p:spPr>
        <p:txBody>
          <a:bodyPr/>
          <a:lstStyle/>
          <a:p>
            <a:r>
              <a:rPr lang="en-GB" sz="3200" b="1" dirty="0">
                <a:solidFill>
                  <a:srgbClr val="00B0F0"/>
                </a:solidFill>
                <a:latin typeface="Calibri" panose="020F0502020204030204" pitchFamily="34" charset="0"/>
                <a:cs typeface="Calibri" panose="020F0502020204030204" pitchFamily="34" charset="0"/>
              </a:rPr>
              <a:t>The present NSS statements (2017)</a:t>
            </a:r>
          </a:p>
        </p:txBody>
      </p:sp>
      <p:sp>
        <p:nvSpPr>
          <p:cNvPr id="3" name="Content Placeholder 2"/>
          <p:cNvSpPr>
            <a:spLocks noGrp="1"/>
          </p:cNvSpPr>
          <p:nvPr>
            <p:ph idx="1"/>
          </p:nvPr>
        </p:nvSpPr>
        <p:spPr>
          <a:xfrm>
            <a:off x="358775" y="620610"/>
            <a:ext cx="8605838" cy="5246791"/>
          </a:xfrm>
        </p:spPr>
        <p:txBody>
          <a:bodyPr/>
          <a:lstStyle/>
          <a:p>
            <a:pPr marL="720725" indent="-720725">
              <a:buNone/>
            </a:pPr>
            <a:r>
              <a:rPr lang="en-GB" sz="2600" dirty="0">
                <a:solidFill>
                  <a:srgbClr val="000000"/>
                </a:solidFill>
              </a:rPr>
              <a:t>Assessment and feedback</a:t>
            </a:r>
          </a:p>
          <a:p>
            <a:pPr marL="720725" indent="-720725">
              <a:buSzPct val="100000"/>
              <a:buFont typeface="+mj-lt"/>
              <a:buAutoNum type="arabicPeriod" startAt="8"/>
            </a:pPr>
            <a:r>
              <a:rPr lang="en-GB" sz="2600" dirty="0">
                <a:solidFill>
                  <a:srgbClr val="002060"/>
                </a:solidFill>
              </a:rPr>
              <a:t>The criteria used in marking have been clear in advance </a:t>
            </a:r>
          </a:p>
          <a:p>
            <a:pPr marL="720725" indent="-720725">
              <a:buSzPct val="100000"/>
              <a:buFont typeface="+mj-lt"/>
              <a:buAutoNum type="arabicPeriod" startAt="8"/>
            </a:pPr>
            <a:r>
              <a:rPr lang="en-GB" sz="2600" dirty="0">
                <a:solidFill>
                  <a:srgbClr val="002060"/>
                </a:solidFill>
              </a:rPr>
              <a:t>Marking and assessment have been </a:t>
            </a:r>
            <a:r>
              <a:rPr lang="en-GB" sz="2600" dirty="0">
                <a:solidFill>
                  <a:srgbClr val="7030A0"/>
                </a:solidFill>
              </a:rPr>
              <a:t>fair</a:t>
            </a:r>
          </a:p>
          <a:p>
            <a:pPr marL="720725" indent="-720725">
              <a:buSzPct val="100000"/>
              <a:buFont typeface="+mj-lt"/>
              <a:buAutoNum type="arabicPeriod" startAt="8"/>
            </a:pPr>
            <a:r>
              <a:rPr lang="en-GB" sz="2600" dirty="0">
                <a:solidFill>
                  <a:srgbClr val="002060"/>
                </a:solidFill>
              </a:rPr>
              <a:t>Feedback on my work has been </a:t>
            </a:r>
            <a:r>
              <a:rPr lang="en-GB" sz="2600" dirty="0">
                <a:solidFill>
                  <a:srgbClr val="7030A0"/>
                </a:solidFill>
              </a:rPr>
              <a:t>timely</a:t>
            </a:r>
          </a:p>
          <a:p>
            <a:pPr marL="720725" indent="-720725">
              <a:buSzPct val="100000"/>
              <a:buFont typeface="+mj-lt"/>
              <a:buAutoNum type="arabicPeriod" startAt="8"/>
            </a:pPr>
            <a:r>
              <a:rPr lang="en-GB" sz="2600" dirty="0">
                <a:solidFill>
                  <a:srgbClr val="002060"/>
                </a:solidFill>
              </a:rPr>
              <a:t>I have received </a:t>
            </a:r>
            <a:r>
              <a:rPr lang="en-GB" sz="2600" dirty="0">
                <a:solidFill>
                  <a:srgbClr val="7030A0"/>
                </a:solidFill>
              </a:rPr>
              <a:t>helpful comments </a:t>
            </a:r>
            <a:r>
              <a:rPr lang="en-GB" sz="2600" dirty="0">
                <a:solidFill>
                  <a:srgbClr val="002060"/>
                </a:solidFill>
              </a:rPr>
              <a:t>on my work</a:t>
            </a:r>
          </a:p>
          <a:p>
            <a:pPr marL="720725" indent="-720725">
              <a:buNone/>
            </a:pPr>
            <a:r>
              <a:rPr lang="en-GB" sz="2600" dirty="0">
                <a:solidFill>
                  <a:srgbClr val="000000"/>
                </a:solidFill>
              </a:rPr>
              <a:t>Student voice</a:t>
            </a:r>
          </a:p>
          <a:p>
            <a:pPr marL="720725" lvl="0" indent="-720725">
              <a:buSzPct val="100000"/>
              <a:buFont typeface="+mj-lt"/>
              <a:buAutoNum type="arabicPeriod" startAt="23"/>
            </a:pPr>
            <a:r>
              <a:rPr lang="en-GB" sz="2600" dirty="0">
                <a:solidFill>
                  <a:srgbClr val="002060"/>
                </a:solidFill>
              </a:rPr>
              <a:t>I have had the right opportunities to provide feedback on my course</a:t>
            </a:r>
          </a:p>
          <a:p>
            <a:pPr marL="720725" lvl="0" indent="-720725">
              <a:buSzPct val="100000"/>
              <a:buFont typeface="+mj-lt"/>
              <a:buAutoNum type="arabicPeriod" startAt="23"/>
            </a:pPr>
            <a:r>
              <a:rPr lang="en-GB" sz="2600" dirty="0">
                <a:solidFill>
                  <a:srgbClr val="002060"/>
                </a:solidFill>
              </a:rPr>
              <a:t>Staff value students’ views and opinions about the course</a:t>
            </a:r>
          </a:p>
          <a:p>
            <a:pPr marL="720725" lvl="0" indent="-720725">
              <a:buSzPct val="100000"/>
              <a:buFont typeface="+mj-lt"/>
              <a:buAutoNum type="arabicPeriod" startAt="23"/>
            </a:pPr>
            <a:r>
              <a:rPr lang="en-US" sz="2600" dirty="0">
                <a:solidFill>
                  <a:srgbClr val="002060"/>
                </a:solidFill>
              </a:rPr>
              <a:t>It is clear how students’ feedback on the course has been acted on</a:t>
            </a:r>
            <a:endParaRPr lang="en-GB" sz="2600" dirty="0">
              <a:solidFill>
                <a:srgbClr val="002060"/>
              </a:solidFill>
            </a:endParaRPr>
          </a:p>
          <a:p>
            <a:endParaRPr lang="en-GB" sz="2600" dirty="0">
              <a:solidFill>
                <a:srgbClr val="002060"/>
              </a:solidFill>
            </a:endParaRPr>
          </a:p>
          <a:p>
            <a:endParaRPr lang="en-GB" sz="2600" dirty="0">
              <a:solidFill>
                <a:srgbClr val="002060"/>
              </a:solidFill>
            </a:endParaRPr>
          </a:p>
        </p:txBody>
      </p:sp>
    </p:spTree>
    <p:extLst>
      <p:ext uri="{BB962C8B-B14F-4D97-AF65-F5344CB8AC3E}">
        <p14:creationId xmlns:p14="http://schemas.microsoft.com/office/powerpoint/2010/main" val="26500121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DCC9C5-93D4-450D-9647-C7DC183A2A12}"/>
              </a:ext>
            </a:extLst>
          </p:cNvPr>
          <p:cNvSpPr/>
          <p:nvPr/>
        </p:nvSpPr>
        <p:spPr>
          <a:xfrm>
            <a:off x="713873" y="1560871"/>
            <a:ext cx="7716253" cy="426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CF1AF7D0-07A1-4E32-9F1A-21CAAD5E1D9B}"/>
              </a:ext>
            </a:extLst>
          </p:cNvPr>
          <p:cNvCxnSpPr>
            <a:stCxn id="4" idx="0"/>
            <a:endCxn id="4" idx="2"/>
          </p:cNvCxnSpPr>
          <p:nvPr/>
        </p:nvCxnSpPr>
        <p:spPr>
          <a:xfrm>
            <a:off x="4572000" y="1560871"/>
            <a:ext cx="0" cy="4267200"/>
          </a:xfrm>
          <a:prstGeom prst="line">
            <a:avLst/>
          </a:prstGeom>
          <a:ln w="3810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46C20F98-8B8F-4ADC-8DE9-0DBE26EFD34C}"/>
              </a:ext>
            </a:extLst>
          </p:cNvPr>
          <p:cNvCxnSpPr>
            <a:cxnSpLocks/>
            <a:stCxn id="4" idx="1"/>
            <a:endCxn id="4" idx="3"/>
          </p:cNvCxnSpPr>
          <p:nvPr/>
        </p:nvCxnSpPr>
        <p:spPr>
          <a:xfrm>
            <a:off x="713873" y="3694471"/>
            <a:ext cx="7716253" cy="0"/>
          </a:xfrm>
          <a:prstGeom prst="straightConnector1">
            <a:avLst/>
          </a:prstGeom>
          <a:ln w="38100">
            <a:headEnd type="arrow" w="med" len="med"/>
            <a:tailEnd type="arrow" w="med" len="med"/>
          </a:ln>
        </p:spPr>
        <p:style>
          <a:lnRef idx="3">
            <a:schemeClr val="dk1"/>
          </a:lnRef>
          <a:fillRef idx="0">
            <a:schemeClr val="dk1"/>
          </a:fillRef>
          <a:effectRef idx="2">
            <a:schemeClr val="dk1"/>
          </a:effectRef>
          <a:fontRef idx="minor">
            <a:schemeClr val="tx1"/>
          </a:fontRef>
        </p:style>
      </p:cxnSp>
      <p:sp>
        <p:nvSpPr>
          <p:cNvPr id="12" name="Rectangle 11">
            <a:extLst>
              <a:ext uri="{FF2B5EF4-FFF2-40B4-BE49-F238E27FC236}">
                <a16:creationId xmlns:a16="http://schemas.microsoft.com/office/drawing/2014/main" id="{C7272A28-C1A6-4440-A386-C4C367804C0D}"/>
              </a:ext>
            </a:extLst>
          </p:cNvPr>
          <p:cNvSpPr/>
          <p:nvPr/>
        </p:nvSpPr>
        <p:spPr>
          <a:xfrm>
            <a:off x="1342137" y="1769807"/>
            <a:ext cx="2639917" cy="1445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Urgent and important</a:t>
            </a:r>
          </a:p>
        </p:txBody>
      </p:sp>
      <p:sp>
        <p:nvSpPr>
          <p:cNvPr id="15" name="Rectangle 14">
            <a:extLst>
              <a:ext uri="{FF2B5EF4-FFF2-40B4-BE49-F238E27FC236}">
                <a16:creationId xmlns:a16="http://schemas.microsoft.com/office/drawing/2014/main" id="{B665D011-984B-423E-9325-03FD96FB7D3A}"/>
              </a:ext>
            </a:extLst>
          </p:cNvPr>
          <p:cNvSpPr/>
          <p:nvPr/>
        </p:nvSpPr>
        <p:spPr>
          <a:xfrm>
            <a:off x="5200264" y="1718198"/>
            <a:ext cx="2639917" cy="1445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Urgent,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en-GB" sz="2800" b="1" i="0" u="none" strike="noStrike" kern="1200" cap="none" spc="0" normalizeH="0" baseline="0" noProof="0" dirty="0" err="1">
                <a:ln>
                  <a:noFill/>
                </a:ln>
                <a:solidFill>
                  <a:prstClr val="black"/>
                </a:solidFill>
                <a:effectLst/>
                <a:uLnTx/>
                <a:uFillTx/>
                <a:latin typeface="Calibri" panose="020F0502020204030204"/>
                <a:ea typeface="+mn-ea"/>
                <a:cs typeface="+mn-cs"/>
              </a:rPr>
              <a:t>ot</a:t>
            </a: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 Important</a:t>
            </a:r>
          </a:p>
        </p:txBody>
      </p:sp>
      <p:sp>
        <p:nvSpPr>
          <p:cNvPr id="16" name="Rectangle 15">
            <a:extLst>
              <a:ext uri="{FF2B5EF4-FFF2-40B4-BE49-F238E27FC236}">
                <a16:creationId xmlns:a16="http://schemas.microsoft.com/office/drawing/2014/main" id="{42071504-9943-4188-8382-70F1CD721667}"/>
              </a:ext>
            </a:extLst>
          </p:cNvPr>
          <p:cNvSpPr/>
          <p:nvPr/>
        </p:nvSpPr>
        <p:spPr>
          <a:xfrm>
            <a:off x="5181105" y="3851798"/>
            <a:ext cx="2639917" cy="1445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Not urgent,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not important</a:t>
            </a:r>
          </a:p>
        </p:txBody>
      </p:sp>
      <p:sp>
        <p:nvSpPr>
          <p:cNvPr id="17" name="Rectangle 16">
            <a:extLst>
              <a:ext uri="{FF2B5EF4-FFF2-40B4-BE49-F238E27FC236}">
                <a16:creationId xmlns:a16="http://schemas.microsoft.com/office/drawing/2014/main" id="{8CDA1202-1221-4FF7-A060-5C59E8C6619F}"/>
              </a:ext>
            </a:extLst>
          </p:cNvPr>
          <p:cNvSpPr/>
          <p:nvPr/>
        </p:nvSpPr>
        <p:spPr>
          <a:xfrm>
            <a:off x="1342137" y="3899741"/>
            <a:ext cx="2639917" cy="1445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Not urgent,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but important</a:t>
            </a:r>
          </a:p>
        </p:txBody>
      </p:sp>
      <p:sp>
        <p:nvSpPr>
          <p:cNvPr id="2" name="TextBox 1">
            <a:extLst>
              <a:ext uri="{FF2B5EF4-FFF2-40B4-BE49-F238E27FC236}">
                <a16:creationId xmlns:a16="http://schemas.microsoft.com/office/drawing/2014/main" id="{ED8091BB-22A1-4900-8540-AA77AA0013CC}"/>
              </a:ext>
            </a:extLst>
          </p:cNvPr>
          <p:cNvSpPr txBox="1"/>
          <p:nvPr/>
        </p:nvSpPr>
        <p:spPr>
          <a:xfrm>
            <a:off x="713873" y="625642"/>
            <a:ext cx="7716253" cy="646331"/>
          </a:xfrm>
          <a:prstGeom prst="rect">
            <a:avLst/>
          </a:prstGeom>
          <a:solidFill>
            <a:srgbClr val="FFFF00"/>
          </a:solidFill>
          <a:ln>
            <a:solidFill>
              <a:schemeClr val="bg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rPr>
              <a:t>Setting your priorities?</a:t>
            </a:r>
          </a:p>
        </p:txBody>
      </p:sp>
      <p:sp>
        <p:nvSpPr>
          <p:cNvPr id="5" name="Oval 4">
            <a:extLst>
              <a:ext uri="{FF2B5EF4-FFF2-40B4-BE49-F238E27FC236}">
                <a16:creationId xmlns:a16="http://schemas.microsoft.com/office/drawing/2014/main" id="{33927145-0759-40FD-AF7D-122AB9D3CD8B}"/>
              </a:ext>
            </a:extLst>
          </p:cNvPr>
          <p:cNvSpPr/>
          <p:nvPr/>
        </p:nvSpPr>
        <p:spPr>
          <a:xfrm>
            <a:off x="1342137" y="3899741"/>
            <a:ext cx="2941816" cy="1761564"/>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0150813C-E43F-4B6E-A373-C8D0FC7686A8}"/>
              </a:ext>
            </a:extLst>
          </p:cNvPr>
          <p:cNvSpPr/>
          <p:nvPr/>
        </p:nvSpPr>
        <p:spPr>
          <a:xfrm>
            <a:off x="5181105" y="3851798"/>
            <a:ext cx="2620744" cy="180948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410F4D53-1FDA-41D5-8293-0DEAED79BEB4}"/>
              </a:ext>
            </a:extLst>
          </p:cNvPr>
          <p:cNvSpPr/>
          <p:nvPr/>
        </p:nvSpPr>
        <p:spPr>
          <a:xfrm>
            <a:off x="4716019" y="3851797"/>
            <a:ext cx="3528487" cy="1734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620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nodePh="1">
                                  <p:stCondLst>
                                    <p:cond delay="0"/>
                                  </p:stCondLst>
                                  <p:endCondLst>
                                    <p:cond evt="begin" delay="0">
                                      <p:tn val="25"/>
                                    </p:cond>
                                  </p:end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7" grpId="0"/>
      <p:bldP spid="5" grpId="0" animBg="1"/>
      <p:bldP spid="7" grpId="0"/>
      <p:bldP spid="8"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ce to face feedback.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 y="914400"/>
            <a:ext cx="9115731" cy="5562600"/>
          </a:xfrm>
          <a:prstGeom prst="rect">
            <a:avLst/>
          </a:prstGeom>
        </p:spPr>
      </p:pic>
      <p:sp>
        <p:nvSpPr>
          <p:cNvPr id="3" name="TextBox 2"/>
          <p:cNvSpPr txBox="1"/>
          <p:nvPr/>
        </p:nvSpPr>
        <p:spPr>
          <a:xfrm>
            <a:off x="2362206" y="12"/>
            <a:ext cx="565693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alibri"/>
                <a:ea typeface="+mn-ea"/>
                <a:cs typeface="+mn-cs"/>
              </a:rPr>
              <a:t>Face to face feedback</a:t>
            </a:r>
          </a:p>
        </p:txBody>
      </p:sp>
    </p:spTree>
    <p:extLst>
      <p:ext uri="{BB962C8B-B14F-4D97-AF65-F5344CB8AC3E}">
        <p14:creationId xmlns:p14="http://schemas.microsoft.com/office/powerpoint/2010/main" val="31289467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edback hands o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 y="1161758"/>
            <a:ext cx="9052707" cy="5696242"/>
          </a:xfrm>
          <a:prstGeom prst="rect">
            <a:avLst/>
          </a:prstGeom>
        </p:spPr>
      </p:pic>
      <p:sp>
        <p:nvSpPr>
          <p:cNvPr id="3" name="TextBox 2"/>
          <p:cNvSpPr txBox="1"/>
          <p:nvPr/>
        </p:nvSpPr>
        <p:spPr>
          <a:xfrm>
            <a:off x="2362200" y="12"/>
            <a:ext cx="537878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alibri"/>
                <a:ea typeface="+mn-ea"/>
                <a:cs typeface="+mn-cs"/>
              </a:rPr>
              <a:t>Hands-on feedback?</a:t>
            </a:r>
          </a:p>
        </p:txBody>
      </p:sp>
    </p:spTree>
    <p:extLst>
      <p:ext uri="{BB962C8B-B14F-4D97-AF65-F5344CB8AC3E}">
        <p14:creationId xmlns:p14="http://schemas.microsoft.com/office/powerpoint/2010/main" val="14794195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a16="http://schemas.microsoft.com/office/drawing/2014/main" id="{76EC3FF1-09AD-4A28-9EB2-E39AB8BDF6EB}"/>
              </a:ext>
            </a:extLst>
          </p:cNvPr>
          <p:cNvSpPr>
            <a:spLocks noGrp="1"/>
          </p:cNvSpPr>
          <p:nvPr>
            <p:ph type="title"/>
          </p:nvPr>
        </p:nvSpPr>
        <p:spPr/>
        <p:txBody>
          <a:bodyPr/>
          <a:lstStyle/>
          <a:p>
            <a:pPr eaLnBrk="1" hangingPunct="1"/>
            <a:r>
              <a:rPr lang="en-GB" altLang="en-US" sz="3200" b="1">
                <a:solidFill>
                  <a:srgbClr val="FF0000"/>
                </a:solidFill>
              </a:rPr>
              <a:t>How to get feedback to a large group of students within 24 hours</a:t>
            </a:r>
            <a:endParaRPr lang="en-US" altLang="en-US" sz="3200" b="1">
              <a:solidFill>
                <a:srgbClr val="FF0000"/>
              </a:solidFill>
            </a:endParaRPr>
          </a:p>
        </p:txBody>
      </p:sp>
      <p:sp>
        <p:nvSpPr>
          <p:cNvPr id="9219" name="Content Placeholder 4">
            <a:extLst>
              <a:ext uri="{FF2B5EF4-FFF2-40B4-BE49-F238E27FC236}">
                <a16:creationId xmlns:a16="http://schemas.microsoft.com/office/drawing/2014/main" id="{642E6C99-87EC-422F-A454-6D4B48A785E5}"/>
              </a:ext>
            </a:extLst>
          </p:cNvPr>
          <p:cNvSpPr>
            <a:spLocks noGrp="1"/>
          </p:cNvSpPr>
          <p:nvPr>
            <p:ph idx="1"/>
          </p:nvPr>
        </p:nvSpPr>
        <p:spPr/>
        <p:txBody>
          <a:bodyPr/>
          <a:lstStyle/>
          <a:p>
            <a:pPr eaLnBrk="1" hangingPunct="1">
              <a:lnSpc>
                <a:spcPct val="100000"/>
              </a:lnSpc>
            </a:pPr>
            <a:r>
              <a:rPr lang="en-GB" altLang="en-US" sz="2600"/>
              <a:t>There are serious reservations about written feedback, but we can make even this work much better than it did.</a:t>
            </a:r>
          </a:p>
          <a:p>
            <a:pPr eaLnBrk="1" hangingPunct="1">
              <a:lnSpc>
                <a:spcPct val="100000"/>
              </a:lnSpc>
            </a:pPr>
            <a:r>
              <a:rPr lang="en-GB" altLang="en-US" sz="2600"/>
              <a:t>The next few slides are about a way of giving students feedback on their work within 24 hours of them doing it.</a:t>
            </a:r>
          </a:p>
          <a:p>
            <a:pPr eaLnBrk="1" hangingPunct="1">
              <a:lnSpc>
                <a:spcPct val="100000"/>
              </a:lnSpc>
            </a:pPr>
            <a:r>
              <a:rPr lang="en-GB" altLang="en-US" sz="2600"/>
              <a:t>There are three or more </a:t>
            </a:r>
            <a:r>
              <a:rPr lang="en-GB" altLang="en-US" sz="2600">
                <a:solidFill>
                  <a:srgbClr val="CC0000"/>
                </a:solidFill>
              </a:rPr>
              <a:t>‘yes, but...’</a:t>
            </a:r>
            <a:r>
              <a:rPr lang="en-GB" altLang="en-US" sz="2600"/>
              <a:t>s with this idea, but please hold these for around four minutes.</a:t>
            </a:r>
          </a:p>
          <a:p>
            <a:pPr eaLnBrk="1" hangingPunct="1">
              <a:lnSpc>
                <a:spcPct val="100000"/>
              </a:lnSpc>
            </a:pPr>
            <a:endParaRPr lang="en-US" altLang="en-US" sz="2600"/>
          </a:p>
        </p:txBody>
      </p:sp>
    </p:spTree>
    <p:extLst>
      <p:ext uri="{BB962C8B-B14F-4D97-AF65-F5344CB8AC3E}">
        <p14:creationId xmlns:p14="http://schemas.microsoft.com/office/powerpoint/2010/main" val="2814118846"/>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6D08E5D-5CF7-4C2C-9F7A-770CB8616700}"/>
              </a:ext>
            </a:extLst>
          </p:cNvPr>
          <p:cNvSpPr>
            <a:spLocks noGrp="1"/>
          </p:cNvSpPr>
          <p:nvPr>
            <p:ph type="title"/>
          </p:nvPr>
        </p:nvSpPr>
        <p:spPr/>
        <p:txBody>
          <a:bodyPr/>
          <a:lstStyle/>
          <a:p>
            <a:pPr eaLnBrk="1" hangingPunct="1"/>
            <a:r>
              <a:rPr lang="en-GB" altLang="en-US" sz="3200" b="1"/>
              <a:t>Set the hand-in time to be at a whole-group session</a:t>
            </a:r>
          </a:p>
        </p:txBody>
      </p:sp>
      <p:sp>
        <p:nvSpPr>
          <p:cNvPr id="11267" name="Content Placeholder 2">
            <a:extLst>
              <a:ext uri="{FF2B5EF4-FFF2-40B4-BE49-F238E27FC236}">
                <a16:creationId xmlns:a16="http://schemas.microsoft.com/office/drawing/2014/main" id="{9D85DE6D-2076-4288-909A-97B46D8C48F3}"/>
              </a:ext>
            </a:extLst>
          </p:cNvPr>
          <p:cNvSpPr>
            <a:spLocks noGrp="1"/>
          </p:cNvSpPr>
          <p:nvPr>
            <p:ph idx="1"/>
          </p:nvPr>
        </p:nvSpPr>
        <p:spPr/>
        <p:txBody>
          <a:bodyPr/>
          <a:lstStyle/>
          <a:p>
            <a:pPr eaLnBrk="1" hangingPunct="1">
              <a:lnSpc>
                <a:spcPct val="100000"/>
              </a:lnSpc>
            </a:pPr>
            <a:r>
              <a:rPr lang="en-GB" altLang="en-US" sz="2600"/>
              <a:t>E.g. next Tuesday’s 10-11 lecture,</a:t>
            </a:r>
          </a:p>
          <a:p>
            <a:pPr eaLnBrk="1" hangingPunct="1">
              <a:lnSpc>
                <a:spcPct val="100000"/>
              </a:lnSpc>
            </a:pPr>
            <a:r>
              <a:rPr lang="en-GB" altLang="en-US" sz="2600"/>
              <a:t>Deadline = 1003.</a:t>
            </a:r>
          </a:p>
          <a:p>
            <a:pPr eaLnBrk="1" hangingPunct="1">
              <a:lnSpc>
                <a:spcPct val="100000"/>
              </a:lnSpc>
            </a:pPr>
            <a:r>
              <a:rPr lang="en-GB" altLang="en-US" sz="2600"/>
              <a:t>Let them pile up all their work at the  front.</a:t>
            </a:r>
          </a:p>
          <a:p>
            <a:pPr eaLnBrk="1" hangingPunct="1">
              <a:lnSpc>
                <a:spcPct val="100000"/>
              </a:lnSpc>
            </a:pPr>
            <a:r>
              <a:rPr lang="en-GB" altLang="en-US" sz="2600"/>
              <a:t>At 1003, hand out to everyone a coloured sheet, containing numbered points. </a:t>
            </a:r>
          </a:p>
          <a:p>
            <a:pPr eaLnBrk="1" hangingPunct="1">
              <a:lnSpc>
                <a:spcPct val="100000"/>
              </a:lnSpc>
            </a:pPr>
            <a:r>
              <a:rPr lang="en-GB" altLang="en-US" sz="2600"/>
              <a:t>(so you can say in feedback ‘</a:t>
            </a:r>
            <a:r>
              <a:rPr lang="en-GB" altLang="en-US" sz="2600">
                <a:solidFill>
                  <a:srgbClr val="008000"/>
                </a:solidFill>
              </a:rPr>
              <a:t>please see point 3, blue sheet</a:t>
            </a:r>
            <a:r>
              <a:rPr lang="en-GB" altLang="en-US" sz="2600"/>
              <a:t>’ and so on).</a:t>
            </a:r>
          </a:p>
          <a:p>
            <a:pPr eaLnBrk="1" hangingPunct="1">
              <a:lnSpc>
                <a:spcPct val="100000"/>
              </a:lnSpc>
            </a:pPr>
            <a:endParaRPr lang="en-GB" altLang="en-US" sz="2600"/>
          </a:p>
        </p:txBody>
      </p:sp>
    </p:spTree>
    <p:extLst>
      <p:ext uri="{BB962C8B-B14F-4D97-AF65-F5344CB8AC3E}">
        <p14:creationId xmlns:p14="http://schemas.microsoft.com/office/powerpoint/2010/main" val="121551456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Laurentius_de_Voltolina_001.jpg"/>
          <p:cNvPicPr>
            <a:picLocks noChangeAspect="1"/>
          </p:cNvPicPr>
          <p:nvPr/>
        </p:nvPicPr>
        <p:blipFill>
          <a:blip r:embed="rId3" cstate="email"/>
          <a:srcRect/>
          <a:stretch>
            <a:fillRect/>
          </a:stretch>
        </p:blipFill>
        <p:spPr bwMode="auto">
          <a:xfrm>
            <a:off x="323850" y="0"/>
            <a:ext cx="8496300" cy="6858000"/>
          </a:xfrm>
          <a:prstGeom prst="rect">
            <a:avLst/>
          </a:prstGeom>
          <a:noFill/>
          <a:ln w="9525">
            <a:noFill/>
            <a:miter lim="800000"/>
            <a:headEnd/>
            <a:tailEnd/>
          </a:ln>
        </p:spPr>
      </p:pic>
      <p:sp>
        <p:nvSpPr>
          <p:cNvPr id="10243" name="TextBox 2"/>
          <p:cNvSpPr txBox="1">
            <a:spLocks noChangeArrowheads="1"/>
          </p:cNvSpPr>
          <p:nvPr/>
        </p:nvSpPr>
        <p:spPr bwMode="auto">
          <a:xfrm>
            <a:off x="6424613" y="5931374"/>
            <a:ext cx="2395537" cy="923925"/>
          </a:xfrm>
          <a:prstGeom prst="rect">
            <a:avLst/>
          </a:prstGeom>
          <a:solidFill>
            <a:schemeClr val="accent2"/>
          </a:solidFill>
          <a:ln w="9525">
            <a:noFill/>
            <a:miter lim="800000"/>
            <a:headEnd/>
            <a:tailEnd/>
          </a:ln>
        </p:spPr>
        <p:txBody>
          <a:bodyPr wrap="none">
            <a:spAutoFit/>
          </a:bodyPr>
          <a:lstStyle/>
          <a:p>
            <a:r>
              <a:rPr lang="en-GB" sz="1800" dirty="0" err="1">
                <a:solidFill>
                  <a:srgbClr val="FFFFFF"/>
                </a:solidFill>
                <a:latin typeface="Calibri" pitchFamily="34" charset="0"/>
              </a:rPr>
              <a:t>Laurentius</a:t>
            </a:r>
            <a:r>
              <a:rPr lang="en-GB" sz="1800" dirty="0">
                <a:solidFill>
                  <a:srgbClr val="FFFFFF"/>
                </a:solidFill>
                <a:latin typeface="Calibri" pitchFamily="34" charset="0"/>
              </a:rPr>
              <a:t> de </a:t>
            </a:r>
            <a:r>
              <a:rPr lang="en-GB" sz="1800" dirty="0" err="1">
                <a:solidFill>
                  <a:srgbClr val="FFFFFF"/>
                </a:solidFill>
                <a:latin typeface="Calibri" pitchFamily="34" charset="0"/>
              </a:rPr>
              <a:t>Voltolina</a:t>
            </a:r>
            <a:r>
              <a:rPr lang="en-GB" sz="1800" dirty="0">
                <a:solidFill>
                  <a:srgbClr val="FFFFFF"/>
                </a:solidFill>
                <a:latin typeface="Calibri" pitchFamily="34" charset="0"/>
              </a:rPr>
              <a:t> </a:t>
            </a:r>
          </a:p>
          <a:p>
            <a:r>
              <a:rPr lang="en-GB" sz="1800" dirty="0">
                <a:solidFill>
                  <a:srgbClr val="FFFFFF"/>
                </a:solidFill>
                <a:latin typeface="Calibri" pitchFamily="34" charset="0"/>
              </a:rPr>
              <a:t>2</a:t>
            </a:r>
            <a:r>
              <a:rPr lang="en-GB" sz="1800" baseline="30000" dirty="0">
                <a:solidFill>
                  <a:srgbClr val="FFFFFF"/>
                </a:solidFill>
                <a:latin typeface="Calibri" pitchFamily="34" charset="0"/>
              </a:rPr>
              <a:t>nd</a:t>
            </a:r>
            <a:r>
              <a:rPr lang="en-GB" sz="1800" dirty="0">
                <a:solidFill>
                  <a:srgbClr val="FFFFFF"/>
                </a:solidFill>
                <a:latin typeface="Calibri" pitchFamily="34" charset="0"/>
              </a:rPr>
              <a:t> half of 14</a:t>
            </a:r>
            <a:r>
              <a:rPr lang="en-GB" sz="1800" baseline="30000" dirty="0">
                <a:solidFill>
                  <a:srgbClr val="FFFFFF"/>
                </a:solidFill>
                <a:latin typeface="Calibri" pitchFamily="34" charset="0"/>
              </a:rPr>
              <a:t>th</a:t>
            </a:r>
            <a:r>
              <a:rPr lang="en-GB" sz="1800" dirty="0">
                <a:solidFill>
                  <a:srgbClr val="FFFFFF"/>
                </a:solidFill>
                <a:latin typeface="Calibri" pitchFamily="34" charset="0"/>
              </a:rPr>
              <a:t> Century</a:t>
            </a:r>
          </a:p>
          <a:p>
            <a:r>
              <a:rPr lang="en-GB" sz="1800" dirty="0">
                <a:solidFill>
                  <a:srgbClr val="FFFFFF"/>
                </a:solidFill>
                <a:latin typeface="Calibri" pitchFamily="34" charset="0"/>
              </a:rPr>
              <a:t>Italian Painter</a:t>
            </a:r>
          </a:p>
        </p:txBody>
      </p:sp>
    </p:spTree>
    <p:extLst>
      <p:ext uri="{BB962C8B-B14F-4D97-AF65-F5344CB8AC3E}">
        <p14:creationId xmlns:p14="http://schemas.microsoft.com/office/powerpoint/2010/main" val="12812950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DDC8734-7CBF-4B6E-9996-8622EA92907F}"/>
              </a:ext>
            </a:extLst>
          </p:cNvPr>
          <p:cNvSpPr>
            <a:spLocks noGrp="1"/>
          </p:cNvSpPr>
          <p:nvPr>
            <p:ph type="title"/>
          </p:nvPr>
        </p:nvSpPr>
        <p:spPr/>
        <p:txBody>
          <a:bodyPr/>
          <a:lstStyle/>
          <a:p>
            <a:pPr eaLnBrk="1" hangingPunct="1"/>
            <a:r>
              <a:rPr lang="en-GB" altLang="en-US" sz="3600" b="1"/>
              <a:t>The blue sheet can contain....</a:t>
            </a:r>
          </a:p>
        </p:txBody>
      </p:sp>
      <p:sp>
        <p:nvSpPr>
          <p:cNvPr id="3" name="Content Placeholder 2">
            <a:extLst>
              <a:ext uri="{FF2B5EF4-FFF2-40B4-BE49-F238E27FC236}">
                <a16:creationId xmlns:a16="http://schemas.microsoft.com/office/drawing/2014/main" id="{E0CC7065-6659-4AC0-94E7-4A26F36D1E36}"/>
              </a:ext>
            </a:extLst>
          </p:cNvPr>
          <p:cNvSpPr>
            <a:spLocks noGrp="1"/>
          </p:cNvSpPr>
          <p:nvPr>
            <p:ph idx="1"/>
          </p:nvPr>
        </p:nvSpPr>
        <p:spPr/>
        <p:txBody>
          <a:bodyPr/>
          <a:lstStyle/>
          <a:p>
            <a:pPr marL="533400" lvl="1" indent="-533400" eaLnBrk="1" hangingPunct="1">
              <a:lnSpc>
                <a:spcPct val="100000"/>
              </a:lnSpc>
              <a:defRPr/>
            </a:pPr>
            <a:r>
              <a:rPr lang="en-GB" sz="2600" dirty="0">
                <a:ea typeface="+mn-ea"/>
                <a:cs typeface="+mn-cs"/>
              </a:rPr>
              <a:t>Illustration of what is expected as evidence of achievement of each of the intended learning outcomes</a:t>
            </a:r>
          </a:p>
          <a:p>
            <a:pPr marL="533400" lvl="1" indent="-533400" eaLnBrk="1" hangingPunct="1">
              <a:lnSpc>
                <a:spcPct val="100000"/>
              </a:lnSpc>
              <a:defRPr/>
            </a:pPr>
            <a:r>
              <a:rPr lang="en-GB" sz="2600" dirty="0">
                <a:ea typeface="+mn-ea"/>
                <a:cs typeface="+mn-cs"/>
              </a:rPr>
              <a:t>Likely mistakes</a:t>
            </a:r>
          </a:p>
          <a:p>
            <a:pPr marL="533400" lvl="1" indent="-533400" eaLnBrk="1" hangingPunct="1">
              <a:lnSpc>
                <a:spcPct val="100000"/>
              </a:lnSpc>
              <a:defRPr/>
            </a:pPr>
            <a:r>
              <a:rPr lang="en-GB" sz="2600" dirty="0">
                <a:ea typeface="+mn-ea"/>
                <a:cs typeface="+mn-cs"/>
              </a:rPr>
              <a:t>Features of a good answer</a:t>
            </a:r>
          </a:p>
          <a:p>
            <a:pPr marL="533400" lvl="1" indent="-533400" eaLnBrk="1" hangingPunct="1">
              <a:lnSpc>
                <a:spcPct val="100000"/>
              </a:lnSpc>
              <a:defRPr/>
            </a:pPr>
            <a:r>
              <a:rPr lang="en-GB" sz="2600" dirty="0">
                <a:ea typeface="+mn-ea"/>
                <a:cs typeface="+mn-cs"/>
              </a:rPr>
              <a:t>Frequently needed explanations</a:t>
            </a:r>
          </a:p>
          <a:p>
            <a:pPr marL="533400" lvl="1" indent="-533400" eaLnBrk="1" hangingPunct="1">
              <a:lnSpc>
                <a:spcPct val="100000"/>
              </a:lnSpc>
              <a:defRPr/>
            </a:pPr>
            <a:r>
              <a:rPr lang="en-GB" sz="2600" dirty="0">
                <a:solidFill>
                  <a:srgbClr val="FF0000"/>
                </a:solidFill>
                <a:ea typeface="+mn-ea"/>
                <a:cs typeface="+mn-cs"/>
              </a:rPr>
              <a:t>Things you otherwise would have to write time and time again on students’ work.</a:t>
            </a:r>
          </a:p>
          <a:p>
            <a:pPr marL="533400" lvl="1" indent="-533400" eaLnBrk="1" hangingPunct="1">
              <a:lnSpc>
                <a:spcPct val="100000"/>
              </a:lnSpc>
              <a:buFont typeface="Wingdings" panose="05000000000000000000" pitchFamily="2" charset="2"/>
              <a:buNone/>
              <a:defRPr/>
            </a:pPr>
            <a:r>
              <a:rPr lang="en-GB" sz="2600" dirty="0">
                <a:ea typeface="+mn-ea"/>
                <a:cs typeface="+mn-cs"/>
              </a:rPr>
              <a:t>Let the students study this for 3 minutes until 1006 – it goes rather quiet!</a:t>
            </a:r>
          </a:p>
          <a:p>
            <a:pPr eaLnBrk="1" hangingPunct="1">
              <a:lnSpc>
                <a:spcPct val="100000"/>
              </a:lnSpc>
              <a:defRPr/>
            </a:pPr>
            <a:endParaRPr lang="en-GB" sz="2600" dirty="0"/>
          </a:p>
        </p:txBody>
      </p:sp>
    </p:spTree>
    <p:extLst>
      <p:ext uri="{BB962C8B-B14F-4D97-AF65-F5344CB8AC3E}">
        <p14:creationId xmlns:p14="http://schemas.microsoft.com/office/powerpoint/2010/main" val="31454744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1D54BF63-1F91-4504-BDCD-C50EBD79F4EF}"/>
              </a:ext>
            </a:extLst>
          </p:cNvPr>
          <p:cNvSpPr>
            <a:spLocks noGrp="1"/>
          </p:cNvSpPr>
          <p:nvPr>
            <p:ph type="title"/>
          </p:nvPr>
        </p:nvSpPr>
        <p:spPr/>
        <p:txBody>
          <a:bodyPr/>
          <a:lstStyle/>
          <a:p>
            <a:pPr eaLnBrk="1" hangingPunct="1"/>
            <a:r>
              <a:rPr lang="en-GB" altLang="en-US" sz="3600" b="1"/>
              <a:t>At 1006...</a:t>
            </a:r>
          </a:p>
        </p:txBody>
      </p:sp>
      <p:sp>
        <p:nvSpPr>
          <p:cNvPr id="15363" name="Content Placeholder 2">
            <a:extLst>
              <a:ext uri="{FF2B5EF4-FFF2-40B4-BE49-F238E27FC236}">
                <a16:creationId xmlns:a16="http://schemas.microsoft.com/office/drawing/2014/main" id="{48410FD9-B5DE-4472-8A03-BF14655FC336}"/>
              </a:ext>
            </a:extLst>
          </p:cNvPr>
          <p:cNvSpPr>
            <a:spLocks noGrp="1"/>
          </p:cNvSpPr>
          <p:nvPr>
            <p:ph idx="1"/>
          </p:nvPr>
        </p:nvSpPr>
        <p:spPr/>
        <p:txBody>
          <a:bodyPr/>
          <a:lstStyle/>
          <a:p>
            <a:pPr eaLnBrk="1" hangingPunct="1"/>
            <a:r>
              <a:rPr lang="en-GB" altLang="en-US" sz="2600"/>
              <a:t>Go into face-to-face </a:t>
            </a:r>
            <a:r>
              <a:rPr lang="en-GB" altLang="en-US" sz="2600">
                <a:solidFill>
                  <a:srgbClr val="FF0000"/>
                </a:solidFill>
              </a:rPr>
              <a:t>oral</a:t>
            </a:r>
            <a:r>
              <a:rPr lang="en-GB" altLang="en-US" sz="2600"/>
              <a:t> mode, until 1009....</a:t>
            </a:r>
          </a:p>
          <a:p>
            <a:pPr eaLnBrk="1" hangingPunct="1"/>
            <a:r>
              <a:rPr lang="en-GB" altLang="en-US" sz="2600"/>
              <a:t>Spend a few minutes de-briefing the whole group and talking them through </a:t>
            </a:r>
            <a:r>
              <a:rPr lang="en-GB" altLang="en-US" sz="2600">
                <a:solidFill>
                  <a:srgbClr val="FF0000"/>
                </a:solidFill>
              </a:rPr>
              <a:t>one</a:t>
            </a:r>
            <a:r>
              <a:rPr lang="en-GB" altLang="en-US" sz="2600"/>
              <a:t> point on the handout…</a:t>
            </a:r>
          </a:p>
          <a:p>
            <a:pPr eaLnBrk="1" hangingPunct="1"/>
            <a:r>
              <a:rPr lang="en-GB" altLang="en-US" sz="2600"/>
              <a:t>	…</a:t>
            </a:r>
            <a:r>
              <a:rPr lang="en-GB" altLang="en-US" sz="2600">
                <a:solidFill>
                  <a:srgbClr val="008000"/>
                </a:solidFill>
              </a:rPr>
              <a:t>adding tone-of-voice, facial expression, body language, emphasis, and so on to the feedback.</a:t>
            </a:r>
          </a:p>
        </p:txBody>
      </p:sp>
    </p:spTree>
    <p:extLst>
      <p:ext uri="{BB962C8B-B14F-4D97-AF65-F5344CB8AC3E}">
        <p14:creationId xmlns:p14="http://schemas.microsoft.com/office/powerpoint/2010/main" val="1562414399"/>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9581661-F9DA-4284-832D-0BE0E1C17970}"/>
              </a:ext>
            </a:extLst>
          </p:cNvPr>
          <p:cNvSpPr>
            <a:spLocks noGrp="1"/>
          </p:cNvSpPr>
          <p:nvPr>
            <p:ph type="title"/>
          </p:nvPr>
        </p:nvSpPr>
        <p:spPr/>
        <p:txBody>
          <a:bodyPr/>
          <a:lstStyle/>
          <a:p>
            <a:pPr eaLnBrk="1" hangingPunct="1"/>
            <a:r>
              <a:rPr lang="en-GB" altLang="en-US" sz="3600" b="1"/>
              <a:t>The rationale...</a:t>
            </a:r>
          </a:p>
        </p:txBody>
      </p:sp>
      <p:sp>
        <p:nvSpPr>
          <p:cNvPr id="17411" name="Content Placeholder 2">
            <a:extLst>
              <a:ext uri="{FF2B5EF4-FFF2-40B4-BE49-F238E27FC236}">
                <a16:creationId xmlns:a16="http://schemas.microsoft.com/office/drawing/2014/main" id="{A6B14C06-EC58-46A8-AA22-7A6C2B3CC7B7}"/>
              </a:ext>
            </a:extLst>
          </p:cNvPr>
          <p:cNvSpPr>
            <a:spLocks noGrp="1"/>
          </p:cNvSpPr>
          <p:nvPr>
            <p:ph idx="1"/>
          </p:nvPr>
        </p:nvSpPr>
        <p:spPr/>
        <p:txBody>
          <a:bodyPr/>
          <a:lstStyle/>
          <a:p>
            <a:pPr eaLnBrk="1" hangingPunct="1">
              <a:lnSpc>
                <a:spcPct val="100000"/>
              </a:lnSpc>
            </a:pPr>
            <a:r>
              <a:rPr lang="en-GB" altLang="en-US" sz="2600"/>
              <a:t>Since </a:t>
            </a:r>
            <a:r>
              <a:rPr lang="en-GB" altLang="en-US" sz="2600">
                <a:solidFill>
                  <a:srgbClr val="FF0000"/>
                </a:solidFill>
              </a:rPr>
              <a:t>most of the students will still have been doing the work in the last 24 hours </a:t>
            </a:r>
            <a:r>
              <a:rPr lang="en-GB" altLang="en-US" sz="2600"/>
              <a:t>before handing it in, you’re giving them feedback while they still remember what they were doing.</a:t>
            </a:r>
          </a:p>
          <a:p>
            <a:pPr eaLnBrk="1" hangingPunct="1">
              <a:lnSpc>
                <a:spcPct val="100000"/>
              </a:lnSpc>
            </a:pPr>
            <a:r>
              <a:rPr lang="en-GB" altLang="en-US" sz="2600"/>
              <a:t>They know what they didn’t do.</a:t>
            </a:r>
          </a:p>
          <a:p>
            <a:pPr eaLnBrk="1" hangingPunct="1">
              <a:lnSpc>
                <a:spcPct val="100000"/>
              </a:lnSpc>
            </a:pPr>
            <a:r>
              <a:rPr lang="en-GB" altLang="en-US" sz="2600"/>
              <a:t>They know what they missed out because they couldn’t understand it.</a:t>
            </a:r>
          </a:p>
          <a:p>
            <a:pPr eaLnBrk="1" hangingPunct="1">
              <a:lnSpc>
                <a:spcPct val="100000"/>
              </a:lnSpc>
            </a:pPr>
            <a:endParaRPr lang="en-GB" altLang="en-US" sz="2600"/>
          </a:p>
          <a:p>
            <a:pPr eaLnBrk="1" hangingPunct="1">
              <a:lnSpc>
                <a:spcPct val="100000"/>
              </a:lnSpc>
            </a:pPr>
            <a:endParaRPr lang="en-GB" altLang="en-US" sz="2600"/>
          </a:p>
        </p:txBody>
      </p:sp>
    </p:spTree>
    <p:extLst>
      <p:ext uri="{BB962C8B-B14F-4D97-AF65-F5344CB8AC3E}">
        <p14:creationId xmlns:p14="http://schemas.microsoft.com/office/powerpoint/2010/main" val="1360206478"/>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0BD06CB3-3B6D-4354-B0DD-6F348DAA2648}"/>
              </a:ext>
            </a:extLst>
          </p:cNvPr>
          <p:cNvSpPr>
            <a:spLocks noGrp="1"/>
          </p:cNvSpPr>
          <p:nvPr>
            <p:ph type="title"/>
          </p:nvPr>
        </p:nvSpPr>
        <p:spPr/>
        <p:txBody>
          <a:bodyPr/>
          <a:lstStyle/>
          <a:p>
            <a:pPr eaLnBrk="1" hangingPunct="1"/>
            <a:r>
              <a:rPr lang="en-GB" altLang="en-US" sz="3200" b="1"/>
              <a:t>Now take away their work to mark – in a third of the time it used to take you!</a:t>
            </a:r>
          </a:p>
        </p:txBody>
      </p:sp>
      <p:sp>
        <p:nvSpPr>
          <p:cNvPr id="19459" name="Content Placeholder 2">
            <a:extLst>
              <a:ext uri="{FF2B5EF4-FFF2-40B4-BE49-F238E27FC236}">
                <a16:creationId xmlns:a16="http://schemas.microsoft.com/office/drawing/2014/main" id="{621C2D37-502F-4C1C-B987-BAD7C0A94D34}"/>
              </a:ext>
            </a:extLst>
          </p:cNvPr>
          <p:cNvSpPr>
            <a:spLocks noGrp="1"/>
          </p:cNvSpPr>
          <p:nvPr>
            <p:ph idx="1"/>
          </p:nvPr>
        </p:nvSpPr>
        <p:spPr/>
        <p:txBody>
          <a:bodyPr/>
          <a:lstStyle/>
          <a:p>
            <a:pPr eaLnBrk="1" hangingPunct="1">
              <a:lnSpc>
                <a:spcPct val="100000"/>
              </a:lnSpc>
            </a:pPr>
            <a:r>
              <a:rPr lang="en-GB" altLang="en-US" sz="2600"/>
              <a:t>You waste far less writing the </a:t>
            </a:r>
            <a:r>
              <a:rPr lang="en-GB" altLang="en-US" sz="2600">
                <a:solidFill>
                  <a:srgbClr val="FF0000"/>
                </a:solidFill>
              </a:rPr>
              <a:t>same old things </a:t>
            </a:r>
            <a:r>
              <a:rPr lang="en-GB" altLang="en-US" sz="2600"/>
              <a:t>on one piece of work after another, regarding frequently occurring mistakes;</a:t>
            </a:r>
          </a:p>
          <a:p>
            <a:pPr eaLnBrk="1" hangingPunct="1">
              <a:lnSpc>
                <a:spcPct val="100000"/>
              </a:lnSpc>
            </a:pPr>
            <a:r>
              <a:rPr lang="en-GB" altLang="en-US" sz="2600"/>
              <a:t>Instead, you need just to write ‘</a:t>
            </a:r>
            <a:r>
              <a:rPr lang="en-GB" altLang="en-US" sz="2600">
                <a:solidFill>
                  <a:srgbClr val="008000"/>
                </a:solidFill>
              </a:rPr>
              <a:t>please see point 4, blue sheet</a:t>
            </a:r>
            <a:r>
              <a:rPr lang="en-GB" altLang="en-US" sz="2600"/>
              <a:t>’ (which takes seconds).</a:t>
            </a:r>
          </a:p>
          <a:p>
            <a:pPr eaLnBrk="1" hangingPunct="1">
              <a:lnSpc>
                <a:spcPct val="100000"/>
              </a:lnSpc>
            </a:pPr>
            <a:r>
              <a:rPr lang="en-GB" altLang="en-US" sz="2600"/>
              <a:t>You can now make your comments relate more to each individual piece of work;</a:t>
            </a:r>
          </a:p>
          <a:p>
            <a:pPr eaLnBrk="1" hangingPunct="1">
              <a:lnSpc>
                <a:spcPct val="100000"/>
              </a:lnSpc>
            </a:pPr>
            <a:r>
              <a:rPr lang="en-GB" altLang="en-US" sz="2600"/>
              <a:t>This means when students get their marked work back with feedback, they are more likely to use it, as it’s personal to them.</a:t>
            </a:r>
          </a:p>
          <a:p>
            <a:pPr eaLnBrk="1" hangingPunct="1">
              <a:lnSpc>
                <a:spcPct val="100000"/>
              </a:lnSpc>
            </a:pPr>
            <a:endParaRPr lang="en-GB" altLang="en-US" sz="2600"/>
          </a:p>
        </p:txBody>
      </p:sp>
    </p:spTree>
    <p:extLst>
      <p:ext uri="{BB962C8B-B14F-4D97-AF65-F5344CB8AC3E}">
        <p14:creationId xmlns:p14="http://schemas.microsoft.com/office/powerpoint/2010/main" val="3885798911"/>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C76B724E-4B9E-4751-9E13-CAC4262E96EA}"/>
              </a:ext>
            </a:extLst>
          </p:cNvPr>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a:ea typeface="+mn-ea"/>
                <a:cs typeface="+mn-cs"/>
              </a:rPr>
              <a:t>Summary: providing feedback within 24 hours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 </a:t>
            </a:r>
          </a:p>
        </p:txBody>
      </p:sp>
      <p:sp>
        <p:nvSpPr>
          <p:cNvPr id="2" name="Oval 1">
            <a:extLst>
              <a:ext uri="{FF2B5EF4-FFF2-40B4-BE49-F238E27FC236}">
                <a16:creationId xmlns:a16="http://schemas.microsoft.com/office/drawing/2014/main" id="{28789C1A-7046-4355-BD72-A76E3910902E}"/>
              </a:ext>
            </a:extLst>
          </p:cNvPr>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800" b="1"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8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Hand out ‘blue sheet’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 </a:t>
            </a:r>
          </a:p>
        </p:txBody>
      </p:sp>
      <p:sp>
        <p:nvSpPr>
          <p:cNvPr id="4" name="Oval 3">
            <a:extLst>
              <a:ext uri="{FF2B5EF4-FFF2-40B4-BE49-F238E27FC236}">
                <a16:creationId xmlns:a16="http://schemas.microsoft.com/office/drawing/2014/main" id="{0A667BE0-0A52-4BFC-BEEB-91BCD5763F2C}"/>
              </a:ext>
            </a:extLst>
          </p:cNvPr>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400" b="1"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4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Prepare ‘blue sheet’ with anticipated</a:t>
            </a: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4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generic feedback</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5" name="Oval 4">
            <a:extLst>
              <a:ext uri="{FF2B5EF4-FFF2-40B4-BE49-F238E27FC236}">
                <a16:creationId xmlns:a16="http://schemas.microsoft.com/office/drawing/2014/main" id="{FDA0F8F2-7E7C-4BA2-9EC3-8CBDEC410CB2}"/>
              </a:ext>
            </a:extLst>
          </p:cNvPr>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600" b="1"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6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Collect students’ work at start of lecture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600" b="1"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6" name="Oval 5">
            <a:extLst>
              <a:ext uri="{FF2B5EF4-FFF2-40B4-BE49-F238E27FC236}">
                <a16:creationId xmlns:a16="http://schemas.microsoft.com/office/drawing/2014/main" id="{015F964E-A1CD-4671-B43E-512AAD0B3AB4}"/>
              </a:ext>
            </a:extLst>
          </p:cNvPr>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Take away work to mark in a third of the time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7" name="Oval 6">
            <a:extLst>
              <a:ext uri="{FF2B5EF4-FFF2-40B4-BE49-F238E27FC236}">
                <a16:creationId xmlns:a16="http://schemas.microsoft.com/office/drawing/2014/main" id="{CEA7E50A-3DEC-42E2-AE5B-D49AE8829472}"/>
              </a:ext>
            </a:extLst>
          </p:cNvPr>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Set </a:t>
            </a: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hand-in deadline to be at lecture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Oval 7">
            <a:extLst>
              <a:ext uri="{FF2B5EF4-FFF2-40B4-BE49-F238E27FC236}">
                <a16:creationId xmlns:a16="http://schemas.microsoft.com/office/drawing/2014/main" id="{91793500-8232-4009-9879-6EFA8ABC473E}"/>
              </a:ext>
            </a:extLst>
          </p:cNvPr>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Talk class through one important point, then resume lecture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 name="Oval 8">
            <a:extLst>
              <a:ext uri="{FF2B5EF4-FFF2-40B4-BE49-F238E27FC236}">
                <a16:creationId xmlns:a16="http://schemas.microsoft.com/office/drawing/2014/main" id="{CEC3A738-FF12-4AF7-AB51-20CE8D5C5B76}"/>
              </a:ext>
            </a:extLst>
          </p:cNvPr>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Let students read blue sheet for short while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3484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Rot="1" noChangeArrowheads="1"/>
          </p:cNvSpPr>
          <p:nvPr>
            <p:ph type="ctrTitle"/>
          </p:nvPr>
        </p:nvSpPr>
        <p:spPr/>
        <p:txBody>
          <a:bodyPr/>
          <a:lstStyle/>
          <a:p>
            <a:r>
              <a:rPr lang="en-GB"/>
              <a:t>Feedback without marks</a:t>
            </a:r>
          </a:p>
        </p:txBody>
      </p:sp>
      <p:sp>
        <p:nvSpPr>
          <p:cNvPr id="184325" name="Rectangle 5"/>
          <p:cNvSpPr>
            <a:spLocks noGrp="1" noRot="1" noChangeArrowheads="1"/>
          </p:cNvSpPr>
          <p:nvPr>
            <p:ph type="subTitle" idx="1"/>
          </p:nvPr>
        </p:nvSpPr>
        <p:spPr/>
        <p:txBody>
          <a:bodyPr/>
          <a:lstStyle/>
          <a:p>
            <a:r>
              <a:rPr lang="en-GB" b="1" dirty="0"/>
              <a:t>Marks often destroy the value of our feedback to students!</a:t>
            </a:r>
          </a:p>
        </p:txBody>
      </p:sp>
      <p:sp>
        <p:nvSpPr>
          <p:cNvPr id="4" name="Rectangle 4"/>
          <p:cNvSpPr>
            <a:spLocks noGrp="1" noChangeArrowheads="1"/>
          </p:cNvSpPr>
          <p:nvPr>
            <p:ph type="dt" sz="quarter" idx="4294967295"/>
          </p:nvPr>
        </p:nvSpPr>
        <p:spPr>
          <a:xfrm>
            <a:off x="0" y="6245225"/>
            <a:ext cx="2286000" cy="4762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A3250E62-AEFB-4DA1-8618-FF43FB1DCA0A}" type="datetime2">
              <a:rPr kumimoji="0" lang="en-US" sz="1800" b="0" i="0" u="none" strike="noStrike" kern="1200" cap="none" spc="0" normalizeH="0" baseline="0" noProof="0">
                <a:ln>
                  <a:noFill/>
                </a:ln>
                <a:solidFill>
                  <a:srgbClr val="FFFFFF"/>
                </a:solidFill>
                <a:effectLst/>
                <a:uLnTx/>
                <a:uFillTx/>
                <a:latin typeface="Comic Sans MS" pitchFamily="66"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Wednesday, October 2, 2019</a:t>
            </a:fld>
            <a:endParaRPr kumimoji="0" lang="en-GB" sz="18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6" name="Rectangle 6"/>
          <p:cNvSpPr>
            <a:spLocks noGrp="1" noChangeArrowheads="1"/>
          </p:cNvSpPr>
          <p:nvPr>
            <p:ph type="sldNum" sz="quarter" idx="4294967295"/>
          </p:nvPr>
        </p:nvSpPr>
        <p:spPr>
          <a:xfrm>
            <a:off x="6858000" y="6245225"/>
            <a:ext cx="2286000" cy="4762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E292ADCE-322B-4869-B47E-2AA8AF94DFCB}" type="slidenum">
              <a:rPr kumimoji="0" lang="en-GB" sz="1800" b="0" i="0" u="none" strike="noStrike" kern="1200" cap="none" spc="0" normalizeH="0" baseline="0" noProof="0">
                <a:ln>
                  <a:noFill/>
                </a:ln>
                <a:solidFill>
                  <a:srgbClr val="FFFFFF"/>
                </a:solidFill>
                <a:effectLst/>
                <a:uLnTx/>
                <a:uFillTx/>
                <a:latin typeface="Comic Sans MS" pitchFamily="66"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95</a:t>
            </a:fld>
            <a:endParaRPr kumimoji="0" lang="en-GB" sz="18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3669157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Feedback versus marks or grades</a:t>
            </a:r>
          </a:p>
        </p:txBody>
      </p:sp>
      <p:sp>
        <p:nvSpPr>
          <p:cNvPr id="40963" name="Rectangle 3"/>
          <p:cNvSpPr>
            <a:spLocks noGrp="1" noChangeArrowheads="1"/>
          </p:cNvSpPr>
          <p:nvPr>
            <p:ph idx="1"/>
          </p:nvPr>
        </p:nvSpPr>
        <p:spPr>
          <a:noFill/>
          <a:ln/>
        </p:spPr>
        <p:txBody>
          <a:bodyPr/>
          <a:lstStyle/>
          <a:p>
            <a:r>
              <a:rPr lang="en-GB" sz="3200" dirty="0"/>
              <a:t>Feedback may be eclipsed by marks or grades.</a:t>
            </a:r>
          </a:p>
          <a:p>
            <a:r>
              <a:rPr lang="en-GB" sz="3200" dirty="0"/>
              <a:t>Students may be blinded by the mark or grade, and not even try to make sense of the feedback they receive.</a:t>
            </a:r>
          </a:p>
        </p:txBody>
      </p:sp>
    </p:spTree>
    <p:extLst>
      <p:ext uri="{BB962C8B-B14F-4D97-AF65-F5344CB8AC3E}">
        <p14:creationId xmlns:p14="http://schemas.microsoft.com/office/powerpoint/2010/main" val="378756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GB" sz="3200"/>
              <a:t>Just a mark (or grade) is the least effective form of feedback!</a:t>
            </a:r>
          </a:p>
        </p:txBody>
      </p:sp>
      <p:sp>
        <p:nvSpPr>
          <p:cNvPr id="172035" name="Rectangle 3"/>
          <p:cNvSpPr>
            <a:spLocks noGrp="1" noChangeArrowheads="1"/>
          </p:cNvSpPr>
          <p:nvPr>
            <p:ph idx="1"/>
          </p:nvPr>
        </p:nvSpPr>
        <p:spPr>
          <a:noFill/>
          <a:ln/>
        </p:spPr>
        <p:txBody>
          <a:bodyPr/>
          <a:lstStyle/>
          <a:p>
            <a:r>
              <a:rPr lang="en-GB" sz="3200" dirty="0"/>
              <a:t>It’s what students look at first.</a:t>
            </a:r>
          </a:p>
          <a:p>
            <a:r>
              <a:rPr lang="en-GB" sz="3200" dirty="0"/>
              <a:t>If the mark is good, they smile and file – quite often they don’t even read the feedback.</a:t>
            </a:r>
          </a:p>
          <a:p>
            <a:r>
              <a:rPr lang="en-GB" sz="3200" dirty="0"/>
              <a:t>If it’s low, they frown and bin it – very often without reading the feedback.</a:t>
            </a:r>
          </a:p>
          <a:p>
            <a:endParaRPr lang="en-GB" sz="3200" dirty="0"/>
          </a:p>
        </p:txBody>
      </p:sp>
    </p:spTree>
    <p:extLst>
      <p:ext uri="{BB962C8B-B14F-4D97-AF65-F5344CB8AC3E}">
        <p14:creationId xmlns:p14="http://schemas.microsoft.com/office/powerpoint/2010/main" val="260771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2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But there are ways round this...</a:t>
            </a:r>
          </a:p>
        </p:txBody>
      </p:sp>
      <p:sp>
        <p:nvSpPr>
          <p:cNvPr id="41987" name="Rectangle 3"/>
          <p:cNvSpPr>
            <a:spLocks noGrp="1" noChangeArrowheads="1"/>
          </p:cNvSpPr>
          <p:nvPr>
            <p:ph idx="1"/>
          </p:nvPr>
        </p:nvSpPr>
        <p:spPr>
          <a:noFill/>
          <a:ln/>
        </p:spPr>
        <p:txBody>
          <a:bodyPr/>
          <a:lstStyle/>
          <a:p>
            <a:r>
              <a:rPr lang="en-GB" sz="2800"/>
              <a:t>Give students back their work with feedback but with no marks or grades (keeping your record of their marks).</a:t>
            </a:r>
          </a:p>
          <a:p>
            <a:r>
              <a:rPr lang="en-GB" sz="2800"/>
              <a:t>Ask them to work out their marks from the feedback you have given them (and from the feedback you gave to others too).</a:t>
            </a:r>
          </a:p>
        </p:txBody>
      </p:sp>
    </p:spTree>
    <p:extLst>
      <p:ext uri="{BB962C8B-B14F-4D97-AF65-F5344CB8AC3E}">
        <p14:creationId xmlns:p14="http://schemas.microsoft.com/office/powerpoint/2010/main" val="15516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Suggest that their marks will count!</a:t>
            </a:r>
          </a:p>
        </p:txBody>
      </p:sp>
      <p:sp>
        <p:nvSpPr>
          <p:cNvPr id="174083" name="Rectangle 3"/>
          <p:cNvSpPr>
            <a:spLocks noGrp="1" noChangeArrowheads="1"/>
          </p:cNvSpPr>
          <p:nvPr>
            <p:ph idx="1"/>
          </p:nvPr>
        </p:nvSpPr>
        <p:spPr>
          <a:noFill/>
          <a:ln/>
        </p:spPr>
        <p:txBody>
          <a:bodyPr/>
          <a:lstStyle/>
          <a:p>
            <a:pPr>
              <a:spcBef>
                <a:spcPct val="25000"/>
              </a:spcBef>
            </a:pPr>
            <a:r>
              <a:rPr lang="en-GB" sz="2800" dirty="0"/>
              <a:t>Tell them that if their self-assessment scores are within (say) 5% of your own scores, the </a:t>
            </a:r>
            <a:r>
              <a:rPr lang="en-GB" sz="2800" dirty="0">
                <a:solidFill>
                  <a:srgbClr val="FF6699"/>
                </a:solidFill>
                <a:effectLst>
                  <a:outerShdw blurRad="38100" dist="38100" dir="2700000" algn="tl">
                    <a:srgbClr val="000000"/>
                  </a:outerShdw>
                </a:effectLst>
              </a:rPr>
              <a:t>higher</a:t>
            </a:r>
            <a:r>
              <a:rPr lang="en-GB" sz="2800" dirty="0"/>
              <a:t> number will go forward into their assessment record.</a:t>
            </a:r>
          </a:p>
          <a:p>
            <a:pPr>
              <a:spcBef>
                <a:spcPct val="25000"/>
              </a:spcBef>
            </a:pPr>
            <a:r>
              <a:rPr lang="en-GB" sz="2800" dirty="0"/>
              <a:t>But explain that you will talk individually to those students whose score is different by more than 5% from yours.</a:t>
            </a:r>
          </a:p>
        </p:txBody>
      </p:sp>
    </p:spTree>
    <p:extLst>
      <p:ext uri="{BB962C8B-B14F-4D97-AF65-F5344CB8AC3E}">
        <p14:creationId xmlns:p14="http://schemas.microsoft.com/office/powerpoint/2010/main" val="162632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theme/theme1.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9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0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0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3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1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6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7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8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8188</Words>
  <Application>Microsoft Office PowerPoint</Application>
  <PresentationFormat>On-screen Show (4:3)</PresentationFormat>
  <Paragraphs>875</Paragraphs>
  <Slides>144</Slides>
  <Notes>58</Notes>
  <HiddenSlides>0</HiddenSlides>
  <MMClips>0</MMClips>
  <ScaleCrop>false</ScaleCrop>
  <HeadingPairs>
    <vt:vector size="8" baseType="variant">
      <vt:variant>
        <vt:lpstr>Fonts Used</vt:lpstr>
      </vt:variant>
      <vt:variant>
        <vt:i4>15</vt:i4>
      </vt:variant>
      <vt:variant>
        <vt:lpstr>Theme</vt:lpstr>
      </vt:variant>
      <vt:variant>
        <vt:i4>40</vt:i4>
      </vt:variant>
      <vt:variant>
        <vt:lpstr>Embedded OLE Servers</vt:lpstr>
      </vt:variant>
      <vt:variant>
        <vt:i4>1</vt:i4>
      </vt:variant>
      <vt:variant>
        <vt:lpstr>Slide Titles</vt:lpstr>
      </vt:variant>
      <vt:variant>
        <vt:i4>144</vt:i4>
      </vt:variant>
    </vt:vector>
  </HeadingPairs>
  <TitlesOfParts>
    <vt:vector size="200" baseType="lpstr">
      <vt:lpstr>AR CARTER</vt:lpstr>
      <vt:lpstr>Arial</vt:lpstr>
      <vt:lpstr>Arial Rounded MT Bold</vt:lpstr>
      <vt:lpstr>Bradley Hand ITC</vt:lpstr>
      <vt:lpstr>Calibri</vt:lpstr>
      <vt:lpstr>Calibri Light</vt:lpstr>
      <vt:lpstr>Comic Sans MS</vt:lpstr>
      <vt:lpstr>Curlz MT</vt:lpstr>
      <vt:lpstr>Monotype Sorts</vt:lpstr>
      <vt:lpstr>Roboto</vt:lpstr>
      <vt:lpstr>Segoe UI</vt:lpstr>
      <vt:lpstr>Symbol</vt:lpstr>
      <vt:lpstr>Tahoma</vt:lpstr>
      <vt:lpstr>Times New Roman</vt:lpstr>
      <vt:lpstr>Wingdings</vt:lpstr>
      <vt:lpstr>LeedsMet template</vt:lpstr>
      <vt:lpstr>Office Theme</vt:lpstr>
      <vt:lpstr>1_Office Theme</vt:lpstr>
      <vt:lpstr>13_LeedsMet template</vt:lpstr>
      <vt:lpstr>14_LeedsMet template</vt:lpstr>
      <vt:lpstr>15_LeedsMet template</vt:lpstr>
      <vt:lpstr>16_LeedsMet template</vt:lpstr>
      <vt:lpstr>17_LeedsMet template</vt:lpstr>
      <vt:lpstr>18_LeedsMet template</vt:lpstr>
      <vt:lpstr>19_LeedsMet template</vt:lpstr>
      <vt:lpstr>20_LeedsMet template</vt:lpstr>
      <vt:lpstr>2_LeedsMet template</vt:lpstr>
      <vt:lpstr>9_Custom Design</vt:lpstr>
      <vt:lpstr>79_Custom Design</vt:lpstr>
      <vt:lpstr>105_Custom Design</vt:lpstr>
      <vt:lpstr>84_Custom Design</vt:lpstr>
      <vt:lpstr>85_Custom Design</vt:lpstr>
      <vt:lpstr>5_Custom Design</vt:lpstr>
      <vt:lpstr>108_Custom Design</vt:lpstr>
      <vt:lpstr>91_Custom Design</vt:lpstr>
      <vt:lpstr>114_Custom Design</vt:lpstr>
      <vt:lpstr>3_Theme1</vt:lpstr>
      <vt:lpstr>63_Custom Design</vt:lpstr>
      <vt:lpstr>4_LeedsMet template</vt:lpstr>
      <vt:lpstr>70_Custom Design</vt:lpstr>
      <vt:lpstr>6_Office Theme</vt:lpstr>
      <vt:lpstr>2_Office Theme</vt:lpstr>
      <vt:lpstr>4_Office Theme</vt:lpstr>
      <vt:lpstr>110_Custom Design</vt:lpstr>
      <vt:lpstr>7_Office Theme</vt:lpstr>
      <vt:lpstr>96_Custom Design</vt:lpstr>
      <vt:lpstr>94_Custom Design</vt:lpstr>
      <vt:lpstr>86_Custom Design</vt:lpstr>
      <vt:lpstr>88_Custom Design</vt:lpstr>
      <vt:lpstr>126_Custom Design</vt:lpstr>
      <vt:lpstr>11_Office Theme</vt:lpstr>
      <vt:lpstr>3_Custom Design</vt:lpstr>
      <vt:lpstr>5_Office Theme</vt:lpstr>
      <vt:lpstr>3_LeedsMet template</vt:lpstr>
      <vt:lpstr>101_Custom Design</vt:lpstr>
      <vt:lpstr>Document</vt:lpstr>
      <vt:lpstr>Plymouth College of Art Teaching and Learning day </vt:lpstr>
      <vt:lpstr>Enhancing learning and teaching</vt:lpstr>
      <vt:lpstr>Central to student satisfaction, retention and positive regard for our programmes are excellent curriculum design, delivery and assessment.</vt:lpstr>
      <vt:lpstr>Good curriculum design considers the whole student experience including:</vt:lpstr>
      <vt:lpstr>PowerPoint Presentation</vt:lpstr>
      <vt:lpstr>PowerPoint Presentation</vt:lpstr>
      <vt:lpstr>Are your learning outcomes SMART or VASCULAR? The usual ‘requirements’ are that they be:</vt:lpstr>
      <vt:lpstr>VASCULAR learning outcomes</vt:lpstr>
      <vt:lpstr>PowerPoint Presentation</vt:lpstr>
      <vt:lpstr>What major changes have impacted on HE teaching and learning globally over the last decade and what’s coming up on the horizon? </vt:lpstr>
      <vt:lpstr>Changing students’ attitudes to engagement. Is it true? How do we know?</vt:lpstr>
      <vt:lpstr>Changing students’ behaviours. Is it true? How do we know?</vt:lpstr>
      <vt:lpstr>Delivering content…..</vt:lpstr>
      <vt:lpstr>The Maieutic model</vt:lpstr>
      <vt:lpstr>What are you aiming to teach?</vt:lpstr>
      <vt:lpstr>What’s important in terms of professional skills?</vt:lpstr>
      <vt:lpstr>What’s important in terms of social and interactive capabilities?</vt:lpstr>
      <vt:lpstr>PowerPoint Presentation</vt:lpstr>
      <vt:lpstr>PowerPoint Presentation</vt:lpstr>
      <vt:lpstr>Making learning Interesting</vt:lpstr>
      <vt:lpstr> Making learning interesting</vt:lpstr>
      <vt:lpstr>PowerPoint Presentation</vt:lpstr>
      <vt:lpstr>You can download free much of my published work</vt:lpstr>
      <vt:lpstr>The three questions always in each student’s mind…</vt:lpstr>
      <vt:lpstr>Thought for the day: Einstein</vt:lpstr>
      <vt:lpstr>Do we spend too much of our time trying to teach our students?</vt:lpstr>
      <vt:lpstr>Teaching, learning and enthusiasm</vt:lpstr>
      <vt:lpstr>PowerPoint Presentation</vt:lpstr>
      <vt:lpstr>PowerPoint Presentation</vt:lpstr>
      <vt:lpstr>PowerPoint Presentation</vt:lpstr>
      <vt:lpstr>PowerPoint Presentation</vt:lpstr>
      <vt:lpstr>‘what’ is getting ever less important</vt:lpstr>
      <vt:lpstr>PowerPoint Presentation</vt:lpstr>
      <vt:lpstr>PowerPoint Presentation</vt:lpstr>
      <vt:lpstr>PowerPoint Presentation</vt:lpstr>
      <vt:lpstr> </vt:lpstr>
      <vt:lpstr>WIIFM  </vt:lpstr>
      <vt:lpstr> How students really learn </vt:lpstr>
      <vt:lpstr> How Students Really Learn ‘Ripples’ model of learning</vt:lpstr>
      <vt:lpstr>PowerPoint Presentation</vt:lpstr>
      <vt:lpstr>PowerPoint Presentation</vt:lpstr>
      <vt:lpstr>PowerPoint Presentation</vt:lpstr>
      <vt:lpstr>PowerPoint Presentation</vt:lpstr>
      <vt:lpstr>PowerPoint Presentation</vt:lpstr>
      <vt:lpstr>Assessment for learning and fit for purpose assessment</vt:lpstr>
      <vt:lpstr>Designing assessment as a central part of curriculum design</vt:lpstr>
      <vt:lpstr>PowerPoint Presentation</vt:lpstr>
      <vt:lpstr>PowerPoint Presentation</vt:lpstr>
      <vt:lpstr>Underpinning premises for A4L</vt:lpstr>
      <vt:lpstr>Using assessment for learning  (Sambell et al, 2012)</vt:lpstr>
      <vt:lpstr>My fit-for-purpose model of assessment: the key questions</vt:lpstr>
      <vt:lpstr>For any assessment activity, we need to be clear about:</vt:lpstr>
      <vt:lpstr>Formative and summative assessment</vt:lpstr>
      <vt:lpstr>The importance of dialogic feedback (Sadler)</vt:lpstr>
      <vt:lpstr>Assessment literacy: students do better if they can: </vt:lpstr>
      <vt:lpstr>Students tend to be more convinced about the fairness of the assessment process if</vt:lpstr>
      <vt:lpstr>PowerPoint Presentation</vt:lpstr>
      <vt:lpstr>Assessment for learning: some useful thoughts</vt:lpstr>
      <vt:lpstr>Assessment for learning</vt:lpstr>
      <vt:lpstr>Do your international students understand UK assessment approaches?</vt:lpstr>
      <vt:lpstr>PowerPoint Presentation</vt:lpstr>
      <vt:lpstr>What do we mean by ‘traditional assessment formats’? </vt:lpstr>
      <vt:lpstr>We often assess what is easy to assess, or proxies of what’s been learned, rather than the learning itself</vt:lpstr>
      <vt:lpstr>Questions employers might ask at interview that might help us frame some of our assignments</vt:lpstr>
      <vt:lpstr>Diverse format assignments for authenticity could include:</vt:lpstr>
      <vt:lpstr>Effective feedback practices</vt:lpstr>
      <vt:lpstr>Feedback and emotions</vt:lpstr>
      <vt:lpstr>PowerPoint Presentation</vt:lpstr>
      <vt:lpstr>Developing students’ feedback literacy</vt:lpstr>
      <vt:lpstr>Now out…</vt:lpstr>
      <vt:lpstr>Experience of Royce Sadler on standards, assessment and feedback</vt:lpstr>
      <vt:lpstr>Factors underpinning feedback literacy</vt:lpstr>
      <vt:lpstr>Task: think about ghastly feedback</vt:lpstr>
      <vt:lpstr>Feedback needs to have a future focus</vt:lpstr>
      <vt:lpstr>Quality feedback: 3 functions</vt:lpstr>
      <vt:lpstr>PowerPoint Presentation</vt:lpstr>
      <vt:lpstr>Feedback works badly when it…</vt:lpstr>
      <vt:lpstr>What’s wrong with feedback?</vt:lpstr>
      <vt:lpstr>But what’s really wrong with feedback?</vt:lpstr>
      <vt:lpstr>Feedback</vt:lpstr>
      <vt:lpstr>PowerPoint Presentation</vt:lpstr>
      <vt:lpstr>Fishing for feedback?</vt:lpstr>
      <vt:lpstr>PowerPoint Presentation</vt:lpstr>
      <vt:lpstr>The present NSS statements (2017)</vt:lpstr>
      <vt:lpstr>PowerPoint Presentation</vt:lpstr>
      <vt:lpstr>PowerPoint Presentation</vt:lpstr>
      <vt:lpstr>PowerPoint Presentation</vt:lpstr>
      <vt:lpstr>How to get feedback to a large group of students within 24 hours</vt:lpstr>
      <vt:lpstr>Set the hand-in time to be at a whole-group session</vt:lpstr>
      <vt:lpstr>The blue sheet can contain....</vt:lpstr>
      <vt:lpstr>At 1006...</vt:lpstr>
      <vt:lpstr>The rationale...</vt:lpstr>
      <vt:lpstr>Now take away their work to mark – in a third of the time it used to take you!</vt:lpstr>
      <vt:lpstr>PowerPoint Presentation</vt:lpstr>
      <vt:lpstr>Feedback without marks</vt:lpstr>
      <vt:lpstr>Feedback versus marks or grades</vt:lpstr>
      <vt:lpstr>Just a mark (or grade) is the least effective form of feedback!</vt:lpstr>
      <vt:lpstr>But there are ways round this...</vt:lpstr>
      <vt:lpstr>Suggest that their marks will count!</vt:lpstr>
      <vt:lpstr>Get them to self-assess...</vt:lpstr>
      <vt:lpstr>Students who under-estimate their grade…</vt:lpstr>
      <vt:lpstr>Students who over-estimate their grade…</vt:lpstr>
      <vt:lpstr>Developing this idea further…</vt:lpstr>
      <vt:lpstr>Get students to self-assess their work</vt:lpstr>
      <vt:lpstr>Using student self-assessment to deepen their learning…</vt:lpstr>
      <vt:lpstr>Self-Assessment of your Assignment  Please respond to the following questions at the point just before handing your work in. This will help me to give you useful feedback about your work, and also will give me useful feedback about how you are finding the programme to date.      Thanks. </vt:lpstr>
      <vt:lpstr>Self-assessment tutor dialogues</vt:lpstr>
      <vt:lpstr>PowerPoint Presentation</vt:lpstr>
      <vt:lpstr>PowerPoint Presentation</vt:lpstr>
      <vt:lpstr>PowerPoint Presentation</vt:lpstr>
      <vt:lpstr>PowerPoint Presentation</vt:lpstr>
      <vt:lpstr>Some questions to consider for self-assessment-tutor dialogues</vt:lpstr>
      <vt:lpstr>Energising your group work: bringing learning to life</vt:lpstr>
      <vt:lpstr>Link to UAL Assessment criteria</vt:lpstr>
      <vt:lpstr>Task one: Brainstorm</vt:lpstr>
      <vt:lpstr>Task two: By letter</vt:lpstr>
      <vt:lpstr>Five reasons why you shouldn’t do small group work</vt:lpstr>
      <vt:lpstr>And five reasons why you should</vt:lpstr>
      <vt:lpstr>Task three: by number</vt:lpstr>
      <vt:lpstr>Small-group skills are precisely those required in employment and research, where graduates need to be able to:</vt:lpstr>
      <vt:lpstr>When students go for interview by prospective employers, questions they might be asked include: Can you tell us about an occasion when:</vt:lpstr>
      <vt:lpstr>TASk four: by symbol</vt:lpstr>
      <vt:lpstr>Cross overs using Greek letters, Latinate letters and numbers</vt:lpstr>
      <vt:lpstr>Task Five: Individual reflection</vt:lpstr>
      <vt:lpstr>Deciding on group size for tasks: each has benefits and disadvantages</vt:lpstr>
      <vt:lpstr>TASK six: in PAirs</vt:lpstr>
      <vt:lpstr>Forming groups: </vt:lpstr>
      <vt:lpstr>TASk seven: in Fours</vt:lpstr>
      <vt:lpstr>PowerPoint Presentation</vt:lpstr>
      <vt:lpstr>Task eight: Brainstorm</vt:lpstr>
      <vt:lpstr>Task Nine: Fishbowl</vt:lpstr>
      <vt:lpstr>Ground rules could include:</vt:lpstr>
      <vt:lpstr>Of the techniques used today, which do you think has been 1. most fun, and 2. most productive of learning?</vt:lpstr>
      <vt:lpstr>References on group work and other reading</vt:lpstr>
      <vt:lpstr>Ask us anything!</vt:lpstr>
      <vt:lpstr>Useful references: 1</vt:lpstr>
      <vt:lpstr>Useful references: 2</vt:lpstr>
      <vt:lpstr>Useful references: 3</vt:lpstr>
      <vt:lpstr>Useful references: 4</vt:lpstr>
      <vt:lpstr>Useful references: 5</vt:lpstr>
      <vt:lpstr>Useful references: 6</vt:lpstr>
      <vt:lpstr>Useful references: 7</vt:lpstr>
      <vt:lpstr>Useful references: 8</vt:lpstr>
      <vt:lpstr>Useful references: 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Research Conference</dc:title>
  <dc:creator/>
  <cp:lastModifiedBy/>
  <cp:revision>106</cp:revision>
  <dcterms:created xsi:type="dcterms:W3CDTF">2007-03-06T12:05:28Z</dcterms:created>
  <dcterms:modified xsi:type="dcterms:W3CDTF">2019-10-02T17:46:35Z</dcterms:modified>
</cp:coreProperties>
</file>