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slideLayouts/slideLayout22.xml" ContentType="application/vnd.openxmlformats-officedocument.presentationml.slideLayout+xml"/>
  <Override PartName="/ppt/theme/theme13.xml" ContentType="application/vnd.openxmlformats-officedocument.theme+xml"/>
  <Override PartName="/ppt/slideLayouts/slideLayout23.xml" ContentType="application/vnd.openxmlformats-officedocument.presentationml.slideLayout+xml"/>
  <Override PartName="/ppt/theme/theme14.xml" ContentType="application/vnd.openxmlformats-officedocument.theme+xml"/>
  <Override PartName="/ppt/slideLayouts/slideLayout24.xml" ContentType="application/vnd.openxmlformats-officedocument.presentationml.slideLayout+xml"/>
  <Override PartName="/ppt/theme/theme15.xml" ContentType="application/vnd.openxmlformats-officedocument.theme+xml"/>
  <Override PartName="/ppt/slideLayouts/slideLayout25.xml" ContentType="application/vnd.openxmlformats-officedocument.presentationml.slideLayout+xml"/>
  <Override PartName="/ppt/theme/theme16.xml" ContentType="application/vnd.openxmlformats-officedocument.theme+xml"/>
  <Override PartName="/ppt/theme/theme17.xml" ContentType="application/vnd.openxmlformats-officedocument.theme+xml"/>
  <Override PartName="/ppt/theme/theme1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 id="2147483811" r:id="rId4"/>
    <p:sldMasterId id="2147483819" r:id="rId5"/>
    <p:sldMasterId id="2147483825" r:id="rId6"/>
    <p:sldMasterId id="2147483827" r:id="rId7"/>
    <p:sldMasterId id="2147483829" r:id="rId8"/>
    <p:sldMasterId id="2147483831" r:id="rId9"/>
    <p:sldMasterId id="2147483833" r:id="rId10"/>
    <p:sldMasterId id="2147483835" r:id="rId11"/>
    <p:sldMasterId id="2147483837" r:id="rId12"/>
    <p:sldMasterId id="2147483839" r:id="rId13"/>
    <p:sldMasterId id="2147483841" r:id="rId14"/>
    <p:sldMasterId id="2147483843" r:id="rId15"/>
    <p:sldMasterId id="2147483845" r:id="rId16"/>
  </p:sldMasterIdLst>
  <p:notesMasterIdLst>
    <p:notesMasterId r:id="rId50"/>
  </p:notesMasterIdLst>
  <p:handoutMasterIdLst>
    <p:handoutMasterId r:id="rId51"/>
  </p:handoutMasterIdLst>
  <p:sldIdLst>
    <p:sldId id="420" r:id="rId17"/>
    <p:sldId id="821" r:id="rId18"/>
    <p:sldId id="270" r:id="rId19"/>
    <p:sldId id="1714" r:id="rId20"/>
    <p:sldId id="1713" r:id="rId21"/>
    <p:sldId id="1708" r:id="rId22"/>
    <p:sldId id="1702" r:id="rId23"/>
    <p:sldId id="1463" r:id="rId24"/>
    <p:sldId id="1228" r:id="rId25"/>
    <p:sldId id="990" r:id="rId26"/>
    <p:sldId id="1715" r:id="rId27"/>
    <p:sldId id="1704" r:id="rId28"/>
    <p:sldId id="1705" r:id="rId29"/>
    <p:sldId id="1475" r:id="rId30"/>
    <p:sldId id="1476" r:id="rId31"/>
    <p:sldId id="824" r:id="rId32"/>
    <p:sldId id="569" r:id="rId33"/>
    <p:sldId id="567" r:id="rId34"/>
    <p:sldId id="628" r:id="rId35"/>
    <p:sldId id="827" r:id="rId36"/>
    <p:sldId id="705" r:id="rId37"/>
    <p:sldId id="727" r:id="rId38"/>
    <p:sldId id="684" r:id="rId39"/>
    <p:sldId id="829" r:id="rId40"/>
    <p:sldId id="830" r:id="rId41"/>
    <p:sldId id="825" r:id="rId42"/>
    <p:sldId id="822" r:id="rId43"/>
    <p:sldId id="354" r:id="rId44"/>
    <p:sldId id="826" r:id="rId45"/>
    <p:sldId id="823" r:id="rId46"/>
    <p:sldId id="797" r:id="rId47"/>
    <p:sldId id="801" r:id="rId48"/>
    <p:sldId id="804" r:id="rId49"/>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75" autoAdjust="0"/>
    <p:restoredTop sz="94333" autoAdjust="0"/>
  </p:normalViewPr>
  <p:slideViewPr>
    <p:cSldViewPr>
      <p:cViewPr>
        <p:scale>
          <a:sx n="60" d="100"/>
          <a:sy n="60" d="100"/>
        </p:scale>
        <p:origin x="1554" y="27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2.xml"/><Relationship Id="rId26" Type="http://schemas.openxmlformats.org/officeDocument/2006/relationships/slide" Target="slides/slide10.xml"/><Relationship Id="rId39" Type="http://schemas.openxmlformats.org/officeDocument/2006/relationships/slide" Target="slides/slide23.xml"/><Relationship Id="rId21" Type="http://schemas.openxmlformats.org/officeDocument/2006/relationships/slide" Target="slides/slide5.xml"/><Relationship Id="rId34" Type="http://schemas.openxmlformats.org/officeDocument/2006/relationships/slide" Target="slides/slide18.xml"/><Relationship Id="rId42" Type="http://schemas.openxmlformats.org/officeDocument/2006/relationships/slide" Target="slides/slide26.xml"/><Relationship Id="rId47" Type="http://schemas.openxmlformats.org/officeDocument/2006/relationships/slide" Target="slides/slide31.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slide" Target="slides/slide17.xml"/><Relationship Id="rId38" Type="http://schemas.openxmlformats.org/officeDocument/2006/relationships/slide" Target="slides/slide22.xml"/><Relationship Id="rId46" Type="http://schemas.openxmlformats.org/officeDocument/2006/relationships/slide" Target="slides/slide30.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4.xml"/><Relationship Id="rId29" Type="http://schemas.openxmlformats.org/officeDocument/2006/relationships/slide" Target="slides/slide13.xml"/><Relationship Id="rId41" Type="http://schemas.openxmlformats.org/officeDocument/2006/relationships/slide" Target="slides/slide25.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8.xml"/><Relationship Id="rId32" Type="http://schemas.openxmlformats.org/officeDocument/2006/relationships/slide" Target="slides/slide16.xml"/><Relationship Id="rId37" Type="http://schemas.openxmlformats.org/officeDocument/2006/relationships/slide" Target="slides/slide21.xml"/><Relationship Id="rId40" Type="http://schemas.openxmlformats.org/officeDocument/2006/relationships/slide" Target="slides/slide24.xml"/><Relationship Id="rId45" Type="http://schemas.openxmlformats.org/officeDocument/2006/relationships/slide" Target="slides/slide29.xml"/><Relationship Id="rId53"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7.xml"/><Relationship Id="rId28" Type="http://schemas.openxmlformats.org/officeDocument/2006/relationships/slide" Target="slides/slide12.xml"/><Relationship Id="rId36" Type="http://schemas.openxmlformats.org/officeDocument/2006/relationships/slide" Target="slides/slide20.xml"/><Relationship Id="rId49" Type="http://schemas.openxmlformats.org/officeDocument/2006/relationships/slide" Target="slides/slide33.xml"/><Relationship Id="rId10" Type="http://schemas.openxmlformats.org/officeDocument/2006/relationships/slideMaster" Target="slideMasters/slideMaster10.xml"/><Relationship Id="rId19" Type="http://schemas.openxmlformats.org/officeDocument/2006/relationships/slide" Target="slides/slide3.xml"/><Relationship Id="rId31" Type="http://schemas.openxmlformats.org/officeDocument/2006/relationships/slide" Target="slides/slide15.xml"/><Relationship Id="rId44" Type="http://schemas.openxmlformats.org/officeDocument/2006/relationships/slide" Target="slides/slide28.xml"/><Relationship Id="rId52"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slide" Target="slides/slide14.xml"/><Relationship Id="rId35" Type="http://schemas.openxmlformats.org/officeDocument/2006/relationships/slide" Target="slides/slide19.xml"/><Relationship Id="rId43" Type="http://schemas.openxmlformats.org/officeDocument/2006/relationships/slide" Target="slides/slide27.xml"/><Relationship Id="rId48" Type="http://schemas.openxmlformats.org/officeDocument/2006/relationships/slide" Target="slides/slide32.xml"/><Relationship Id="rId56" Type="http://schemas.openxmlformats.org/officeDocument/2006/relationships/tableStyles" Target="tableStyles.xml"/><Relationship Id="rId8" Type="http://schemas.openxmlformats.org/officeDocument/2006/relationships/slideMaster" Target="slideMasters/slideMaster8.xml"/><Relationship Id="rId51" Type="http://schemas.openxmlformats.org/officeDocument/2006/relationships/handoutMaster" Target="handoutMasters/handoutMaster1.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24231460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29BF5DA-30D4-4115-A8F5-D6FD25D51032}"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233274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28</a:t>
            </a:fld>
            <a:endParaRPr lang="en-GB">
              <a:solidFill>
                <a:srgbClr val="000000"/>
              </a:solidFill>
            </a:endParaRPr>
          </a:p>
        </p:txBody>
      </p:sp>
    </p:spTree>
    <p:extLst>
      <p:ext uri="{BB962C8B-B14F-4D97-AF65-F5344CB8AC3E}">
        <p14:creationId xmlns:p14="http://schemas.microsoft.com/office/powerpoint/2010/main" val="3138083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31</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9F08E08-4E57-474C-8023-CF278F0D587F}"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29699" name="Rectangle 2"/>
          <p:cNvSpPr>
            <a:spLocks noGrp="1" noRot="1" noChangeAspect="1" noChangeArrowheads="1" noTextEdit="1"/>
          </p:cNvSpPr>
          <p:nvPr>
            <p:ph type="sldImg"/>
          </p:nvPr>
        </p:nvSpPr>
        <p:spPr>
          <a:xfrm>
            <a:off x="1150938" y="692150"/>
            <a:ext cx="4556125" cy="3416300"/>
          </a:xfrm>
          <a:ln/>
        </p:spPr>
      </p:sp>
      <p:sp>
        <p:nvSpPr>
          <p:cNvPr id="2970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55599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CA9BFA2-5A1B-4478-BD73-FE75D672A801}"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266465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CA9BFA2-5A1B-4478-BD73-FE75D672A801}"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958110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0E9BB56-B69A-4A19-A3F7-497798BDC6BD}" type="slidenum">
              <a:rPr kumimoji="0" lang="en-GB"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89091" name="Rectangle 2"/>
          <p:cNvSpPr>
            <a:spLocks noGrp="1" noRot="1" noChangeAspect="1" noChangeArrowheads="1" noTextEdit="1"/>
          </p:cNvSpPr>
          <p:nvPr>
            <p:ph type="sldImg"/>
          </p:nvPr>
        </p:nvSpPr>
        <p:spPr>
          <a:xfrm>
            <a:off x="1150938" y="692150"/>
            <a:ext cx="4556125" cy="3416300"/>
          </a:xfrm>
          <a:ln/>
        </p:spPr>
      </p:sp>
      <p:sp>
        <p:nvSpPr>
          <p:cNvPr id="8909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454028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0E9BB56-B69A-4A19-A3F7-497798BDC6BD}" type="slidenum">
              <a:rPr kumimoji="0" lang="en-GB"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89091" name="Rectangle 2"/>
          <p:cNvSpPr>
            <a:spLocks noGrp="1" noRot="1" noChangeAspect="1" noChangeArrowheads="1" noTextEdit="1"/>
          </p:cNvSpPr>
          <p:nvPr>
            <p:ph type="sldImg"/>
          </p:nvPr>
        </p:nvSpPr>
        <p:spPr>
          <a:xfrm>
            <a:off x="1150938" y="692150"/>
            <a:ext cx="4556125" cy="3416300"/>
          </a:xfrm>
          <a:ln/>
        </p:spPr>
      </p:sp>
      <p:sp>
        <p:nvSpPr>
          <p:cNvPr id="8909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241342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C7A561C-9FD9-4C4C-8580-77C3C3ECC807}" type="slidenum">
              <a:rPr kumimoji="0" lang="en-GB"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84102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21</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8515173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2D40F86-12A5-48D4-A9E6-1BFF2696B705}"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658238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06/10/2019</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06/10/2019</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06/10/2019</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06/10/2019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06/10/2019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06/10/2019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06/10/2019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ADEE98E-EEF4-426E-B6D9-27F31B195454}"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06/10/2019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6326C9C-0984-4692-94B9-C42C36E0D40A}"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1745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81367275"/>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EB7E3-1916-4463-A636-4859332BADB5}"/>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95BB917-6DEA-4308-A395-C6E1DA02B136}"/>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31AC60A-D42B-4E1F-9E41-AC17B154AD5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B4BE70-6258-4BF9-AD91-2D46E14B93B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06/10/2019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BDA70F0-9556-4AC4-8CA5-EEC154588DD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02AD3827-1C5E-4570-8BBF-B249A016359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0052C0-E2FB-478C-B39A-97ADB390EAA6}"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65006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0697833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06/10/2019</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610357170"/>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5372142"/>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462107"/>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13553229"/>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645231247"/>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D31DC8AE-B192-402A-B14F-F0E519CCB1CE}" type="datetimeFigureOut">
              <a:rPr kumimoji="0" lang="en-US" sz="1200" b="0" i="0" u="none" strike="noStrike" kern="1200" cap="none" spc="0" normalizeH="0" baseline="0" noProof="0" smtClean="0">
                <a:ln>
                  <a:noFill/>
                </a:ln>
                <a:solidFill>
                  <a:prstClr val="black">
                    <a:tint val="75000"/>
                  </a:prstClr>
                </a:solidFill>
                <a:effectLst/>
                <a:uLnTx/>
                <a:uFillTx/>
                <a:latin typeface="Comic Sans MS" pitchFamily="66"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10/6/2019</a:t>
            </a:fld>
            <a:endParaRPr kumimoji="0" lang="en-US" sz="1200" b="0" i="0" u="none" strike="noStrike" kern="1200" cap="none" spc="0" normalizeH="0" baseline="0" noProof="0">
              <a:ln>
                <a:noFill/>
              </a:ln>
              <a:solidFill>
                <a:prstClr val="black">
                  <a:tint val="75000"/>
                </a:prstClr>
              </a:solidFill>
              <a:effectLst/>
              <a:uLnTx/>
              <a:uFillTx/>
              <a:latin typeface="Comic Sans MS" pitchFamily="66"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omic Sans MS" pitchFamily="66" charset="0"/>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BEBAEE5-C1FE-4140-965B-64058E2C0C83}" type="slidenum">
              <a:rPr kumimoji="0" lang="en-US" sz="1200" b="0" i="0" u="none" strike="noStrike" kern="1200" cap="none" spc="0" normalizeH="0" baseline="0" noProof="0" smtClean="0">
                <a:ln>
                  <a:noFill/>
                </a:ln>
                <a:solidFill>
                  <a:prstClr val="black">
                    <a:tint val="75000"/>
                  </a:prstClr>
                </a:solidFill>
                <a:effectLst/>
                <a:uLnTx/>
                <a:uFillTx/>
                <a:latin typeface="Comic Sans MS" pitchFamily="66"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omic Sans MS" pitchFamily="66" charset="0"/>
              <a:ea typeface="+mn-ea"/>
              <a:cs typeface="+mn-cs"/>
            </a:endParaRPr>
          </a:p>
        </p:txBody>
      </p:sp>
    </p:spTree>
    <p:extLst>
      <p:ext uri="{BB962C8B-B14F-4D97-AF65-F5344CB8AC3E}">
        <p14:creationId xmlns:p14="http://schemas.microsoft.com/office/powerpoint/2010/main" val="2783560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06/10/2019</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06/10/2019</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06/10/2019</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06/10/2019</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06/10/2019</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06/10/2019</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06/10/2019</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0.xml"/><Relationship Id="rId1" Type="http://schemas.openxmlformats.org/officeDocument/2006/relationships/slideLayout" Target="../slideLayouts/slideLayout19.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1.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1.xml"/><Relationship Id="rId1" Type="http://schemas.openxmlformats.org/officeDocument/2006/relationships/slideLayout" Target="../slideLayouts/slideLayout20.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2.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2.xml"/><Relationship Id="rId1" Type="http://schemas.openxmlformats.org/officeDocument/2006/relationships/slideLayout" Target="../slideLayouts/slideLayout21.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3.xml"/><Relationship Id="rId1" Type="http://schemas.openxmlformats.org/officeDocument/2006/relationships/slideLayout" Target="../slideLayouts/slideLayout2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4.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4.xml"/><Relationship Id="rId1" Type="http://schemas.openxmlformats.org/officeDocument/2006/relationships/slideLayout" Target="../slideLayouts/slideLayout23.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24.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25.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8.xml"/><Relationship Id="rId1" Type="http://schemas.openxmlformats.org/officeDocument/2006/relationships/slideLayout" Target="../slideLayouts/slideLayout17.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Calibri" pitchFamily="34"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alibri" pitchFamily="34" charset="0"/>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alibri" pitchFamily="34" charset="0"/>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Tree>
    <p:extLst>
      <p:ext uri="{BB962C8B-B14F-4D97-AF65-F5344CB8AC3E}">
        <p14:creationId xmlns:p14="http://schemas.microsoft.com/office/powerpoint/2010/main" val="2527644092"/>
      </p:ext>
    </p:extLst>
  </p:cSld>
  <p:clrMap bg1="lt1" tx1="dk1" bg2="lt2" tx2="dk2" accent1="accent1" accent2="accent2" accent3="accent3" accent4="accent4" accent5="accent5" accent6="accent6" hlink="hlink" folHlink="folHlink"/>
  <p:sldLayoutIdLst>
    <p:sldLayoutId id="2147483834"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3664812601"/>
      </p:ext>
    </p:extLst>
  </p:cSld>
  <p:clrMap bg1="lt1" tx1="dk1" bg2="lt2" tx2="dk2" accent1="accent1" accent2="accent2" accent3="accent3" accent4="accent4" accent5="accent5" accent6="accent6" hlink="hlink" folHlink="folHlink"/>
  <p:sldLayoutIdLst>
    <p:sldLayoutId id="2147483836"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rtl="0" eaLnBrk="0" fontAlgn="base" hangingPunct="0">
              <a:spcBef>
                <a:spcPct val="50000"/>
              </a:spcBef>
              <a:spcAft>
                <a:spcPct val="0"/>
              </a:spcAft>
              <a:defRPr/>
            </a:pPr>
            <a:endParaRPr lang="en-US" sz="2400" kern="1200" dirty="0">
              <a:solidFill>
                <a:srgbClr val="000000"/>
              </a:solidFill>
              <a:latin typeface="Times New Roman" pitchFamily="18" charset="0"/>
              <a:ea typeface="+mn-ea"/>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b="1" kern="1200" dirty="0">
              <a:solidFill>
                <a:srgbClr val="000000"/>
              </a:solidFill>
              <a:latin typeface="Comic Sans MS" pitchFamily="66" charset="0"/>
              <a:ea typeface="+mn-ea"/>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rtl="0" eaLnBrk="0" fontAlgn="base" hangingPunct="0">
              <a:spcBef>
                <a:spcPct val="0"/>
              </a:spcBef>
              <a:spcAft>
                <a:spcPct val="0"/>
              </a:spcAft>
              <a:defRPr/>
            </a:pPr>
            <a:endParaRPr lang="en-US" sz="2800" b="1" kern="1200" dirty="0">
              <a:solidFill>
                <a:srgbClr val="000000"/>
              </a:solidFill>
              <a:latin typeface="Comic Sans MS" pitchFamily="66" charset="0"/>
              <a:ea typeface="+mn-ea"/>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rtl="0" eaLnBrk="0" fontAlgn="base" hangingPunct="0">
              <a:spcBef>
                <a:spcPct val="0"/>
              </a:spcBef>
              <a:spcAft>
                <a:spcPct val="0"/>
              </a:spcAft>
              <a:defRPr/>
            </a:pPr>
            <a:r>
              <a:rPr lang="en-GB" sz="1400" b="1" kern="1200" dirty="0">
                <a:solidFill>
                  <a:srgbClr val="FF0000"/>
                </a:solidFill>
                <a:latin typeface="Arial Rounded MT Bold"/>
                <a:ea typeface="+mn-ea"/>
                <a:cs typeface="+mn-cs"/>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1452175101"/>
      </p:ext>
    </p:extLst>
  </p:cSld>
  <p:clrMap bg1="lt1" tx1="dk1" bg2="lt2" tx2="dk2" accent1="accent1" accent2="accent2" accent3="accent3" accent4="accent4" accent5="accent5" accent6="accent6" hlink="hlink" folHlink="folHlink"/>
  <p:sldLayoutIdLst>
    <p:sldLayoutId id="2147483838"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endParaRPr>
          </a:p>
        </p:txBody>
      </p:sp>
    </p:spTree>
    <p:extLst>
      <p:ext uri="{BB962C8B-B14F-4D97-AF65-F5344CB8AC3E}">
        <p14:creationId xmlns:p14="http://schemas.microsoft.com/office/powerpoint/2010/main" val="607541129"/>
      </p:ext>
    </p:extLst>
  </p:cSld>
  <p:clrMap bg1="lt1" tx1="dk1" bg2="lt2" tx2="dk2" accent1="accent1" accent2="accent2" accent3="accent3" accent4="accent4" accent5="accent5" accent6="accent6" hlink="hlink" folHlink="folHlink"/>
  <p:sldLayoutIdLst>
    <p:sldLayoutId id="2147483840"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extLst>
      <p:ext uri="{BB962C8B-B14F-4D97-AF65-F5344CB8AC3E}">
        <p14:creationId xmlns:p14="http://schemas.microsoft.com/office/powerpoint/2010/main" val="684326708"/>
      </p:ext>
    </p:extLst>
  </p:cSld>
  <p:clrMap bg1="lt1" tx1="dk1" bg2="lt2" tx2="dk2" accent1="accent1" accent2="accent2" accent3="accent3" accent4="accent4" accent5="accent5" accent6="accent6" hlink="hlink" folHlink="folHlink"/>
  <p:sldLayoutIdLst>
    <p:sldLayoutId id="2147483842"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43477646"/>
      </p:ext>
    </p:extLst>
  </p:cSld>
  <p:clrMap bg1="lt1" tx1="dk1" bg2="lt2" tx2="dk2" accent1="accent1" accent2="accent2" accent3="accent3" accent4="accent4" accent5="accent5" accent6="accent6" hlink="hlink" folHlink="folHlink"/>
  <p:sldLayoutIdLst>
    <p:sldLayoutId id="2147483844"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D31DC8AE-B192-402A-B14F-F0E519CCB1CE}" type="datetimeFigureOut">
              <a:rPr lang="en-US" smtClean="0">
                <a:solidFill>
                  <a:prstClr val="black">
                    <a:tint val="75000"/>
                  </a:prstClr>
                </a:solidFill>
                <a:latin typeface="Calibri"/>
              </a:rPr>
              <a:pPr fontAlgn="auto">
                <a:spcBef>
                  <a:spcPts val="0"/>
                </a:spcBef>
                <a:spcAft>
                  <a:spcPts val="0"/>
                </a:spcAft>
              </a:pPr>
              <a:t>10/6/2019</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CBEBAEE5-C1FE-4140-965B-64058E2C0C83}"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61889316"/>
      </p:ext>
    </p:extLst>
  </p:cSld>
  <p:clrMap bg1="lt1" tx1="dk1" bg2="lt2" tx2="dk2" accent1="accent1" accent2="accent2" accent3="accent3" accent4="accent4" accent5="accent5" accent6="accent6" hlink="hlink" folHlink="folHlink"/>
  <p:sldLayoutIdLst>
    <p:sldLayoutId id="214748384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06/10/2019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DEE98E-EEF4-426E-B6D9-27F31B195454}" type="datetimeFigureOut">
              <a:rPr lang="en-GB" smtClean="0"/>
              <a:t>06/10/2019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326C9C-0984-4692-94B9-C42C36E0D40A}" type="slidenum">
              <a:rPr lang="en-GB" smtClean="0"/>
              <a:t>‹#›</a:t>
            </a:fld>
            <a:endParaRPr lang="en-GB"/>
          </a:p>
        </p:txBody>
      </p:sp>
    </p:spTree>
    <p:extLst>
      <p:ext uri="{BB962C8B-B14F-4D97-AF65-F5344CB8AC3E}">
        <p14:creationId xmlns:p14="http://schemas.microsoft.com/office/powerpoint/2010/main" val="784301641"/>
      </p:ext>
    </p:extLst>
  </p:cSld>
  <p:clrMap bg1="lt1" tx1="dk1" bg2="lt2" tx2="dk2" accent1="accent1" accent2="accent2" accent3="accent3" accent4="accent4" accent5="accent5" accent6="accent6" hlink="hlink" folHlink="folHlink"/>
  <p:sldLayoutIdLst>
    <p:sldLayoutId id="214748382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extLst>
      <p:ext uri="{BB962C8B-B14F-4D97-AF65-F5344CB8AC3E}">
        <p14:creationId xmlns:p14="http://schemas.microsoft.com/office/powerpoint/2010/main" val="1777027512"/>
      </p:ext>
    </p:extLst>
  </p:cSld>
  <p:clrMap bg1="lt1" tx1="dk1" bg2="lt2" tx2="dk2" accent1="accent1" accent2="accent2" accent3="accent3" accent4="accent4" accent5="accent5" accent6="accent6" hlink="hlink" folHlink="folHlink"/>
  <p:sldLayoutIdLst>
    <p:sldLayoutId id="2147483830"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25712D-E0D6-4754-A442-F037A70C26E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8DDD39A-BBD0-4930-90C8-FEF3E9575DD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4E819F-8499-401C-9EE8-26C5DE8FB0B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BE70-6258-4BF9-AD91-2D46E14B93B5}" type="datetimeFigureOut">
              <a:rPr lang="en-GB" smtClean="0"/>
              <a:t>06/10/2019</a:t>
            </a:fld>
            <a:endParaRPr lang="en-GB"/>
          </a:p>
        </p:txBody>
      </p:sp>
      <p:sp>
        <p:nvSpPr>
          <p:cNvPr id="5" name="Footer Placeholder 4">
            <a:extLst>
              <a:ext uri="{FF2B5EF4-FFF2-40B4-BE49-F238E27FC236}">
                <a16:creationId xmlns:a16="http://schemas.microsoft.com/office/drawing/2014/main" id="{0D0D015B-7E85-411C-8681-EEBA9503F2A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026C38A-959D-4C65-AB62-9A1A6603DF7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0052C0-E2FB-478C-B39A-97ADB390EAA6}" type="slidenum">
              <a:rPr lang="en-GB" smtClean="0"/>
              <a:t>‹#›</a:t>
            </a:fld>
            <a:endParaRPr lang="en-GB"/>
          </a:p>
        </p:txBody>
      </p:sp>
    </p:spTree>
    <p:extLst>
      <p:ext uri="{BB962C8B-B14F-4D97-AF65-F5344CB8AC3E}">
        <p14:creationId xmlns:p14="http://schemas.microsoft.com/office/powerpoint/2010/main" val="4180107659"/>
      </p:ext>
    </p:extLst>
  </p:cSld>
  <p:clrMap bg1="lt1" tx1="dk1" bg2="lt2" tx2="dk2" accent1="accent1" accent2="accent2" accent3="accent3" accent4="accent4" accent5="accent5" accent6="accent6" hlink="hlink" folHlink="folHlink"/>
  <p:sldLayoutIdLst>
    <p:sldLayoutId id="214748383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phil-race.co.uk/"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hyperlink" Target="https://www.advance-he.ac.uk/awards/teaching-excellence-awards#ntf" TargetMode="Externa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600" i="1" dirty="0">
                <a:solidFill>
                  <a:srgbClr val="0070C0"/>
                </a:solidFill>
              </a:rPr>
              <a:t>Spaces, Places and Communities of Learning </a:t>
            </a:r>
            <a:br>
              <a:rPr lang="en-GB" sz="3600" i="1" dirty="0"/>
            </a:br>
            <a:r>
              <a:rPr lang="en-GB" sz="4000" i="1" dirty="0"/>
              <a:t>Bringing your teaching to life: practical tips to inspire learning</a:t>
            </a:r>
            <a:r>
              <a:rPr lang="en-GB" sz="4000" dirty="0"/>
              <a:t> </a:t>
            </a: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sz="2800" dirty="0">
                <a:solidFill>
                  <a:schemeClr val="tx2">
                    <a:lumMod val="60000"/>
                    <a:lumOff val="40000"/>
                  </a:schemeClr>
                </a:solidFill>
              </a:rPr>
              <a:t>Heriot Watt University </a:t>
            </a:r>
          </a:p>
          <a:p>
            <a:pPr algn="ctr" eaLnBrk="1" hangingPunct="1">
              <a:defRPr/>
            </a:pPr>
            <a:r>
              <a:rPr lang="en-GB" sz="2800" dirty="0">
                <a:solidFill>
                  <a:schemeClr val="tx2">
                    <a:lumMod val="60000"/>
                    <a:lumOff val="40000"/>
                  </a:schemeClr>
                </a:solidFill>
              </a:rPr>
              <a:t>9</a:t>
            </a:r>
            <a:r>
              <a:rPr lang="en-GB" sz="2800" baseline="30000" dirty="0">
                <a:solidFill>
                  <a:schemeClr val="tx2">
                    <a:lumMod val="60000"/>
                    <a:lumOff val="40000"/>
                  </a:schemeClr>
                </a:solidFill>
              </a:rPr>
              <a:t>th</a:t>
            </a:r>
            <a:r>
              <a:rPr lang="en-GB" sz="2800" dirty="0">
                <a:solidFill>
                  <a:schemeClr val="tx2">
                    <a:lumMod val="60000"/>
                    <a:lumOff val="40000"/>
                  </a:schemeClr>
                </a:solidFill>
              </a:rPr>
              <a:t> October 2019</a:t>
            </a:r>
          </a:p>
          <a:p>
            <a:pPr algn="ctr" eaLnBrk="1" hangingPunct="1">
              <a:defRPr/>
            </a:pPr>
            <a:r>
              <a:rPr lang="en-GB" sz="2800" b="1" dirty="0"/>
              <a:t>Sally Brown </a:t>
            </a:r>
            <a:r>
              <a:rPr lang="en-GB" sz="2800" dirty="0"/>
              <a:t>NTF, PFHEA, SFSEDA</a:t>
            </a:r>
            <a:endParaRPr lang="en-GB" sz="2800" b="1" dirty="0"/>
          </a:p>
          <a:p>
            <a:pPr algn="ctr" eaLnBrk="1" hangingPunct="1">
              <a:defRPr/>
            </a:pPr>
            <a:r>
              <a:rPr lang="en-GB" sz="2400" b="1" dirty="0"/>
              <a:t>@</a:t>
            </a:r>
            <a:r>
              <a:rPr lang="en-GB" sz="2400" b="1" dirty="0" err="1"/>
              <a:t>ProfSallyBrown</a:t>
            </a:r>
            <a:r>
              <a:rPr lang="en-GB" sz="2400" dirty="0"/>
              <a:t> 	</a:t>
            </a:r>
            <a:r>
              <a:rPr lang="en-GB" sz="2400" dirty="0">
                <a:hlinkClick r:id="rId3"/>
              </a:rPr>
              <a:t>http://sally-brown.net</a:t>
            </a:r>
            <a:r>
              <a:rPr lang="en-GB" sz="2400" dirty="0"/>
              <a:t> </a:t>
            </a:r>
          </a:p>
          <a:p>
            <a:pPr algn="ctr" eaLnBrk="1" hangingPunct="1">
              <a:defRPr/>
            </a:pPr>
            <a:endParaRPr lang="en-GB" sz="2400" dirty="0"/>
          </a:p>
          <a:p>
            <a:pPr algn="ctr" eaLnBrk="1" hangingPunct="1">
              <a:defRPr/>
            </a:pPr>
            <a:r>
              <a:rPr lang="en-GB" sz="2800" dirty="0"/>
              <a:t>Phil Race, NTF, PFHEA, FCIPD</a:t>
            </a:r>
          </a:p>
          <a:p>
            <a:pPr algn="ctr" eaLnBrk="1" hangingPunct="1">
              <a:defRPr/>
            </a:pPr>
            <a:r>
              <a:rPr lang="en-GB" sz="2400" dirty="0"/>
              <a:t>@</a:t>
            </a:r>
            <a:r>
              <a:rPr lang="en-GB" sz="2400" dirty="0" err="1"/>
              <a:t>RacePhil</a:t>
            </a:r>
            <a:r>
              <a:rPr lang="en-GB" sz="2400" dirty="0"/>
              <a:t> 	</a:t>
            </a:r>
            <a:r>
              <a:rPr lang="en-GB" sz="2400" dirty="0">
                <a:hlinkClick r:id="rId4"/>
              </a:rPr>
              <a:t>http://phil-race.co.uk</a:t>
            </a:r>
            <a:r>
              <a:rPr lang="en-GB" sz="2400" dirty="0"/>
              <a:t> </a:t>
            </a:r>
            <a:endParaRPr lang="en-GB" sz="2400" b="1"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extLst>
      <p:ext uri="{BB962C8B-B14F-4D97-AF65-F5344CB8AC3E}">
        <p14:creationId xmlns:p14="http://schemas.microsoft.com/office/powerpoint/2010/main" val="3890924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Why?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(rationale)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1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What? </a:t>
            </a:r>
            <a:r>
              <a:rPr kumimoji="0" lang="en-GB" sz="1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(content)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Who?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(people, you, me, them)</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Where?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(locations)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When?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(times)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How?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Which?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(decisions)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So what?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(importance?)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Wow?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(impact?)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And </a:t>
            </a:r>
            <a:r>
              <a:rPr kumimoji="0" lang="en-GB" sz="3600" b="1" i="0" u="none" strike="noStrike" kern="0" cap="none" spc="0" normalizeH="0" baseline="0" noProof="0" dirty="0">
                <a:ln>
                  <a:noFill/>
                </a:ln>
                <a:solidFill>
                  <a:srgbClr val="CC0000"/>
                </a:solidFill>
                <a:effectLst/>
                <a:uLnTx/>
                <a:uFillTx/>
                <a:latin typeface="Calibri" panose="020F0502020204030204" pitchFamily="34" charset="0"/>
                <a:ea typeface="+mn-ea"/>
                <a:cs typeface="Calibri" panose="020F0502020204030204" pitchFamily="34" charset="0"/>
              </a:rPr>
              <a:t>	</a:t>
            </a:r>
            <a:r>
              <a:rPr kumimoji="0" lang="en-GB" sz="6000" b="1" i="0" u="none" strike="noStrike" kern="0" cap="none" spc="0" normalizeH="0" baseline="0" noProof="0" dirty="0">
                <a:ln>
                  <a:noFill/>
                </a:ln>
                <a:solidFill>
                  <a:srgbClr val="CC0000"/>
                </a:solidFill>
                <a:effectLst/>
                <a:uLnTx/>
                <a:uFillTx/>
                <a:latin typeface="Calibri" panose="020F0502020204030204" pitchFamily="34" charset="0"/>
                <a:ea typeface="+mn-ea"/>
                <a:cs typeface="Calibri" panose="020F0502020204030204" pitchFamily="34" charset="0"/>
              </a:rPr>
              <a:t>else</a:t>
            </a:r>
            <a:endParaRPr kumimoji="0" lang="en-GB" sz="3600" b="1" i="0" u="none" strike="noStrike" kern="0" cap="none" spc="0" normalizeH="0" baseline="0" noProof="0" dirty="0">
              <a:ln>
                <a:noFill/>
              </a:ln>
              <a:solidFill>
                <a:srgbClr val="CC0000"/>
              </a:solidFill>
              <a:effectLst/>
              <a:uLnTx/>
              <a:uFillTx/>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8699F1BE-E096-44AB-A1BA-4E241A24AF9C}"/>
              </a:ext>
            </a:extLst>
          </p:cNvPr>
          <p:cNvSpPr txBox="1">
            <a:spLocks/>
          </p:cNvSpPr>
          <p:nvPr/>
        </p:nvSpPr>
        <p:spPr>
          <a:xfrm>
            <a:off x="539552" y="1"/>
            <a:ext cx="8604448" cy="1124679"/>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lvl1pPr eaLnBrk="0" hangingPunct="0">
              <a:lnSpc>
                <a:spcPct val="85000"/>
              </a:lnSpc>
              <a:defRPr sz="3200" b="1">
                <a:solidFill>
                  <a:srgbClr val="0070C0"/>
                </a:solidFill>
                <a:latin typeface="Calibri" panose="020F0502020204030204" pitchFamily="34" charset="0"/>
                <a:ea typeface="+mj-ea"/>
                <a:cs typeface="Calibri" panose="020F0502020204030204" pitchFamily="34" charset="0"/>
              </a:defRPr>
            </a:lvl1pPr>
            <a:lvl2pPr algn="ctr" eaLnBrk="1" hangingPunct="1">
              <a:lnSpc>
                <a:spcPct val="85000"/>
              </a:lnSpc>
              <a:defRPr sz="4000">
                <a:solidFill>
                  <a:srgbClr val="008000"/>
                </a:solidFill>
                <a:latin typeface="Arial Rounded MT Bold" pitchFamily="34" charset="0"/>
              </a:defRPr>
            </a:lvl2pPr>
            <a:lvl3pPr algn="ctr" eaLnBrk="1" hangingPunct="1">
              <a:lnSpc>
                <a:spcPct val="85000"/>
              </a:lnSpc>
              <a:defRPr sz="4000">
                <a:solidFill>
                  <a:srgbClr val="008000"/>
                </a:solidFill>
                <a:latin typeface="Arial Rounded MT Bold" pitchFamily="34" charset="0"/>
              </a:defRPr>
            </a:lvl3pPr>
            <a:lvl4pPr algn="ctr" eaLnBrk="1" hangingPunct="1">
              <a:lnSpc>
                <a:spcPct val="85000"/>
              </a:lnSpc>
              <a:defRPr sz="4000">
                <a:solidFill>
                  <a:srgbClr val="008000"/>
                </a:solidFill>
                <a:latin typeface="Arial Rounded MT Bold" pitchFamily="34" charset="0"/>
              </a:defRPr>
            </a:lvl4pPr>
            <a:lvl5pPr algn="ctr" eaLnBrk="1" hangingPunct="1">
              <a:lnSpc>
                <a:spcPct val="85000"/>
              </a:lnSpc>
              <a:defRPr sz="4000">
                <a:solidFill>
                  <a:srgbClr val="008000"/>
                </a:solidFill>
                <a:latin typeface="Arial Rounded MT Bold" pitchFamily="34" charset="0"/>
              </a:defRPr>
            </a:lvl5pPr>
            <a:lvl6pPr marL="457200" algn="ctr" fontAlgn="base">
              <a:lnSpc>
                <a:spcPct val="85000"/>
              </a:lnSpc>
              <a:spcBef>
                <a:spcPct val="0"/>
              </a:spcBef>
              <a:spcAft>
                <a:spcPct val="0"/>
              </a:spcAft>
              <a:defRPr sz="4000">
                <a:solidFill>
                  <a:srgbClr val="008000"/>
                </a:solidFill>
                <a:latin typeface="Arial Rounded MT Bold" pitchFamily="34" charset="0"/>
              </a:defRPr>
            </a:lvl6pPr>
            <a:lvl7pPr marL="914400" algn="ctr" fontAlgn="base">
              <a:lnSpc>
                <a:spcPct val="85000"/>
              </a:lnSpc>
              <a:spcBef>
                <a:spcPct val="0"/>
              </a:spcBef>
              <a:spcAft>
                <a:spcPct val="0"/>
              </a:spcAft>
              <a:defRPr sz="4000">
                <a:solidFill>
                  <a:srgbClr val="008000"/>
                </a:solidFill>
                <a:latin typeface="Arial Rounded MT Bold" pitchFamily="34" charset="0"/>
              </a:defRPr>
            </a:lvl7pPr>
            <a:lvl8pPr marL="1371600" algn="ctr" fontAlgn="base">
              <a:lnSpc>
                <a:spcPct val="85000"/>
              </a:lnSpc>
              <a:spcBef>
                <a:spcPct val="0"/>
              </a:spcBef>
              <a:spcAft>
                <a:spcPct val="0"/>
              </a:spcAft>
              <a:defRPr sz="4000">
                <a:solidFill>
                  <a:srgbClr val="008000"/>
                </a:solidFill>
                <a:latin typeface="Arial Rounded MT Bold" pitchFamily="34" charset="0"/>
              </a:defRPr>
            </a:lvl8pPr>
            <a:lvl9pPr marL="1828800" algn="ctr" fontAlgn="base">
              <a:lnSpc>
                <a:spcPct val="85000"/>
              </a:lnSpc>
              <a:spcBef>
                <a:spcPct val="0"/>
              </a:spcBef>
              <a:spcAft>
                <a:spcPct val="0"/>
              </a:spcAft>
              <a:defRPr sz="4000">
                <a:solidFill>
                  <a:srgbClr val="008000"/>
                </a:solidFill>
                <a:latin typeface="Arial Rounded MT Bold" pitchFamily="34" charset="0"/>
              </a:defRPr>
            </a:lvl9pPr>
          </a:lstStyle>
          <a:p>
            <a:r>
              <a:rPr lang="en-GB" dirty="0"/>
              <a:t>Responding to students:</a:t>
            </a:r>
          </a:p>
          <a:p>
            <a:r>
              <a:rPr lang="en-GB" dirty="0"/>
              <a:t>the ten most important words</a:t>
            </a:r>
          </a:p>
        </p:txBody>
      </p:sp>
    </p:spTree>
    <p:extLst>
      <p:ext uri="{BB962C8B-B14F-4D97-AF65-F5344CB8AC3E}">
        <p14:creationId xmlns:p14="http://schemas.microsoft.com/office/powerpoint/2010/main" val="75364580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652CE-FC6E-4AA7-8344-F291C1A9B350}"/>
              </a:ext>
            </a:extLst>
          </p:cNvPr>
          <p:cNvSpPr>
            <a:spLocks noGrp="1"/>
          </p:cNvSpPr>
          <p:nvPr>
            <p:ph type="title"/>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p>
            <a:pPr algn="l" eaLnBrk="0" hangingPunct="0"/>
            <a:r>
              <a:rPr lang="en-GB" sz="3200" dirty="0">
                <a:solidFill>
                  <a:srgbClr val="0070C0"/>
                </a:solidFill>
                <a:latin typeface="Calibri" panose="020F0502020204030204" pitchFamily="34" charset="0"/>
                <a:cs typeface="Calibri" panose="020F0502020204030204" pitchFamily="34" charset="0"/>
              </a:rPr>
              <a:t>Seven factors underpinning how students really learn</a:t>
            </a:r>
          </a:p>
        </p:txBody>
      </p:sp>
      <p:sp>
        <p:nvSpPr>
          <p:cNvPr id="3" name="Content Placeholder 2">
            <a:extLst>
              <a:ext uri="{FF2B5EF4-FFF2-40B4-BE49-F238E27FC236}">
                <a16:creationId xmlns:a16="http://schemas.microsoft.com/office/drawing/2014/main" id="{5D0EE5C6-9F15-422A-A82C-88E8B3BCE4B3}"/>
              </a:ext>
            </a:extLst>
          </p:cNvPr>
          <p:cNvSpPr>
            <a:spLocks noGrp="1"/>
          </p:cNvSpPr>
          <p:nvPr>
            <p:ph idx="1"/>
          </p:nvPr>
        </p:nvSpPr>
        <p:spPr/>
        <p:txBody>
          <a:bodyPr/>
          <a:lstStyle/>
          <a:p>
            <a:r>
              <a:rPr lang="en-GB" dirty="0">
                <a:solidFill>
                  <a:srgbClr val="CC0000"/>
                </a:solidFill>
              </a:rPr>
              <a:t>Wanting</a:t>
            </a:r>
            <a:r>
              <a:rPr lang="en-GB" dirty="0"/>
              <a:t> to learn</a:t>
            </a:r>
          </a:p>
          <a:p>
            <a:r>
              <a:rPr lang="en-GB" dirty="0">
                <a:solidFill>
                  <a:srgbClr val="CC0000"/>
                </a:solidFill>
              </a:rPr>
              <a:t>Needing</a:t>
            </a:r>
            <a:r>
              <a:rPr lang="en-GB" dirty="0"/>
              <a:t> to learn</a:t>
            </a:r>
          </a:p>
          <a:p>
            <a:r>
              <a:rPr lang="en-GB" dirty="0"/>
              <a:t>Learning by </a:t>
            </a:r>
            <a:r>
              <a:rPr lang="en-GB" dirty="0">
                <a:solidFill>
                  <a:srgbClr val="CC0000"/>
                </a:solidFill>
              </a:rPr>
              <a:t>doing</a:t>
            </a:r>
          </a:p>
          <a:p>
            <a:r>
              <a:rPr lang="en-GB" dirty="0">
                <a:solidFill>
                  <a:srgbClr val="CC0000"/>
                </a:solidFill>
              </a:rPr>
              <a:t>Making sense </a:t>
            </a:r>
            <a:r>
              <a:rPr lang="en-GB" dirty="0"/>
              <a:t>of what is being learned</a:t>
            </a:r>
          </a:p>
          <a:p>
            <a:r>
              <a:rPr lang="en-GB" dirty="0"/>
              <a:t>Learning through </a:t>
            </a:r>
            <a:r>
              <a:rPr lang="en-GB" dirty="0">
                <a:solidFill>
                  <a:srgbClr val="CC0000"/>
                </a:solidFill>
              </a:rPr>
              <a:t>feedback</a:t>
            </a:r>
            <a:r>
              <a:rPr lang="en-GB" dirty="0"/>
              <a:t> </a:t>
            </a:r>
          </a:p>
          <a:p>
            <a:r>
              <a:rPr lang="en-GB" dirty="0">
                <a:solidFill>
                  <a:srgbClr val="CC0000"/>
                </a:solidFill>
              </a:rPr>
              <a:t>Verbalising</a:t>
            </a:r>
            <a:r>
              <a:rPr lang="en-GB" dirty="0"/>
              <a:t> – putting learning into spoken words</a:t>
            </a:r>
          </a:p>
          <a:p>
            <a:r>
              <a:rPr lang="en-GB" dirty="0"/>
              <a:t>Learning by </a:t>
            </a:r>
            <a:r>
              <a:rPr lang="en-GB" dirty="0">
                <a:solidFill>
                  <a:srgbClr val="CC0000"/>
                </a:solidFill>
              </a:rPr>
              <a:t>assessing</a:t>
            </a:r>
            <a:r>
              <a:rPr lang="en-GB" dirty="0"/>
              <a:t> – making informed judgements</a:t>
            </a:r>
          </a:p>
          <a:p>
            <a:endParaRPr lang="en-GB" dirty="0"/>
          </a:p>
        </p:txBody>
      </p:sp>
    </p:spTree>
    <p:extLst>
      <p:ext uri="{BB962C8B-B14F-4D97-AF65-F5344CB8AC3E}">
        <p14:creationId xmlns:p14="http://schemas.microsoft.com/office/powerpoint/2010/main" val="280492981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0"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058" name="Oval 10">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5" name="Oval 11"/>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7" name="Oval 12"/>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8" name="Oval 13"/>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9"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800" name="Rectangle 8"/>
          <p:cNvSpPr>
            <a:spLocks noChangeArrowheads="1"/>
          </p:cNvSpPr>
          <p:nvPr/>
        </p:nvSpPr>
        <p:spPr bwMode="auto">
          <a:xfrm>
            <a:off x="1403350" y="2852738"/>
            <a:ext cx="5832946" cy="1625600"/>
          </a:xfrm>
          <a:prstGeom prst="rect">
            <a:avLst/>
          </a:prstGeom>
          <a:noFill/>
          <a:ln w="12700">
            <a:noFill/>
            <a:miter lim="800000"/>
            <a:headEnd/>
            <a:tailEnd/>
          </a:ln>
        </p:spPr>
        <p:txBody>
          <a:bodyPr lIns="92075" tIns="46038" rIns="92075" bIns="46038" anchor="ctr"/>
          <a:lstStyle/>
          <a:p>
            <a:pPr marL="723900" marR="0" lvl="0" indent="-723900" algn="ctr" defTabSz="914400" rtl="0" eaLnBrk="0" fontAlgn="base" latinLnBrk="0" hangingPunct="0">
              <a:lnSpc>
                <a:spcPct val="100000"/>
              </a:lnSpc>
              <a:spcBef>
                <a:spcPct val="20000"/>
              </a:spcBef>
              <a:spcAft>
                <a:spcPct val="0"/>
              </a:spcAft>
              <a:buClr>
                <a:srgbClr val="009999"/>
              </a:buClr>
              <a:buSzTx/>
              <a:buFont typeface="Wingdings" pitchFamily="2" charset="2"/>
              <a:buNone/>
              <a:tabLst/>
              <a:defRPr/>
            </a:pPr>
            <a:r>
              <a:rPr kumimoji="0" lang="en-GB" sz="2800" b="1" i="0" u="none" strike="noStrike" kern="1200" cap="none" spc="0" normalizeH="0" baseline="0" noProof="0" dirty="0">
                <a:ln>
                  <a:noFill/>
                </a:ln>
                <a:solidFill>
                  <a:srgbClr val="000000"/>
                </a:solidFill>
                <a:effectLst/>
                <a:uLnTx/>
                <a:uFillTx/>
                <a:latin typeface="Calibri" pitchFamily="34" charset="0"/>
                <a:ea typeface="+mn-ea"/>
                <a:cs typeface="+mn-cs"/>
              </a:rPr>
              <a:t>Wanting/</a:t>
            </a:r>
          </a:p>
          <a:p>
            <a:pPr marL="723900" marR="0" lvl="0" indent="-723900" algn="ctr" defTabSz="914400" rtl="0" eaLnBrk="0" fontAlgn="base" latinLnBrk="0" hangingPunct="0">
              <a:lnSpc>
                <a:spcPct val="100000"/>
              </a:lnSpc>
              <a:spcBef>
                <a:spcPct val="20000"/>
              </a:spcBef>
              <a:spcAft>
                <a:spcPct val="0"/>
              </a:spcAft>
              <a:buClr>
                <a:srgbClr val="009999"/>
              </a:buClr>
              <a:buSzTx/>
              <a:buFont typeface="Wingdings" pitchFamily="2" charset="2"/>
              <a:buNone/>
              <a:tabLst/>
              <a:defRPr/>
            </a:pPr>
            <a:r>
              <a:rPr kumimoji="0" lang="en-GB" sz="2800" b="1" i="0" u="none" strike="noStrike" kern="1200" cap="none" spc="0" normalizeH="0" baseline="0" noProof="0" dirty="0">
                <a:ln>
                  <a:noFill/>
                </a:ln>
                <a:solidFill>
                  <a:srgbClr val="000000"/>
                </a:solidFill>
                <a:effectLst/>
                <a:uLnTx/>
                <a:uFillTx/>
                <a:latin typeface="Calibri" pitchFamily="34" charset="0"/>
                <a:ea typeface="+mn-ea"/>
                <a:cs typeface="+mn-cs"/>
              </a:rPr>
              <a:t>Needing</a:t>
            </a:r>
          </a:p>
        </p:txBody>
      </p:sp>
      <p:cxnSp>
        <p:nvCxnSpPr>
          <p:cNvPr id="12" name="Elbow Connector 11"/>
          <p:cNvCxnSpPr/>
          <p:nvPr/>
        </p:nvCxnSpPr>
        <p:spPr bwMode="auto">
          <a:xfrm>
            <a:off x="500034" y="5572140"/>
            <a:ext cx="914400" cy="914400"/>
          </a:xfrm>
          <a:prstGeom prst="bentConnector3">
            <a:avLst/>
          </a:prstGeom>
          <a:solidFill>
            <a:srgbClr val="660066"/>
          </a:solidFill>
          <a:ln w="9525" cap="flat" cmpd="sng" algn="ctr">
            <a:noFill/>
            <a:prstDash val="solid"/>
            <a:round/>
            <a:headEnd type="none" w="med" len="med"/>
            <a:tailEnd type="none" w="med" len="med"/>
          </a:ln>
          <a:effectLst/>
        </p:spPr>
      </p:cxnSp>
      <p:sp>
        <p:nvSpPr>
          <p:cNvPr id="3" name="TextBox 2">
            <a:extLst>
              <a:ext uri="{FF2B5EF4-FFF2-40B4-BE49-F238E27FC236}">
                <a16:creationId xmlns:a16="http://schemas.microsoft.com/office/drawing/2014/main" id="{02D9DA09-A2B5-4929-B48A-01B6C1657399}"/>
              </a:ext>
            </a:extLst>
          </p:cNvPr>
          <p:cNvSpPr txBox="1"/>
          <p:nvPr/>
        </p:nvSpPr>
        <p:spPr>
          <a:xfrm>
            <a:off x="3378200" y="1675001"/>
            <a:ext cx="2222083"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Making sense</a:t>
            </a:r>
          </a:p>
        </p:txBody>
      </p:sp>
      <p:sp>
        <p:nvSpPr>
          <p:cNvPr id="14" name="TextBox 13">
            <a:extLst>
              <a:ext uri="{FF2B5EF4-FFF2-40B4-BE49-F238E27FC236}">
                <a16:creationId xmlns:a16="http://schemas.microsoft.com/office/drawing/2014/main" id="{E2A17167-8AAA-44FD-9624-EBDAD8E62D86}"/>
              </a:ext>
            </a:extLst>
          </p:cNvPr>
          <p:cNvSpPr txBox="1"/>
          <p:nvPr/>
        </p:nvSpPr>
        <p:spPr>
          <a:xfrm>
            <a:off x="3854753" y="2235200"/>
            <a:ext cx="1053494"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Doing</a:t>
            </a:r>
          </a:p>
        </p:txBody>
      </p:sp>
      <p:sp>
        <p:nvSpPr>
          <p:cNvPr id="15" name="TextBox 14">
            <a:extLst>
              <a:ext uri="{FF2B5EF4-FFF2-40B4-BE49-F238E27FC236}">
                <a16:creationId xmlns:a16="http://schemas.microsoft.com/office/drawing/2014/main" id="{9881FDE8-AC22-4A8A-A999-DB873BE92B5C}"/>
              </a:ext>
            </a:extLst>
          </p:cNvPr>
          <p:cNvSpPr txBox="1"/>
          <p:nvPr/>
        </p:nvSpPr>
        <p:spPr>
          <a:xfrm>
            <a:off x="3546771" y="956191"/>
            <a:ext cx="1593257"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Feedback</a:t>
            </a:r>
          </a:p>
        </p:txBody>
      </p:sp>
      <p:sp>
        <p:nvSpPr>
          <p:cNvPr id="18" name="TextBox 17">
            <a:extLst>
              <a:ext uri="{FF2B5EF4-FFF2-40B4-BE49-F238E27FC236}">
                <a16:creationId xmlns:a16="http://schemas.microsoft.com/office/drawing/2014/main" id="{B136BDD8-5CD3-4322-A649-8C9450FD392A}"/>
              </a:ext>
            </a:extLst>
          </p:cNvPr>
          <p:cNvSpPr txBox="1"/>
          <p:nvPr/>
        </p:nvSpPr>
        <p:spPr>
          <a:xfrm>
            <a:off x="3429911" y="264180"/>
            <a:ext cx="1826975"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Verbalising</a:t>
            </a:r>
          </a:p>
        </p:txBody>
      </p:sp>
      <p:sp>
        <p:nvSpPr>
          <p:cNvPr id="19" name="TextBox 18">
            <a:extLst>
              <a:ext uri="{FF2B5EF4-FFF2-40B4-BE49-F238E27FC236}">
                <a16:creationId xmlns:a16="http://schemas.microsoft.com/office/drawing/2014/main" id="{D991024B-88C6-495E-87CA-E2956E055341}"/>
              </a:ext>
            </a:extLst>
          </p:cNvPr>
          <p:cNvSpPr txBox="1"/>
          <p:nvPr/>
        </p:nvSpPr>
        <p:spPr>
          <a:xfrm>
            <a:off x="6310023" y="455940"/>
            <a:ext cx="1604927"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Assessing</a:t>
            </a:r>
          </a:p>
        </p:txBody>
      </p:sp>
    </p:spTree>
    <p:extLst>
      <p:ext uri="{BB962C8B-B14F-4D97-AF65-F5344CB8AC3E}">
        <p14:creationId xmlns:p14="http://schemas.microsoft.com/office/powerpoint/2010/main" val="245096357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val 4"/>
          <p:cNvSpPr>
            <a:spLocks noChangeArrowheads="1"/>
          </p:cNvSpPr>
          <p:nvPr/>
        </p:nvSpPr>
        <p:spPr bwMode="auto">
          <a:xfrm>
            <a:off x="228600" y="-228600"/>
            <a:ext cx="8305800" cy="7924800"/>
          </a:xfrm>
          <a:prstGeom prst="ellipse">
            <a:avLst/>
          </a:prstGeom>
          <a:solidFill>
            <a:srgbClr val="33CC33"/>
          </a:solidFill>
          <a:ln w="12700">
            <a:noFill/>
            <a:round/>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0"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058" name="Oval 10">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5" name="Oval 11"/>
          <p:cNvSpPr>
            <a:spLocks noChangeArrowheads="1"/>
          </p:cNvSpPr>
          <p:nvPr/>
        </p:nvSpPr>
        <p:spPr bwMode="auto">
          <a:xfrm>
            <a:off x="2006600" y="1549400"/>
            <a:ext cx="4749800" cy="4445000"/>
          </a:xfrm>
          <a:prstGeom prst="ellipse">
            <a:avLst/>
          </a:prstGeom>
          <a:solidFill>
            <a:srgbClr val="FF99FF"/>
          </a:solidFill>
          <a:ln w="50800">
            <a:no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7" name="Oval 12"/>
          <p:cNvSpPr>
            <a:spLocks noChangeArrowheads="1"/>
          </p:cNvSpPr>
          <p:nvPr/>
        </p:nvSpPr>
        <p:spPr bwMode="auto">
          <a:xfrm>
            <a:off x="2692400" y="2082800"/>
            <a:ext cx="3378200" cy="3302000"/>
          </a:xfrm>
          <a:prstGeom prst="ellipse">
            <a:avLst/>
          </a:prstGeom>
          <a:solidFill>
            <a:srgbClr val="FF3300"/>
          </a:solidFill>
          <a:ln w="50800">
            <a:no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8" name="Oval 13"/>
          <p:cNvSpPr>
            <a:spLocks noChangeArrowheads="1"/>
          </p:cNvSpPr>
          <p:nvPr/>
        </p:nvSpPr>
        <p:spPr bwMode="auto">
          <a:xfrm>
            <a:off x="3378200" y="2844800"/>
            <a:ext cx="1930400" cy="1778000"/>
          </a:xfrm>
          <a:prstGeom prst="ellipse">
            <a:avLst/>
          </a:prstGeom>
          <a:solidFill>
            <a:srgbClr val="FFFF66"/>
          </a:solidFill>
          <a:ln w="50800">
            <a:noFill/>
            <a:round/>
            <a:headEnd/>
            <a:tailEnd/>
          </a:ln>
        </p:spPr>
        <p:txBody>
          <a:bodyPr wrap="none" lIns="92075" tIns="46038" rIns="92075" bIns="46038"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799"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800" name="Rectangle 8"/>
          <p:cNvSpPr>
            <a:spLocks noChangeArrowheads="1"/>
          </p:cNvSpPr>
          <p:nvPr/>
        </p:nvSpPr>
        <p:spPr bwMode="auto">
          <a:xfrm>
            <a:off x="1403350" y="2852738"/>
            <a:ext cx="5832946" cy="1625600"/>
          </a:xfrm>
          <a:prstGeom prst="rect">
            <a:avLst/>
          </a:prstGeom>
          <a:noFill/>
          <a:ln w="12700">
            <a:noFill/>
            <a:miter lim="800000"/>
            <a:headEnd/>
            <a:tailEnd/>
          </a:ln>
        </p:spPr>
        <p:txBody>
          <a:bodyPr lIns="92075" tIns="46038" rIns="92075" bIns="46038" anchor="ctr"/>
          <a:lstStyle/>
          <a:p>
            <a:pPr marL="723900" marR="0" lvl="0" indent="-723900" algn="ctr" defTabSz="914400" rtl="0" eaLnBrk="0" fontAlgn="base" latinLnBrk="0" hangingPunct="0">
              <a:lnSpc>
                <a:spcPct val="100000"/>
              </a:lnSpc>
              <a:spcBef>
                <a:spcPct val="20000"/>
              </a:spcBef>
              <a:spcAft>
                <a:spcPct val="0"/>
              </a:spcAft>
              <a:buClr>
                <a:srgbClr val="009999"/>
              </a:buClr>
              <a:buSzTx/>
              <a:buFont typeface="Wingdings" pitchFamily="2" charset="2"/>
              <a:buNone/>
              <a:tabLst/>
              <a:defRPr/>
            </a:pPr>
            <a:r>
              <a:rPr kumimoji="0" lang="en-GB" sz="2800" b="1" i="0" u="none" strike="noStrike" kern="1200" cap="none" spc="0" normalizeH="0" baseline="0" noProof="0" dirty="0">
                <a:ln>
                  <a:noFill/>
                </a:ln>
                <a:solidFill>
                  <a:srgbClr val="000000"/>
                </a:solidFill>
                <a:effectLst/>
                <a:uLnTx/>
                <a:uFillTx/>
                <a:latin typeface="Calibri" pitchFamily="34" charset="0"/>
                <a:ea typeface="+mn-ea"/>
                <a:cs typeface="+mn-cs"/>
              </a:rPr>
              <a:t>Wanting/</a:t>
            </a:r>
          </a:p>
          <a:p>
            <a:pPr marL="723900" marR="0" lvl="0" indent="-723900" algn="ctr" defTabSz="914400" rtl="0" eaLnBrk="0" fontAlgn="base" latinLnBrk="0" hangingPunct="0">
              <a:lnSpc>
                <a:spcPct val="100000"/>
              </a:lnSpc>
              <a:spcBef>
                <a:spcPct val="20000"/>
              </a:spcBef>
              <a:spcAft>
                <a:spcPct val="0"/>
              </a:spcAft>
              <a:buClr>
                <a:srgbClr val="009999"/>
              </a:buClr>
              <a:buSzTx/>
              <a:buFont typeface="Wingdings" pitchFamily="2" charset="2"/>
              <a:buNone/>
              <a:tabLst/>
              <a:defRPr/>
            </a:pPr>
            <a:r>
              <a:rPr kumimoji="0" lang="en-GB" sz="2800" b="1" i="0" u="none" strike="noStrike" kern="1200" cap="none" spc="0" normalizeH="0" baseline="0" noProof="0" dirty="0">
                <a:ln>
                  <a:noFill/>
                </a:ln>
                <a:solidFill>
                  <a:srgbClr val="000000"/>
                </a:solidFill>
                <a:effectLst/>
                <a:uLnTx/>
                <a:uFillTx/>
                <a:latin typeface="Calibri" pitchFamily="34" charset="0"/>
                <a:ea typeface="+mn-ea"/>
                <a:cs typeface="+mn-cs"/>
              </a:rPr>
              <a:t>Needing</a:t>
            </a:r>
          </a:p>
        </p:txBody>
      </p:sp>
      <p:cxnSp>
        <p:nvCxnSpPr>
          <p:cNvPr id="12" name="Elbow Connector 11"/>
          <p:cNvCxnSpPr/>
          <p:nvPr/>
        </p:nvCxnSpPr>
        <p:spPr bwMode="auto">
          <a:xfrm>
            <a:off x="500034" y="5572140"/>
            <a:ext cx="914400" cy="914400"/>
          </a:xfrm>
          <a:prstGeom prst="bentConnector3">
            <a:avLst/>
          </a:prstGeom>
          <a:solidFill>
            <a:srgbClr val="660066"/>
          </a:solidFill>
          <a:ln w="9525" cap="flat" cmpd="sng" algn="ctr">
            <a:noFill/>
            <a:prstDash val="solid"/>
            <a:round/>
            <a:headEnd type="none" w="med" len="med"/>
            <a:tailEnd type="none" w="med" len="med"/>
          </a:ln>
          <a:effectLst/>
        </p:spPr>
      </p:cxnSp>
      <p:sp>
        <p:nvSpPr>
          <p:cNvPr id="3" name="TextBox 2">
            <a:extLst>
              <a:ext uri="{FF2B5EF4-FFF2-40B4-BE49-F238E27FC236}">
                <a16:creationId xmlns:a16="http://schemas.microsoft.com/office/drawing/2014/main" id="{02D9DA09-A2B5-4929-B48A-01B6C1657399}"/>
              </a:ext>
            </a:extLst>
          </p:cNvPr>
          <p:cNvSpPr txBox="1"/>
          <p:nvPr/>
        </p:nvSpPr>
        <p:spPr>
          <a:xfrm>
            <a:off x="3378200" y="1675001"/>
            <a:ext cx="2222083"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Making sense</a:t>
            </a:r>
          </a:p>
        </p:txBody>
      </p:sp>
      <p:sp>
        <p:nvSpPr>
          <p:cNvPr id="14" name="TextBox 13">
            <a:extLst>
              <a:ext uri="{FF2B5EF4-FFF2-40B4-BE49-F238E27FC236}">
                <a16:creationId xmlns:a16="http://schemas.microsoft.com/office/drawing/2014/main" id="{E2A17167-8AAA-44FD-9624-EBDAD8E62D86}"/>
              </a:ext>
            </a:extLst>
          </p:cNvPr>
          <p:cNvSpPr txBox="1"/>
          <p:nvPr/>
        </p:nvSpPr>
        <p:spPr>
          <a:xfrm>
            <a:off x="3854753" y="2235200"/>
            <a:ext cx="1053494"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Doing</a:t>
            </a:r>
          </a:p>
        </p:txBody>
      </p:sp>
      <p:sp>
        <p:nvSpPr>
          <p:cNvPr id="15" name="TextBox 14">
            <a:extLst>
              <a:ext uri="{FF2B5EF4-FFF2-40B4-BE49-F238E27FC236}">
                <a16:creationId xmlns:a16="http://schemas.microsoft.com/office/drawing/2014/main" id="{9881FDE8-AC22-4A8A-A999-DB873BE92B5C}"/>
              </a:ext>
            </a:extLst>
          </p:cNvPr>
          <p:cNvSpPr txBox="1"/>
          <p:nvPr/>
        </p:nvSpPr>
        <p:spPr>
          <a:xfrm>
            <a:off x="3546771" y="956191"/>
            <a:ext cx="1593257"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Feedback</a:t>
            </a:r>
          </a:p>
        </p:txBody>
      </p:sp>
      <p:sp>
        <p:nvSpPr>
          <p:cNvPr id="18" name="TextBox 17">
            <a:extLst>
              <a:ext uri="{FF2B5EF4-FFF2-40B4-BE49-F238E27FC236}">
                <a16:creationId xmlns:a16="http://schemas.microsoft.com/office/drawing/2014/main" id="{B136BDD8-5CD3-4322-A649-8C9450FD392A}"/>
              </a:ext>
            </a:extLst>
          </p:cNvPr>
          <p:cNvSpPr txBox="1"/>
          <p:nvPr/>
        </p:nvSpPr>
        <p:spPr>
          <a:xfrm>
            <a:off x="3429911" y="264180"/>
            <a:ext cx="1826975"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Verbalising</a:t>
            </a:r>
          </a:p>
        </p:txBody>
      </p:sp>
      <p:sp>
        <p:nvSpPr>
          <p:cNvPr id="19" name="TextBox 18">
            <a:extLst>
              <a:ext uri="{FF2B5EF4-FFF2-40B4-BE49-F238E27FC236}">
                <a16:creationId xmlns:a16="http://schemas.microsoft.com/office/drawing/2014/main" id="{D991024B-88C6-495E-87CA-E2956E055341}"/>
              </a:ext>
            </a:extLst>
          </p:cNvPr>
          <p:cNvSpPr txBox="1"/>
          <p:nvPr/>
        </p:nvSpPr>
        <p:spPr>
          <a:xfrm>
            <a:off x="6310023" y="455940"/>
            <a:ext cx="1604927"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Assessing</a:t>
            </a:r>
          </a:p>
        </p:txBody>
      </p:sp>
    </p:spTree>
    <p:extLst>
      <p:ext uri="{BB962C8B-B14F-4D97-AF65-F5344CB8AC3E}">
        <p14:creationId xmlns:p14="http://schemas.microsoft.com/office/powerpoint/2010/main" val="379943313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45A4334-784C-4E23-BDF3-8FD55D36532F}"/>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15725"/>
            <a:ext cx="9144000" cy="7025155"/>
          </a:xfrm>
          <a:prstGeom prst="rect">
            <a:avLst/>
          </a:prstGeom>
        </p:spPr>
      </p:pic>
      <p:sp>
        <p:nvSpPr>
          <p:cNvPr id="2" name="TextBox 1">
            <a:extLst>
              <a:ext uri="{FF2B5EF4-FFF2-40B4-BE49-F238E27FC236}">
                <a16:creationId xmlns:a16="http://schemas.microsoft.com/office/drawing/2014/main" id="{4A31B799-203D-4F99-A46F-C7EA4E1CD936}"/>
              </a:ext>
            </a:extLst>
          </p:cNvPr>
          <p:cNvSpPr txBox="1"/>
          <p:nvPr/>
        </p:nvSpPr>
        <p:spPr>
          <a:xfrm>
            <a:off x="5148080" y="404580"/>
            <a:ext cx="3687420" cy="523220"/>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0" i="0" u="none" strike="noStrike" kern="1200" cap="none" spc="0" normalizeH="0" baseline="0" noProof="0" dirty="0">
                <a:ln>
                  <a:noFill/>
                </a:ln>
                <a:solidFill>
                  <a:prstClr val="black"/>
                </a:solidFill>
                <a:effectLst/>
                <a:highlight>
                  <a:srgbClr val="FF00FF"/>
                </a:highlight>
                <a:uLnTx/>
                <a:uFillTx/>
                <a:latin typeface="Calibri" panose="020F0502020204030204" pitchFamily="34" charset="0"/>
                <a:ea typeface="+mn-ea"/>
                <a:cs typeface="Calibri" panose="020F0502020204030204" pitchFamily="34" charset="0"/>
              </a:rPr>
              <a:t>Thanks, Dr Paul Kleiman</a:t>
            </a:r>
          </a:p>
        </p:txBody>
      </p:sp>
    </p:spTree>
    <p:extLst>
      <p:ext uri="{BB962C8B-B14F-4D97-AF65-F5344CB8AC3E}">
        <p14:creationId xmlns:p14="http://schemas.microsoft.com/office/powerpoint/2010/main" val="1891980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7"/>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omic Sans MS" pitchFamily="66" charset="0"/>
                <a:ea typeface="+mn-ea"/>
                <a:cs typeface="+mn-cs"/>
              </a:rPr>
              <a:t>Doing</a:t>
            </a:r>
          </a:p>
        </p:txBody>
      </p:sp>
      <p:sp>
        <p:nvSpPr>
          <p:cNvPr id="9" name="AutoShape 9">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3" name="Rectangle 2"/>
          <p:cNvSpPr>
            <a:spLocks noChangeArrowheads="1"/>
          </p:cNvSpPr>
          <p:nvPr/>
        </p:nvSpPr>
        <p:spPr bwMode="auto">
          <a:xfrm>
            <a:off x="0" y="0"/>
            <a:ext cx="9144000" cy="1752600"/>
          </a:xfrm>
          <a:prstGeom prst="rect">
            <a:avLst/>
          </a:prstGeom>
          <a:noFill/>
          <a:ln w="12700">
            <a:noFill/>
            <a:miter lim="800000"/>
            <a:headEnd/>
            <a:tailEnd/>
          </a:ln>
        </p:spPr>
        <p:txBody>
          <a:bodyPr lIns="92075" tIns="46038" rIns="92075" bIns="46038" anchor="ctr"/>
          <a:lstStyle/>
          <a:p>
            <a:pPr marL="0" marR="0" lvl="0" indent="0" algn="ctr" defTabSz="914400" rtl="0" eaLnBrk="0" fontAlgn="base" latinLnBrk="0" hangingPunct="0">
              <a:lnSpc>
                <a:spcPct val="8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CCFF33"/>
                </a:solidFill>
                <a:effectLst/>
                <a:uLnTx/>
                <a:uFillTx/>
                <a:latin typeface="Comic Sans MS" pitchFamily="66" charset="0"/>
                <a:ea typeface="+mn-ea"/>
                <a:cs typeface="+mn-cs"/>
              </a:rPr>
              <a:t>Ripples on a pond….</a:t>
            </a:r>
          </a:p>
        </p:txBody>
      </p:sp>
      <p:sp>
        <p:nvSpPr>
          <p:cNvPr id="14"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5" name="Oval 5"/>
          <p:cNvSpPr>
            <a:spLocks noChangeArrowheads="1"/>
          </p:cNvSpPr>
          <p:nvPr/>
        </p:nvSpPr>
        <p:spPr bwMode="auto">
          <a:xfrm>
            <a:off x="762000" y="228600"/>
            <a:ext cx="7162800" cy="6934200"/>
          </a:xfrm>
          <a:prstGeom prst="ellipse">
            <a:avLst/>
          </a:prstGeom>
          <a:solidFill>
            <a:schemeClr val="tx2"/>
          </a:solidFill>
          <a:ln w="12700">
            <a:solidFill>
              <a:schemeClr val="tx1"/>
            </a:solidFill>
            <a:round/>
            <a:headEnd type="none" w="sm" len="sm"/>
            <a:tailEnd type="none" w="sm" len="sm"/>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000" b="1"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6" name="Oval 6">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7" name="Oval 7"/>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8" name="Oval 8"/>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9" name="Oval 9"/>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omic Sans MS" pitchFamily="66" charset="0"/>
                <a:ea typeface="+mn-ea"/>
                <a:cs typeface="+mn-cs"/>
              </a:rPr>
              <a:t>Wanting/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Comic Sans MS" pitchFamily="66" charset="0"/>
                <a:ea typeface="+mn-ea"/>
                <a:cs typeface="+mn-cs"/>
              </a:rPr>
              <a:t>Needing</a:t>
            </a:r>
          </a:p>
        </p:txBody>
      </p:sp>
      <p:sp>
        <p:nvSpPr>
          <p:cNvPr id="20" name="Rectangle 10"/>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FFFFFF"/>
                </a:solidFill>
                <a:effectLst/>
                <a:uLnTx/>
                <a:uFillTx/>
                <a:latin typeface="Comic Sans MS" pitchFamily="66" charset="0"/>
                <a:ea typeface="+mn-ea"/>
                <a:cs typeface="+mn-cs"/>
              </a:rPr>
              <a:t>Doing</a:t>
            </a:r>
          </a:p>
        </p:txBody>
      </p:sp>
      <p:sp>
        <p:nvSpPr>
          <p:cNvPr id="21" name="Rectangle 11"/>
          <p:cNvSpPr>
            <a:spLocks noChangeArrowheads="1"/>
          </p:cNvSpPr>
          <p:nvPr/>
        </p:nvSpPr>
        <p:spPr bwMode="auto">
          <a:xfrm>
            <a:off x="3505200" y="6065838"/>
            <a:ext cx="2514600" cy="579437"/>
          </a:xfrm>
          <a:prstGeom prst="rect">
            <a:avLst/>
          </a:prstGeom>
          <a:noFill/>
          <a:ln w="9525">
            <a:noFill/>
            <a:miter lim="800000"/>
            <a:headEnd/>
            <a:tailEnd/>
          </a:ln>
        </p:spPr>
        <p:txBody>
          <a:bodyPr lIns="92075" tIns="46038" rIns="92075" bIns="46038">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omic Sans MS" pitchFamily="66" charset="0"/>
                <a:ea typeface="+mn-ea"/>
                <a:cs typeface="+mn-cs"/>
              </a:rPr>
              <a:t>Feedback</a:t>
            </a:r>
          </a:p>
        </p:txBody>
      </p:sp>
      <p:sp>
        <p:nvSpPr>
          <p:cNvPr id="22" name="Text Box 13"/>
          <p:cNvSpPr txBox="1">
            <a:spLocks noChangeArrowheads="1"/>
          </p:cNvSpPr>
          <p:nvPr/>
        </p:nvSpPr>
        <p:spPr bwMode="auto">
          <a:xfrm>
            <a:off x="6429388" y="571480"/>
            <a:ext cx="2438400" cy="1354217"/>
          </a:xfrm>
          <a:prstGeom prst="rect">
            <a:avLst/>
          </a:prstGeom>
          <a:solidFill>
            <a:srgbClr val="33CC33"/>
          </a:solidFill>
          <a:ln w="12700">
            <a:noFill/>
            <a:miter lim="800000"/>
            <a:headEnd type="none" w="sm" len="sm"/>
            <a:tailEnd type="none" w="sm" len="sm"/>
          </a:ln>
        </p:spPr>
        <p:txBody>
          <a:bodyPr>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GB" sz="3200" b="1" i="0" u="none" strike="noStrike" kern="1200" cap="none" spc="0" normalizeH="0" baseline="0" noProof="0" dirty="0">
                <a:ln>
                  <a:noFill/>
                </a:ln>
                <a:solidFill>
                  <a:srgbClr val="FFFF00"/>
                </a:solidFill>
                <a:effectLst/>
                <a:uLnTx/>
                <a:uFillTx/>
                <a:latin typeface="Comic Sans MS" pitchFamily="66" charset="0"/>
                <a:ea typeface="+mn-ea"/>
                <a:cs typeface="+mn-cs"/>
              </a:rPr>
              <a:t>Assessing</a:t>
            </a:r>
          </a:p>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GB" sz="2000" b="1" i="0" u="none" strike="noStrike" kern="1200" cap="none" spc="0" normalizeH="0" baseline="0" noProof="0" dirty="0">
                <a:ln>
                  <a:noFill/>
                </a:ln>
                <a:solidFill>
                  <a:srgbClr val="FFFF00"/>
                </a:solidFill>
                <a:effectLst/>
                <a:uLnTx/>
                <a:uFillTx/>
                <a:latin typeface="Comic Sans MS" pitchFamily="66" charset="0"/>
                <a:ea typeface="+mn-ea"/>
                <a:cs typeface="+mn-cs"/>
              </a:rPr>
              <a:t>making informed judgements</a:t>
            </a:r>
          </a:p>
        </p:txBody>
      </p:sp>
      <p:sp>
        <p:nvSpPr>
          <p:cNvPr id="23"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4" name="Rectangle 17"/>
          <p:cNvSpPr>
            <a:spLocks noChangeArrowheads="1"/>
          </p:cNvSpPr>
          <p:nvPr/>
        </p:nvSpPr>
        <p:spPr bwMode="auto">
          <a:xfrm>
            <a:off x="2987675" y="5157788"/>
            <a:ext cx="2795588" cy="579437"/>
          </a:xfrm>
          <a:prstGeom prst="rect">
            <a:avLst/>
          </a:prstGeom>
          <a:noFill/>
          <a:ln w="9525">
            <a:noFill/>
            <a:miter lim="800000"/>
            <a:headEnd/>
            <a:tailEnd/>
          </a:ln>
        </p:spPr>
        <p:txBody>
          <a:bodyPr lIns="92075" tIns="46038" rIns="92075" bIns="46038">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omic Sans MS" pitchFamily="66" charset="0"/>
                <a:ea typeface="+mn-ea"/>
                <a:cs typeface="+mn-cs"/>
              </a:rPr>
              <a:t>Making sense</a:t>
            </a:r>
          </a:p>
        </p:txBody>
      </p:sp>
      <p:sp>
        <p:nvSpPr>
          <p:cNvPr id="25" name="Text Box 12"/>
          <p:cNvSpPr txBox="1">
            <a:spLocks noChangeArrowheads="1"/>
          </p:cNvSpPr>
          <p:nvPr/>
        </p:nvSpPr>
        <p:spPr bwMode="auto">
          <a:xfrm>
            <a:off x="714348" y="142852"/>
            <a:ext cx="7494671" cy="646331"/>
          </a:xfrm>
          <a:prstGeom prst="rect">
            <a:avLst/>
          </a:prstGeom>
          <a:noFill/>
          <a:ln w="12700">
            <a:noFill/>
            <a:miter lim="800000"/>
            <a:headEnd type="none" w="sm" len="sm"/>
            <a:tailEnd type="none" w="sm" len="sm"/>
          </a:ln>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600" b="1" i="0" u="none" strike="noStrike" kern="1200" cap="none" spc="0" normalizeH="0" baseline="0" noProof="0" dirty="0">
                <a:ln>
                  <a:noFill/>
                </a:ln>
                <a:solidFill>
                  <a:srgbClr val="FFFFFF"/>
                </a:solidFill>
                <a:effectLst/>
                <a:uLnTx/>
                <a:uFillTx/>
                <a:latin typeface="Comic Sans MS" pitchFamily="66" charset="0"/>
                <a:ea typeface="+mn-ea"/>
                <a:cs typeface="+mn-cs"/>
              </a:rPr>
              <a:t>Verbalising</a:t>
            </a:r>
          </a:p>
        </p:txBody>
      </p:sp>
      <p:sp>
        <p:nvSpPr>
          <p:cNvPr id="26" name="Text Box 12"/>
          <p:cNvSpPr txBox="1">
            <a:spLocks noChangeArrowheads="1"/>
          </p:cNvSpPr>
          <p:nvPr/>
        </p:nvSpPr>
        <p:spPr bwMode="auto">
          <a:xfrm>
            <a:off x="0" y="0"/>
            <a:ext cx="9144000" cy="8494633"/>
          </a:xfrm>
          <a:prstGeom prst="rect">
            <a:avLst/>
          </a:prstGeom>
          <a:solidFill>
            <a:srgbClr val="FFFFCC">
              <a:alpha val="94118"/>
            </a:srgbClr>
          </a:solidFill>
          <a:ln w="9525">
            <a:noFill/>
            <a:miter lim="800000"/>
            <a:headEnd/>
            <a:tailEnd/>
          </a:ln>
        </p:spPr>
        <p:txBody>
          <a:bodyPr wrap="square">
            <a:spAutoFit/>
          </a:bodyPr>
          <a:lstStyle/>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Calibri"/>
              <a:ea typeface="+mn-ea"/>
              <a:cs typeface="+mn-cs"/>
            </a:endParaRPr>
          </a:p>
          <a:p>
            <a:pPr marL="0" marR="0" lvl="0" indent="0" algn="l" defTabSz="914400" rtl="0" eaLnBrk="0" fontAlgn="base" latinLnBrk="0" hangingPunct="0">
              <a:lnSpc>
                <a:spcPct val="90000"/>
              </a:lnSpc>
              <a:spcBef>
                <a:spcPct val="30000"/>
              </a:spcBef>
              <a:spcAft>
                <a:spcPct val="0"/>
              </a:spcAft>
              <a:buClr>
                <a:srgbClr val="009900"/>
              </a:buClr>
              <a:buSzTx/>
              <a:buFontTx/>
              <a:buNone/>
              <a:tabLst/>
              <a:defRPr/>
            </a:pPr>
            <a:endParaRPr kumimoji="0" lang="en-GB" sz="2800" b="1" i="0" u="none" strike="noStrike" kern="1200" cap="none" spc="0" normalizeH="0" baseline="0" noProof="0" dirty="0">
              <a:ln>
                <a:noFill/>
              </a:ln>
              <a:solidFill>
                <a:srgbClr val="59178A"/>
              </a:solidFill>
              <a:effectLst/>
              <a:uLnTx/>
              <a:uFillTx/>
              <a:latin typeface="Calibri"/>
              <a:ea typeface="+mn-ea"/>
              <a:cs typeface="+mn-cs"/>
            </a:endParaRP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Enhance our students’ </a:t>
            </a:r>
            <a:r>
              <a:rPr kumimoji="0" lang="en-GB" sz="2800" b="1" i="0" u="none" strike="noStrike" kern="1200" cap="none" spc="0" normalizeH="0" baseline="0" noProof="0" dirty="0">
                <a:ln>
                  <a:noFill/>
                </a:ln>
                <a:solidFill>
                  <a:srgbClr val="CC0000"/>
                </a:solidFill>
                <a:effectLst/>
                <a:uLnTx/>
                <a:uFillTx/>
                <a:latin typeface="Calibri"/>
                <a:ea typeface="+mn-ea"/>
                <a:cs typeface="+mn-cs"/>
              </a:rPr>
              <a:t>want</a:t>
            </a:r>
            <a:r>
              <a:rPr kumimoji="0" lang="en-GB" sz="2800" b="1" i="0" u="none" strike="noStrike" kern="1200" cap="none" spc="0" normalizeH="0" baseline="0" noProof="0" dirty="0">
                <a:ln>
                  <a:noFill/>
                </a:ln>
                <a:solidFill>
                  <a:srgbClr val="59178A"/>
                </a:solidFill>
                <a:effectLst/>
                <a:uLnTx/>
                <a:uFillTx/>
                <a:latin typeface="Calibri"/>
                <a:ea typeface="+mn-ea"/>
                <a:cs typeface="+mn-cs"/>
              </a:rPr>
              <a:t> to learn?</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Help students to develop ownership of the </a:t>
            </a:r>
            <a:r>
              <a:rPr kumimoji="0" lang="en-GB" sz="2800" b="1" i="0" u="none" strike="noStrike" kern="1200" cap="none" spc="0" normalizeH="0" baseline="0" noProof="0" dirty="0">
                <a:ln>
                  <a:noFill/>
                </a:ln>
                <a:solidFill>
                  <a:srgbClr val="CC0000"/>
                </a:solidFill>
                <a:effectLst/>
                <a:uLnTx/>
                <a:uFillTx/>
                <a:latin typeface="Calibri"/>
                <a:ea typeface="+mn-ea"/>
                <a:cs typeface="+mn-cs"/>
              </a:rPr>
              <a:t>need</a:t>
            </a:r>
            <a:r>
              <a:rPr kumimoji="0" lang="en-GB" sz="2800" b="1" i="0" u="none" strike="noStrike" kern="1200" cap="none" spc="0" normalizeH="0" baseline="0" noProof="0" dirty="0">
                <a:ln>
                  <a:noFill/>
                </a:ln>
                <a:solidFill>
                  <a:srgbClr val="59178A"/>
                </a:solidFill>
                <a:effectLst/>
                <a:uLnTx/>
                <a:uFillTx/>
                <a:latin typeface="Calibri"/>
                <a:ea typeface="+mn-ea"/>
                <a:cs typeface="+mn-cs"/>
              </a:rPr>
              <a:t> to learn?</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Keep students learning by </a:t>
            </a:r>
            <a:r>
              <a:rPr kumimoji="0" lang="en-GB" sz="2800" b="1" i="0" u="none" strike="noStrike" kern="1200" cap="none" spc="0" normalizeH="0" baseline="0" noProof="0" dirty="0">
                <a:ln>
                  <a:noFill/>
                </a:ln>
                <a:solidFill>
                  <a:srgbClr val="CC0000"/>
                </a:solidFill>
                <a:effectLst/>
                <a:uLnTx/>
                <a:uFillTx/>
                <a:latin typeface="Calibri"/>
                <a:ea typeface="+mn-ea"/>
                <a:cs typeface="+mn-cs"/>
              </a:rPr>
              <a:t>doing</a:t>
            </a:r>
            <a:r>
              <a:rPr kumimoji="0" lang="en-GB" sz="2800" b="1" i="0" u="none" strike="noStrike" kern="1200" cap="none" spc="0" normalizeH="0" baseline="0" noProof="0" dirty="0">
                <a:ln>
                  <a:noFill/>
                </a:ln>
                <a:solidFill>
                  <a:srgbClr val="59178A"/>
                </a:solidFill>
                <a:effectLst/>
                <a:uLnTx/>
                <a:uFillTx/>
                <a:latin typeface="Calibri"/>
                <a:ea typeface="+mn-ea"/>
                <a:cs typeface="+mn-cs"/>
              </a:rPr>
              <a:t>, practice, trial-and-error, repetition?</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Ensure students really use </a:t>
            </a:r>
            <a:r>
              <a:rPr kumimoji="0" lang="en-GB" sz="2800" b="1" i="0" u="none" strike="noStrike" kern="1200" cap="none" spc="0" normalizeH="0" baseline="0" noProof="0" dirty="0">
                <a:ln>
                  <a:noFill/>
                </a:ln>
                <a:solidFill>
                  <a:srgbClr val="CC0000"/>
                </a:solidFill>
                <a:effectLst/>
                <a:uLnTx/>
                <a:uFillTx/>
                <a:latin typeface="Calibri"/>
                <a:ea typeface="+mn-ea"/>
                <a:cs typeface="+mn-cs"/>
              </a:rPr>
              <a:t>feedback</a:t>
            </a:r>
            <a:r>
              <a:rPr kumimoji="0" lang="en-GB" sz="2800" b="1" i="0" u="none" strike="noStrike" kern="1200" cap="none" spc="0" normalizeH="0" baseline="0" noProof="0" dirty="0">
                <a:ln>
                  <a:noFill/>
                </a:ln>
                <a:solidFill>
                  <a:srgbClr val="59178A"/>
                </a:solidFill>
                <a:effectLst/>
                <a:uLnTx/>
                <a:uFillTx/>
                <a:latin typeface="Calibri"/>
                <a:ea typeface="+mn-ea"/>
                <a:cs typeface="+mn-cs"/>
              </a:rPr>
              <a:t> – from us and from each other?</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Help students to </a:t>
            </a:r>
            <a:r>
              <a:rPr kumimoji="0" lang="en-GB" sz="2800" b="1" i="0" u="none" strike="noStrike" kern="1200" cap="none" spc="0" normalizeH="0" baseline="0" noProof="0" dirty="0">
                <a:ln>
                  <a:noFill/>
                </a:ln>
                <a:solidFill>
                  <a:srgbClr val="CC0000"/>
                </a:solidFill>
                <a:effectLst/>
                <a:uLnTx/>
                <a:uFillTx/>
                <a:latin typeface="Calibri"/>
                <a:ea typeface="+mn-ea"/>
                <a:cs typeface="+mn-cs"/>
              </a:rPr>
              <a:t>make sense</a:t>
            </a:r>
            <a:r>
              <a:rPr kumimoji="0" lang="en-GB" sz="2800" b="1" i="0" u="none" strike="noStrike" kern="1200" cap="none" spc="0" normalizeH="0" baseline="0" noProof="0" dirty="0">
                <a:ln>
                  <a:noFill/>
                </a:ln>
                <a:solidFill>
                  <a:srgbClr val="59178A"/>
                </a:solidFill>
                <a:effectLst/>
                <a:uLnTx/>
                <a:uFillTx/>
                <a:latin typeface="Calibri"/>
                <a:ea typeface="+mn-ea"/>
                <a:cs typeface="+mn-cs"/>
              </a:rPr>
              <a:t> of what they learn?</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Get students deepening their learning by </a:t>
            </a:r>
            <a:r>
              <a:rPr kumimoji="0" lang="en-GB" sz="2800" b="1" i="0" u="none" strike="noStrike" kern="1200" cap="none" spc="0" normalizeH="0" baseline="0" noProof="0" dirty="0">
                <a:ln>
                  <a:noFill/>
                </a:ln>
                <a:solidFill>
                  <a:srgbClr val="FF0000"/>
                </a:solidFill>
                <a:effectLst/>
                <a:uLnTx/>
                <a:uFillTx/>
                <a:latin typeface="Calibri"/>
                <a:ea typeface="+mn-ea"/>
                <a:cs typeface="+mn-cs"/>
              </a:rPr>
              <a:t>verbalising</a:t>
            </a:r>
            <a:r>
              <a:rPr kumimoji="0" lang="en-GB" sz="2800" b="1" i="0" u="none" strike="noStrike" kern="1200" cap="none" spc="0" normalizeH="0" baseline="0" noProof="0" dirty="0">
                <a:ln>
                  <a:noFill/>
                </a:ln>
                <a:solidFill>
                  <a:srgbClr val="59178A"/>
                </a:solidFill>
                <a:effectLst/>
                <a:uLnTx/>
                <a:uFillTx/>
                <a:latin typeface="Calibri"/>
                <a:ea typeface="+mn-ea"/>
                <a:cs typeface="+mn-cs"/>
              </a:rPr>
              <a:t>, explaining things to each other, and to us?</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r>
              <a:rPr kumimoji="0" lang="en-GB" sz="2800" b="1" i="0" u="none" strike="noStrike" kern="1200" cap="none" spc="0" normalizeH="0" baseline="0" noProof="0" dirty="0">
                <a:ln>
                  <a:noFill/>
                </a:ln>
                <a:solidFill>
                  <a:srgbClr val="59178A"/>
                </a:solidFill>
                <a:effectLst/>
                <a:uLnTx/>
                <a:uFillTx/>
                <a:latin typeface="Calibri"/>
                <a:ea typeface="+mn-ea"/>
                <a:cs typeface="+mn-cs"/>
              </a:rPr>
              <a:t>Allow students to deepen their learning by </a:t>
            </a:r>
            <a:r>
              <a:rPr kumimoji="0" lang="en-GB" sz="2800" b="1" i="0" u="none" strike="noStrike" kern="1200" cap="none" spc="0" normalizeH="0" baseline="0" noProof="0" dirty="0">
                <a:ln>
                  <a:noFill/>
                </a:ln>
                <a:solidFill>
                  <a:srgbClr val="FF0000"/>
                </a:solidFill>
                <a:effectLst/>
                <a:uLnTx/>
                <a:uFillTx/>
                <a:latin typeface="Calibri"/>
                <a:ea typeface="+mn-ea"/>
                <a:cs typeface="+mn-cs"/>
              </a:rPr>
              <a:t>assessing</a:t>
            </a:r>
            <a:r>
              <a:rPr kumimoji="0" lang="en-GB" sz="2800" b="1" i="0" u="none" strike="noStrike" kern="1200" cap="none" spc="0" normalizeH="0" baseline="0" noProof="0" dirty="0">
                <a:ln>
                  <a:noFill/>
                </a:ln>
                <a:solidFill>
                  <a:srgbClr val="59178A"/>
                </a:solidFill>
                <a:effectLst/>
                <a:uLnTx/>
                <a:uFillTx/>
                <a:latin typeface="Calibri"/>
                <a:ea typeface="+mn-ea"/>
                <a:cs typeface="+mn-cs"/>
              </a:rPr>
              <a:t> their own learning, and assessing others’ learning – </a:t>
            </a:r>
            <a:r>
              <a:rPr kumimoji="0" lang="en-GB" sz="2800" b="1" i="0" u="none" strike="noStrike" kern="1200" cap="none" spc="0" normalizeH="0" baseline="0" noProof="0" dirty="0">
                <a:ln>
                  <a:noFill/>
                </a:ln>
                <a:solidFill>
                  <a:srgbClr val="FF0000"/>
                </a:solidFill>
                <a:effectLst/>
                <a:uLnTx/>
                <a:uFillTx/>
                <a:latin typeface="Calibri"/>
                <a:ea typeface="+mn-ea"/>
                <a:cs typeface="+mn-cs"/>
              </a:rPr>
              <a:t>making informed judgements</a:t>
            </a:r>
            <a:r>
              <a:rPr kumimoji="0" lang="en-GB" sz="2800" b="1" i="0" u="none" strike="noStrike" kern="1200" cap="none" spc="0" normalizeH="0" baseline="0" noProof="0" dirty="0">
                <a:ln>
                  <a:noFill/>
                </a:ln>
                <a:solidFill>
                  <a:srgbClr val="59178A"/>
                </a:solidFill>
                <a:effectLst/>
                <a:uLnTx/>
                <a:uFillTx/>
                <a:latin typeface="Calibri"/>
                <a:ea typeface="+mn-ea"/>
                <a:cs typeface="+mn-cs"/>
              </a:rPr>
              <a:t>?</a:t>
            </a: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Calibri"/>
              <a:ea typeface="+mn-ea"/>
              <a:cs typeface="+mn-cs"/>
            </a:endParaRP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Calibri"/>
              <a:ea typeface="+mn-ea"/>
              <a:cs typeface="+mn-cs"/>
            </a:endParaRPr>
          </a:p>
          <a:p>
            <a:pPr marL="633413" marR="0" lvl="0" indent="-633413" algn="l" defTabSz="914400" rtl="0" eaLnBrk="0" fontAlgn="base" latinLnBrk="0" hangingPunct="0">
              <a:lnSpc>
                <a:spcPct val="90000"/>
              </a:lnSpc>
              <a:spcBef>
                <a:spcPct val="30000"/>
              </a:spcBef>
              <a:spcAft>
                <a:spcPct val="0"/>
              </a:spcAft>
              <a:buClr>
                <a:srgbClr val="009900"/>
              </a:buClr>
              <a:buSzTx/>
              <a:buFont typeface="+mj-lt"/>
              <a:buAutoNum type="arabicPeriod"/>
              <a:tabLst/>
              <a:defRPr/>
            </a:pPr>
            <a:endParaRPr kumimoji="0" lang="en-GB" sz="2800" b="1" i="0" u="none" strike="noStrike" kern="1200" cap="none" spc="0" normalizeH="0" baseline="0" noProof="0" dirty="0">
              <a:ln>
                <a:noFill/>
              </a:ln>
              <a:solidFill>
                <a:srgbClr val="59178A"/>
              </a:solidFill>
              <a:effectLst/>
              <a:uLnTx/>
              <a:uFillTx/>
              <a:latin typeface="Calibri"/>
              <a:ea typeface="+mn-ea"/>
              <a:cs typeface="+mn-cs"/>
            </a:endParaRPr>
          </a:p>
        </p:txBody>
      </p:sp>
      <p:sp>
        <p:nvSpPr>
          <p:cNvPr id="2" name="Rectangle 2"/>
          <p:cNvSpPr>
            <a:spLocks noChangeArrowheads="1"/>
          </p:cNvSpPr>
          <p:nvPr/>
        </p:nvSpPr>
        <p:spPr bwMode="auto">
          <a:xfrm>
            <a:off x="624190" y="177799"/>
            <a:ext cx="8534400" cy="836613"/>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eaLnBrk="0" hangingPunct="0">
              <a:lnSpc>
                <a:spcPct val="85000"/>
              </a:lnSpc>
            </a:pPr>
            <a:r>
              <a:rPr lang="en-US" sz="3200" b="1" dirty="0">
                <a:solidFill>
                  <a:srgbClr val="0070C0"/>
                </a:solidFill>
                <a:latin typeface="Calibri" panose="020F0502020204030204" pitchFamily="34" charset="0"/>
                <a:ea typeface="+mj-ea"/>
                <a:cs typeface="Calibri" panose="020F0502020204030204" pitchFamily="34" charset="0"/>
              </a:rPr>
              <a:t>What else can we do to use </a:t>
            </a:r>
          </a:p>
          <a:p>
            <a:pPr eaLnBrk="0" hangingPunct="0">
              <a:lnSpc>
                <a:spcPct val="85000"/>
              </a:lnSpc>
            </a:pPr>
            <a:r>
              <a:rPr lang="en-US" sz="3200" b="1" dirty="0">
                <a:solidFill>
                  <a:srgbClr val="0070C0"/>
                </a:solidFill>
                <a:latin typeface="Calibri" panose="020F0502020204030204" pitchFamily="34" charset="0"/>
                <a:ea typeface="+mj-ea"/>
                <a:cs typeface="Calibri" panose="020F0502020204030204" pitchFamily="34" charset="0"/>
              </a:rPr>
              <a:t>teaching, assessment and feedback to:</a:t>
            </a:r>
          </a:p>
        </p:txBody>
      </p:sp>
    </p:spTree>
    <p:extLst>
      <p:ext uri="{BB962C8B-B14F-4D97-AF65-F5344CB8AC3E}">
        <p14:creationId xmlns:p14="http://schemas.microsoft.com/office/powerpoint/2010/main" val="22456123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build="p" animBg="1"/>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1CC6A9B-DC12-4B6D-A3A6-EAF7F5196F71}"/>
              </a:ext>
            </a:extLst>
          </p:cNvPr>
          <p:cNvSpPr>
            <a:spLocks noGrp="1"/>
          </p:cNvSpPr>
          <p:nvPr>
            <p:ph type="title"/>
          </p:nvPr>
        </p:nvSpPr>
        <p:spPr>
          <a:xfrm>
            <a:off x="1115616" y="1628800"/>
            <a:ext cx="7772400" cy="1362075"/>
          </a:xfrm>
        </p:spPr>
        <p:txBody>
          <a:bodyPr/>
          <a:lstStyle/>
          <a:p>
            <a:r>
              <a:rPr lang="en-GB" dirty="0"/>
              <a:t>What constitutes excellent teaching?</a:t>
            </a:r>
          </a:p>
        </p:txBody>
      </p:sp>
    </p:spTree>
    <p:extLst>
      <p:ext uri="{BB962C8B-B14F-4D97-AF65-F5344CB8AC3E}">
        <p14:creationId xmlns:p14="http://schemas.microsoft.com/office/powerpoint/2010/main" val="2353123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122238"/>
            <a:ext cx="7543800" cy="1146522"/>
          </a:xfrm>
          <a:noFill/>
          <a:ln w="9525" algn="ctr">
            <a:noFill/>
            <a:miter lim="800000"/>
            <a:headEnd/>
            <a:tailEnd/>
          </a:ln>
        </p:spPr>
        <p:txBody>
          <a:bodyPr vert="horz" wrap="square" lIns="91440" tIns="45720" rIns="91440" bIns="45720" numCol="1" anchor="b" anchorCtr="0" compatLnSpc="1">
            <a:prstTxWarp prst="textNoShape">
              <a:avLst/>
            </a:prstTxWarp>
          </a:bodyPr>
          <a:lstStyle/>
          <a:p>
            <a:pPr>
              <a:lnSpc>
                <a:spcPct val="85000"/>
              </a:lnSpc>
            </a:pPr>
            <a:r>
              <a:rPr lang="en-GB" dirty="0">
                <a:solidFill>
                  <a:srgbClr val="0070C0"/>
                </a:solidFill>
                <a:latin typeface="Calibri" panose="020F0502020204030204" pitchFamily="34" charset="0"/>
                <a:cs typeface="Calibri" panose="020F0502020204030204" pitchFamily="34" charset="0"/>
              </a:rPr>
              <a:t>Some characteristics of excellent teaching as described in the scholarly literature (inter alia Bain 2004, Biggs and Tang, 2011, Ramsden, 1991)</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a:t>Knows subject material thoroughly</a:t>
            </a:r>
          </a:p>
          <a:p>
            <a:pPr marL="514350" indent="-514350">
              <a:buSzPct val="100000"/>
              <a:buFont typeface="Arial" charset="0"/>
              <a:buAutoNum type="arabicPeriod"/>
            </a:pPr>
            <a:r>
              <a:rPr lang="en-GB" sz="2400" dirty="0"/>
              <a:t>Adopts a scholarly approach to the practice of teaching</a:t>
            </a:r>
          </a:p>
          <a:p>
            <a:pPr marL="514350" indent="-514350">
              <a:buSzPct val="100000"/>
              <a:buFont typeface="Arial" charset="0"/>
              <a:buAutoNum type="arabicPeriod"/>
            </a:pPr>
            <a:r>
              <a:rPr lang="en-GB" sz="2400" dirty="0"/>
              <a:t>Is reflective and regularly reviews own practice</a:t>
            </a:r>
          </a:p>
          <a:p>
            <a:pPr marL="514350" indent="-514350">
              <a:buSzPct val="100000"/>
              <a:buFont typeface="Arial" charset="0"/>
              <a:buAutoNum type="arabicPeriod"/>
            </a:pPr>
            <a:r>
              <a:rPr lang="en-GB" sz="2400" dirty="0"/>
              <a:t>Is well organised and plans curriculum effectively</a:t>
            </a:r>
          </a:p>
          <a:p>
            <a:pPr marL="514350" indent="-514350">
              <a:buSzPct val="100000"/>
              <a:buFont typeface="Arial" charset="0"/>
              <a:buAutoNum type="arabicPeriod"/>
            </a:pPr>
            <a:r>
              <a:rPr lang="en-GB" sz="2400" dirty="0"/>
              <a:t>Is passionate about teaching</a:t>
            </a:r>
          </a:p>
          <a:p>
            <a:pPr marL="514350" indent="-514350">
              <a:buSzPct val="100000"/>
              <a:buFont typeface="Arial" charset="0"/>
              <a:buAutoNum type="arabicPeriod"/>
            </a:pPr>
            <a:r>
              <a:rPr lang="en-GB" sz="2400" dirty="0"/>
              <a:t>Has a student-centred orientation to teaching</a:t>
            </a:r>
          </a:p>
          <a:p>
            <a:pPr marL="514350" indent="-514350">
              <a:buSzPct val="100000"/>
              <a:buFont typeface="Arial" charset="0"/>
              <a:buAutoNum type="arabicPeriod"/>
            </a:pPr>
            <a:r>
              <a:rPr lang="en-GB" sz="2400" dirty="0"/>
              <a:t>Regularly reviews innovations in learning and teaching and tries out ones relevant to own context</a:t>
            </a:r>
          </a:p>
          <a:p>
            <a:pPr marL="514350" indent="-514350">
              <a:buSzPct val="100000"/>
              <a:buFont typeface="Arial" charset="0"/>
              <a:buAutoNum type="arabicPeriod"/>
            </a:pPr>
            <a:r>
              <a:rPr lang="en-GB" sz="2400" dirty="0"/>
              <a:t>Ensures that assessment practices are fit for purpose and contribute to learning</a:t>
            </a:r>
          </a:p>
          <a:p>
            <a:pPr marL="514350" indent="-514350">
              <a:buSzPct val="100000"/>
              <a:buFont typeface="Arial" charset="0"/>
              <a:buAutoNum type="arabicPeriod"/>
            </a:pPr>
            <a:r>
              <a:rPr lang="en-GB" sz="2400" dirty="0"/>
              <a:t>Demonstrates empathy and emotional intelligence</a:t>
            </a:r>
          </a:p>
          <a:p>
            <a:pPr marL="514350" indent="-514350">
              <a:buSzPct val="100000"/>
              <a:buFont typeface="Arial" charset="0"/>
              <a:buAutoNum type="arabicPeriod"/>
            </a:pPr>
            <a:endParaRPr lang="en-GB" sz="2400" dirty="0"/>
          </a:p>
        </p:txBody>
      </p:sp>
    </p:spTree>
    <p:extLst>
      <p:ext uri="{BB962C8B-B14F-4D97-AF65-F5344CB8AC3E}">
        <p14:creationId xmlns:p14="http://schemas.microsoft.com/office/powerpoint/2010/main" val="416389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How do HEIs know if we are offering excellent student experiences?</a:t>
            </a:r>
          </a:p>
        </p:txBody>
      </p:sp>
      <p:sp>
        <p:nvSpPr>
          <p:cNvPr id="8195" name="Content Placeholder 2"/>
          <p:cNvSpPr>
            <a:spLocks noGrp="1"/>
          </p:cNvSpPr>
          <p:nvPr>
            <p:ph idx="1"/>
          </p:nvPr>
        </p:nvSpPr>
        <p:spPr/>
        <p:txBody>
          <a:bodyPr/>
          <a:lstStyle/>
          <a:p>
            <a:r>
              <a:rPr lang="en-GB" dirty="0"/>
              <a:t>Students are satisfied, learn well, achieve highly and have fulfilling learning experiences;</a:t>
            </a:r>
          </a:p>
          <a:p>
            <a:r>
              <a:rPr lang="en-GB" dirty="0"/>
              <a:t>Students develop a range of competences they need including problem solving, working with others and self-management;</a:t>
            </a:r>
          </a:p>
          <a:p>
            <a:r>
              <a:rPr lang="en-GB" dirty="0"/>
              <a:t>We as practioners are satisfied, motivated and find our workloads manageable;</a:t>
            </a:r>
          </a:p>
          <a:p>
            <a:r>
              <a:rPr lang="en-GB" dirty="0"/>
              <a:t>Quality assurers and Professional and Subject bodies like what we do and have no complaints about systems and processes;</a:t>
            </a:r>
          </a:p>
          <a:p>
            <a:r>
              <a:rPr lang="en-GB" dirty="0"/>
              <a:t>University managers are confident that the student experience offered is of high quality (and deal with few complaints).</a:t>
            </a:r>
          </a:p>
        </p:txBody>
      </p:sp>
    </p:spTree>
    <p:extLst>
      <p:ext uri="{BB962C8B-B14F-4D97-AF65-F5344CB8AC3E}">
        <p14:creationId xmlns:p14="http://schemas.microsoft.com/office/powerpoint/2010/main" val="1484435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70C0"/>
                </a:solidFill>
              </a:rPr>
              <a:t>Three indicative criteria from the UK National Teaching Fellowship scheme (AdvanceHE)</a:t>
            </a:r>
          </a:p>
        </p:txBody>
      </p:sp>
      <p:sp>
        <p:nvSpPr>
          <p:cNvPr id="3" name="Content Placeholder 2"/>
          <p:cNvSpPr>
            <a:spLocks noGrp="1"/>
          </p:cNvSpPr>
          <p:nvPr>
            <p:ph idx="1"/>
          </p:nvPr>
        </p:nvSpPr>
        <p:spPr>
          <a:xfrm>
            <a:off x="251520" y="1052737"/>
            <a:ext cx="8568952" cy="5149625"/>
          </a:xfrm>
        </p:spPr>
        <p:txBody>
          <a:bodyPr/>
          <a:lstStyle/>
          <a:p>
            <a:pPr marL="0" indent="0">
              <a:buNone/>
            </a:pPr>
            <a:r>
              <a:rPr lang="en-GB" dirty="0">
                <a:solidFill>
                  <a:srgbClr val="7030A0"/>
                </a:solidFill>
              </a:rPr>
              <a:t>Criterion 1: Individual excellence: </a:t>
            </a:r>
          </a:p>
          <a:p>
            <a:pPr marL="0" indent="0">
              <a:buNone/>
            </a:pPr>
            <a:r>
              <a:rPr lang="en-GB" dirty="0"/>
              <a:t>Evidence of enhancing and transforming student outcomes and/or the teaching profession: demonstrating impact commensurate with the individual’s context and the opportunities afforded by it.</a:t>
            </a:r>
          </a:p>
          <a:p>
            <a:pPr marL="0" indent="0">
              <a:buNone/>
            </a:pPr>
            <a:r>
              <a:rPr lang="en-GB" dirty="0">
                <a:solidFill>
                  <a:srgbClr val="7030A0"/>
                </a:solidFill>
              </a:rPr>
              <a:t>Criterion 2: Raising the profile of excellence:</a:t>
            </a:r>
          </a:p>
          <a:p>
            <a:pPr marL="0" indent="0">
              <a:buNone/>
            </a:pPr>
            <a:r>
              <a:rPr lang="en-GB" dirty="0"/>
              <a:t>Evidence of supporting colleagues and influencing support for student learning and/or the teaching profession; demonstrating impact and engagement beyond the nominee’s immediate academic or professional role.</a:t>
            </a:r>
          </a:p>
          <a:p>
            <a:pPr marL="0" indent="0">
              <a:buNone/>
            </a:pPr>
            <a:r>
              <a:rPr lang="en-GB" dirty="0">
                <a:solidFill>
                  <a:srgbClr val="7030A0"/>
                </a:solidFill>
              </a:rPr>
              <a:t>Criterion 3: Developing excellence:</a:t>
            </a:r>
          </a:p>
          <a:p>
            <a:pPr marL="0" indent="0">
              <a:buNone/>
            </a:pPr>
            <a:r>
              <a:rPr lang="en-GB" dirty="0"/>
              <a:t>Show the nominee’s commitment to and impact of ongoing professional development with regard to teaching and learning and/or learning support.</a:t>
            </a:r>
          </a:p>
        </p:txBody>
      </p:sp>
    </p:spTree>
    <p:extLst>
      <p:ext uri="{BB962C8B-B14F-4D97-AF65-F5344CB8AC3E}">
        <p14:creationId xmlns:p14="http://schemas.microsoft.com/office/powerpoint/2010/main" val="1530748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53163-2644-44E0-A876-E53B817AE877}"/>
              </a:ext>
            </a:extLst>
          </p:cNvPr>
          <p:cNvSpPr>
            <a:spLocks noGrp="1"/>
          </p:cNvSpPr>
          <p:nvPr>
            <p:ph type="title"/>
          </p:nvPr>
        </p:nvSpPr>
        <p:spPr/>
        <p:txBody>
          <a:bodyPr/>
          <a:lstStyle/>
          <a:p>
            <a:r>
              <a:rPr lang="en-GB" sz="3200" dirty="0">
                <a:solidFill>
                  <a:srgbClr val="0070C0"/>
                </a:solidFill>
              </a:rPr>
              <a:t>In this presentation, we will aim to:</a:t>
            </a:r>
          </a:p>
        </p:txBody>
      </p:sp>
      <p:sp>
        <p:nvSpPr>
          <p:cNvPr id="3" name="Content Placeholder 2">
            <a:extLst>
              <a:ext uri="{FF2B5EF4-FFF2-40B4-BE49-F238E27FC236}">
                <a16:creationId xmlns:a16="http://schemas.microsoft.com/office/drawing/2014/main" id="{920944A1-2D7E-4200-94F3-6BE1FC1EBDBC}"/>
              </a:ext>
            </a:extLst>
          </p:cNvPr>
          <p:cNvSpPr>
            <a:spLocks noGrp="1"/>
          </p:cNvSpPr>
          <p:nvPr>
            <p:ph idx="1"/>
          </p:nvPr>
        </p:nvSpPr>
        <p:spPr/>
        <p:txBody>
          <a:bodyPr/>
          <a:lstStyle/>
          <a:p>
            <a:r>
              <a:rPr lang="en-GB" sz="2800" dirty="0"/>
              <a:t>Review eight paradigm shifts in higher education practice;</a:t>
            </a:r>
          </a:p>
          <a:p>
            <a:r>
              <a:rPr lang="en-GB" sz="2800" dirty="0"/>
              <a:t>Consider seven factors that underpin learning (Race 2019):</a:t>
            </a:r>
          </a:p>
          <a:p>
            <a:r>
              <a:rPr lang="en-GB" sz="2800" dirty="0"/>
              <a:t>Consider what constitutes excellent teaching;</a:t>
            </a:r>
          </a:p>
          <a:p>
            <a:r>
              <a:rPr lang="en-GB" sz="2800" dirty="0"/>
              <a:t>Propose some ways in which each of us can inspire learning in our classrooms.</a:t>
            </a:r>
          </a:p>
        </p:txBody>
      </p:sp>
    </p:spTree>
    <p:extLst>
      <p:ext uri="{BB962C8B-B14F-4D97-AF65-F5344CB8AC3E}">
        <p14:creationId xmlns:p14="http://schemas.microsoft.com/office/powerpoint/2010/main" val="3564724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3E42D-314B-46C3-B46D-9BF04DE16D9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Assessment is a crucial feature of learning</a:t>
            </a:r>
          </a:p>
        </p:txBody>
      </p:sp>
      <p:sp>
        <p:nvSpPr>
          <p:cNvPr id="3" name="Content Placeholder 2">
            <a:extLst>
              <a:ext uri="{FF2B5EF4-FFF2-40B4-BE49-F238E27FC236}">
                <a16:creationId xmlns:a16="http://schemas.microsoft.com/office/drawing/2014/main" id="{50F1DC98-DEE3-4D79-9811-B960F68A6D2B}"/>
              </a:ext>
            </a:extLst>
          </p:cNvPr>
          <p:cNvSpPr>
            <a:spLocks noGrp="1"/>
          </p:cNvSpPr>
          <p:nvPr>
            <p:ph idx="1"/>
          </p:nvPr>
        </p:nvSpPr>
        <p:spPr/>
        <p:txBody>
          <a:bodyPr/>
          <a:lstStyle/>
          <a:p>
            <a:pPr eaLnBrk="1" hangingPunct="1"/>
            <a:r>
              <a:rPr lang="en-US" sz="2800" dirty="0"/>
              <a:t>Assessment can be a powerful means of focusing student effort and enhancing achievement if it is well designed and constructively aligned (Biggs and Tang, 2011);</a:t>
            </a:r>
          </a:p>
          <a:p>
            <a:pPr eaLnBrk="1" hangingPunct="1"/>
            <a:r>
              <a:rPr lang="en-US" sz="2800" dirty="0"/>
              <a:t>Students learn through both formative and summative assessment;</a:t>
            </a:r>
          </a:p>
          <a:p>
            <a:pPr eaLnBrk="1" hangingPunct="1"/>
            <a:r>
              <a:rPr lang="en-US" sz="2800" dirty="0"/>
              <a:t>We need to deploy a diverse range of tactics to our assessment and feedback to ensure that they work to enhance and extend student learning;</a:t>
            </a:r>
          </a:p>
          <a:p>
            <a:pPr eaLnBrk="1" hangingPunct="1"/>
            <a:r>
              <a:rPr lang="en-US" sz="2800" dirty="0"/>
              <a:t>Students need to achieve assessment literacy to ensure they understand and can benefit from our assessment systems.</a:t>
            </a:r>
          </a:p>
          <a:p>
            <a:endParaRPr lang="en-GB" sz="2800" dirty="0"/>
          </a:p>
        </p:txBody>
      </p:sp>
    </p:spTree>
    <p:extLst>
      <p:ext uri="{BB962C8B-B14F-4D97-AF65-F5344CB8AC3E}">
        <p14:creationId xmlns:p14="http://schemas.microsoft.com/office/powerpoint/2010/main" val="3058330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626098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40541382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105941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Assessment </a:t>
            </a:r>
            <a:r>
              <a:rPr lang="en-GB" sz="3200" i="1" dirty="0">
                <a:solidFill>
                  <a:srgbClr val="0070C0"/>
                </a:solidFill>
              </a:rPr>
              <a:t>for</a:t>
            </a:r>
            <a:r>
              <a:rPr lang="en-GB" sz="3200" dirty="0">
                <a:solidFill>
                  <a:srgbClr val="0070C0"/>
                </a:solidFill>
              </a:rPr>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3083081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Assessment </a:t>
            </a:r>
            <a:r>
              <a:rPr lang="en-GB" sz="3200" i="1" dirty="0">
                <a:solidFill>
                  <a:srgbClr val="0070C0"/>
                </a:solidFill>
              </a:rPr>
              <a:t>for</a:t>
            </a:r>
            <a:r>
              <a:rPr lang="en-GB" sz="3200" dirty="0">
                <a:solidFill>
                  <a:srgbClr val="0070C0"/>
                </a:solidFill>
              </a:rPr>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38265310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B29C3-5D4E-44AB-946A-0D8E8CE41C7B}"/>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Practical tips to inspire learners </a:t>
            </a:r>
          </a:p>
        </p:txBody>
      </p:sp>
      <p:sp>
        <p:nvSpPr>
          <p:cNvPr id="3" name="Content Placeholder 2">
            <a:extLst>
              <a:ext uri="{FF2B5EF4-FFF2-40B4-BE49-F238E27FC236}">
                <a16:creationId xmlns:a16="http://schemas.microsoft.com/office/drawing/2014/main" id="{12939CC9-2518-4048-B374-B0EF69CC46B6}"/>
              </a:ext>
            </a:extLst>
          </p:cNvPr>
          <p:cNvSpPr>
            <a:spLocks noGrp="1"/>
          </p:cNvSpPr>
          <p:nvPr>
            <p:ph idx="1"/>
          </p:nvPr>
        </p:nvSpPr>
        <p:spPr/>
        <p:txBody>
          <a:bodyPr/>
          <a:lstStyle/>
          <a:p>
            <a:pPr>
              <a:lnSpc>
                <a:spcPct val="100000"/>
              </a:lnSpc>
            </a:pPr>
            <a:r>
              <a:rPr lang="en-GB" dirty="0"/>
              <a:t>Teach thoughtfully with consideration for your learners and be honest if you are asked questions you can’t immediately answer;</a:t>
            </a:r>
          </a:p>
          <a:p>
            <a:pPr>
              <a:lnSpc>
                <a:spcPct val="100000"/>
              </a:lnSpc>
            </a:pPr>
            <a:r>
              <a:rPr lang="en-GB" dirty="0"/>
              <a:t>Spend as much time thinking about how you will structure learning activities within a teaching session as about the content of what is being taught;</a:t>
            </a:r>
          </a:p>
          <a:p>
            <a:pPr>
              <a:lnSpc>
                <a:spcPct val="100000"/>
              </a:lnSpc>
            </a:pPr>
            <a:r>
              <a:rPr lang="en-GB" dirty="0"/>
              <a:t>Make convincing links between what you are teaching students today and what you have done previously, as well as signposting forward to future learning;</a:t>
            </a:r>
          </a:p>
          <a:p>
            <a:pPr>
              <a:lnSpc>
                <a:spcPct val="100000"/>
              </a:lnSpc>
            </a:pPr>
            <a:r>
              <a:rPr lang="en-GB" dirty="0"/>
              <a:t>Build in flexibility in the activities you expect students to do so you finish on time;</a:t>
            </a:r>
          </a:p>
          <a:p>
            <a:endParaRPr lang="en-GB" dirty="0"/>
          </a:p>
        </p:txBody>
      </p:sp>
    </p:spTree>
    <p:extLst>
      <p:ext uri="{BB962C8B-B14F-4D97-AF65-F5344CB8AC3E}">
        <p14:creationId xmlns:p14="http://schemas.microsoft.com/office/powerpoint/2010/main" val="35840426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660EF-FDBE-41A1-89B4-9818AF2314E6}"/>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How can you can inspire learning in your classrooms? </a:t>
            </a:r>
          </a:p>
        </p:txBody>
      </p:sp>
      <p:sp>
        <p:nvSpPr>
          <p:cNvPr id="3" name="Content Placeholder 2">
            <a:extLst>
              <a:ext uri="{FF2B5EF4-FFF2-40B4-BE49-F238E27FC236}">
                <a16:creationId xmlns:a16="http://schemas.microsoft.com/office/drawing/2014/main" id="{5E91916E-607D-4604-AFAB-DDB6AE86EF87}"/>
              </a:ext>
            </a:extLst>
          </p:cNvPr>
          <p:cNvSpPr>
            <a:spLocks noGrp="1"/>
          </p:cNvSpPr>
          <p:nvPr>
            <p:ph idx="1"/>
          </p:nvPr>
        </p:nvSpPr>
        <p:spPr/>
        <p:txBody>
          <a:bodyPr/>
          <a:lstStyle/>
          <a:p>
            <a:pPr lvl="0"/>
            <a:r>
              <a:rPr lang="en-GB" dirty="0"/>
              <a:t>Be prepared: look at the learning outcomes for the course/ programme and work out what you need to cover in this particular session:</a:t>
            </a:r>
          </a:p>
          <a:p>
            <a:pPr lvl="0"/>
            <a:r>
              <a:rPr lang="en-GB" dirty="0"/>
              <a:t>Be heard: use voice amplification or project your voice;</a:t>
            </a:r>
          </a:p>
          <a:p>
            <a:pPr lvl="0"/>
            <a:r>
              <a:rPr lang="en-GB" dirty="0"/>
              <a:t>Be comfortable in yourself: make sure you feel you know your learning spaces well, be they physical or  virtual;</a:t>
            </a:r>
          </a:p>
          <a:p>
            <a:r>
              <a:rPr lang="en-GB" dirty="0"/>
              <a:t>Be confident in how you project yourself: you may at first just be acting confidently, but in time this will become your habitus. </a:t>
            </a:r>
          </a:p>
          <a:p>
            <a:pPr lvl="0"/>
            <a:r>
              <a:rPr lang="en-GB" dirty="0"/>
              <a:t>Be interactive: break the time available into manageable chunks and make it clear what you expect students to be doing at any particular point in the lecture.</a:t>
            </a:r>
          </a:p>
        </p:txBody>
      </p:sp>
    </p:spTree>
    <p:extLst>
      <p:ext uri="{BB962C8B-B14F-4D97-AF65-F5344CB8AC3E}">
        <p14:creationId xmlns:p14="http://schemas.microsoft.com/office/powerpoint/2010/main" val="40300434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extLst>
      <p:ext uri="{BB962C8B-B14F-4D97-AF65-F5344CB8AC3E}">
        <p14:creationId xmlns:p14="http://schemas.microsoft.com/office/powerpoint/2010/main" val="28060738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14973-8EEC-4FD6-87A5-B73D592F2652}"/>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Think about the spaces and places in which you are teaching</a:t>
            </a:r>
          </a:p>
        </p:txBody>
      </p:sp>
      <p:sp>
        <p:nvSpPr>
          <p:cNvPr id="3" name="Content Placeholder 2">
            <a:extLst>
              <a:ext uri="{FF2B5EF4-FFF2-40B4-BE49-F238E27FC236}">
                <a16:creationId xmlns:a16="http://schemas.microsoft.com/office/drawing/2014/main" id="{02922A22-B150-4749-B9F4-7CDD9AF019B8}"/>
              </a:ext>
            </a:extLst>
          </p:cNvPr>
          <p:cNvSpPr>
            <a:spLocks noGrp="1"/>
          </p:cNvSpPr>
          <p:nvPr>
            <p:ph idx="1"/>
          </p:nvPr>
        </p:nvSpPr>
        <p:spPr/>
        <p:txBody>
          <a:bodyPr/>
          <a:lstStyle/>
          <a:p>
            <a:r>
              <a:rPr lang="en-GB" dirty="0"/>
              <a:t>Visit the places, live or virtual, where you will be teaching ahead of classes ahead of time so you can work out logistics and practicalities; </a:t>
            </a:r>
          </a:p>
          <a:p>
            <a:r>
              <a:rPr lang="en-GB" dirty="0"/>
              <a:t>Situations where students are working with one another can happen even in unpromising spaces if you are creative in the activities (but pairs and triads for example work better than larger groups in tiered lecture theatres);</a:t>
            </a:r>
          </a:p>
          <a:p>
            <a:r>
              <a:rPr lang="en-GB" dirty="0"/>
              <a:t>Online and virtual learning needs careful preparation  so that students have opportunities to share ideas with one another and have chances to ask questions (and get them answered) for example using text chat or Twitter.</a:t>
            </a:r>
          </a:p>
        </p:txBody>
      </p:sp>
    </p:spTree>
    <p:extLst>
      <p:ext uri="{BB962C8B-B14F-4D97-AF65-F5344CB8AC3E}">
        <p14:creationId xmlns:p14="http://schemas.microsoft.com/office/powerpoint/2010/main" val="849413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15E3070-2CAD-46AF-9314-FB3BF2B2C4C5}"/>
              </a:ext>
            </a:extLst>
          </p:cNvPr>
          <p:cNvSpPr>
            <a:spLocks noGrp="1"/>
          </p:cNvSpPr>
          <p:nvPr>
            <p:ph type="title"/>
          </p:nvPr>
        </p:nvSpPr>
        <p:spPr>
          <a:xfrm>
            <a:off x="1" y="0"/>
            <a:ext cx="9291484" cy="908650"/>
          </a:xfrm>
          <a:solidFill>
            <a:srgbClr val="99FFCC"/>
          </a:solidFill>
        </p:spPr>
        <p:txBody>
          <a:bodyPr>
            <a:normAutofit fontScale="90000"/>
          </a:bodyPr>
          <a:lstStyle/>
          <a:p>
            <a:pPr algn="ctr"/>
            <a:r>
              <a:rPr lang="en-GB" sz="4000" b="1" dirty="0">
                <a:solidFill>
                  <a:srgbClr val="0070C0"/>
                </a:solidFill>
                <a:latin typeface="+mn-lt"/>
              </a:rPr>
              <a:t>Addressing the 2020s:</a:t>
            </a:r>
            <a:br>
              <a:rPr lang="en-GB" sz="4000" b="1" dirty="0">
                <a:solidFill>
                  <a:srgbClr val="0070C0"/>
                </a:solidFill>
                <a:latin typeface="+mn-lt"/>
              </a:rPr>
            </a:br>
            <a:r>
              <a:rPr lang="en-GB" sz="3600" b="1" dirty="0">
                <a:solidFill>
                  <a:srgbClr val="0070C0"/>
                </a:solidFill>
                <a:latin typeface="+mn-lt"/>
              </a:rPr>
              <a:t>Eight concurrent, related paradigm shifts</a:t>
            </a:r>
          </a:p>
        </p:txBody>
      </p:sp>
      <p:sp>
        <p:nvSpPr>
          <p:cNvPr id="4" name="Content Placeholder 3">
            <a:extLst>
              <a:ext uri="{FF2B5EF4-FFF2-40B4-BE49-F238E27FC236}">
                <a16:creationId xmlns:a16="http://schemas.microsoft.com/office/drawing/2014/main" id="{41710975-65CF-4414-BD33-58578B7FAB99}"/>
              </a:ext>
            </a:extLst>
          </p:cNvPr>
          <p:cNvSpPr>
            <a:spLocks noGrp="1"/>
          </p:cNvSpPr>
          <p:nvPr>
            <p:ph idx="1"/>
          </p:nvPr>
        </p:nvSpPr>
        <p:spPr>
          <a:xfrm>
            <a:off x="250722" y="908650"/>
            <a:ext cx="8893277" cy="5949350"/>
          </a:xfrm>
        </p:spPr>
        <p:txBody>
          <a:bodyPr>
            <a:noAutofit/>
          </a:bodyPr>
          <a:lstStyle/>
          <a:p>
            <a:pPr marL="449263" indent="-449263">
              <a:buClr>
                <a:schemeClr val="tx2"/>
              </a:buClr>
              <a:buFont typeface="+mj-lt"/>
              <a:buAutoNum type="arabicPeriod"/>
            </a:pPr>
            <a:r>
              <a:rPr lang="en-US" sz="2400" b="1" dirty="0"/>
              <a:t>Online information and the internet now just </a:t>
            </a:r>
            <a:r>
              <a:rPr lang="en-US" sz="2400" b="1" dirty="0">
                <a:solidFill>
                  <a:srgbClr val="7030A0"/>
                </a:solidFill>
              </a:rPr>
              <a:t>normal</a:t>
            </a:r>
            <a:r>
              <a:rPr lang="en-US" sz="2400" b="1" dirty="0"/>
              <a:t>, ‘digital’ has now ‘grown up’, and is no longer something different.</a:t>
            </a:r>
          </a:p>
          <a:p>
            <a:pPr marL="449263" indent="-449263">
              <a:buClr>
                <a:schemeClr val="tx2"/>
              </a:buClr>
              <a:buFont typeface="+mj-lt"/>
              <a:buAutoNum type="arabicPeriod"/>
            </a:pPr>
            <a:r>
              <a:rPr lang="en-US" sz="2400" b="1" dirty="0"/>
              <a:t>More attention to </a:t>
            </a:r>
            <a:r>
              <a:rPr lang="en-US" sz="2400" b="1" dirty="0">
                <a:solidFill>
                  <a:srgbClr val="7030A0"/>
                </a:solidFill>
              </a:rPr>
              <a:t>learning</a:t>
            </a:r>
            <a:r>
              <a:rPr lang="en-US" sz="2400" b="1" dirty="0"/>
              <a:t>, rather than teaching.</a:t>
            </a:r>
          </a:p>
          <a:p>
            <a:pPr marL="449263" indent="-449263">
              <a:buClr>
                <a:schemeClr val="tx2"/>
              </a:buClr>
              <a:buFont typeface="+mj-lt"/>
              <a:buAutoNum type="arabicPeriod"/>
            </a:pPr>
            <a:r>
              <a:rPr lang="en-US" sz="2400" b="1" dirty="0"/>
              <a:t>Less focus on classes as ‘</a:t>
            </a:r>
            <a:r>
              <a:rPr lang="en-US" sz="2400" b="1" dirty="0">
                <a:solidFill>
                  <a:srgbClr val="7030A0"/>
                </a:solidFill>
              </a:rPr>
              <a:t>transmission</a:t>
            </a:r>
            <a:r>
              <a:rPr lang="en-US" sz="2400" b="1" dirty="0"/>
              <a:t>’ occasions.</a:t>
            </a:r>
          </a:p>
          <a:p>
            <a:pPr marL="449263" indent="-449263">
              <a:buClr>
                <a:schemeClr val="tx2"/>
              </a:buClr>
              <a:buFont typeface="+mj-lt"/>
              <a:buAutoNum type="arabicPeriod"/>
            </a:pPr>
            <a:r>
              <a:rPr lang="en-US" sz="2400" b="1" dirty="0"/>
              <a:t>Learning-centred approach to </a:t>
            </a:r>
            <a:r>
              <a:rPr lang="en-US" sz="2400" b="1" dirty="0">
                <a:solidFill>
                  <a:srgbClr val="7030A0"/>
                </a:solidFill>
              </a:rPr>
              <a:t>assessment of student outcomes.</a:t>
            </a:r>
          </a:p>
          <a:p>
            <a:pPr marL="449263" indent="-449263">
              <a:buClr>
                <a:schemeClr val="tx2"/>
              </a:buClr>
              <a:buFont typeface="+mj-lt"/>
              <a:buAutoNum type="arabicPeriod"/>
            </a:pPr>
            <a:r>
              <a:rPr lang="en-US" sz="2400" b="1" dirty="0"/>
              <a:t>Greater focus on feedback </a:t>
            </a:r>
            <a:r>
              <a:rPr lang="en-US" sz="2400" b="1" i="1" dirty="0">
                <a:solidFill>
                  <a:srgbClr val="7030A0"/>
                </a:solidFill>
              </a:rPr>
              <a:t>dialogues</a:t>
            </a:r>
            <a:r>
              <a:rPr lang="en-US" sz="2400" b="1" i="1" dirty="0"/>
              <a:t>, </a:t>
            </a:r>
            <a:r>
              <a:rPr lang="en-US" sz="2400" b="1" dirty="0"/>
              <a:t>and development of feedback </a:t>
            </a:r>
            <a:r>
              <a:rPr lang="en-US" sz="2400" b="1" i="1" dirty="0">
                <a:solidFill>
                  <a:srgbClr val="7030A0"/>
                </a:solidFill>
              </a:rPr>
              <a:t>literacy</a:t>
            </a:r>
            <a:r>
              <a:rPr lang="en-US" sz="2400" b="1" dirty="0"/>
              <a:t> by students.</a:t>
            </a:r>
          </a:p>
          <a:p>
            <a:pPr marL="449263" indent="-449263">
              <a:buClr>
                <a:schemeClr val="tx2"/>
              </a:buClr>
              <a:buFont typeface="+mj-lt"/>
              <a:buAutoNum type="arabicPeriod"/>
            </a:pPr>
            <a:r>
              <a:rPr lang="en-US" sz="2400" b="1" dirty="0"/>
              <a:t>Increased recognition of the skills, attitudes and behaviours graduates need to be </a:t>
            </a:r>
            <a:r>
              <a:rPr lang="en-US" sz="2400" b="1" dirty="0">
                <a:solidFill>
                  <a:srgbClr val="7030A0"/>
                </a:solidFill>
              </a:rPr>
              <a:t>work-ready.</a:t>
            </a:r>
          </a:p>
          <a:p>
            <a:pPr marL="449263" indent="-449263">
              <a:buClr>
                <a:schemeClr val="tx2"/>
              </a:buClr>
              <a:buFont typeface="+mj-lt"/>
              <a:buAutoNum type="arabicPeriod"/>
            </a:pPr>
            <a:r>
              <a:rPr lang="en-US" sz="2400" b="1" dirty="0"/>
              <a:t>Responsibility of institutions to prepare students for </a:t>
            </a:r>
            <a:r>
              <a:rPr lang="en-US" sz="2400" b="1" dirty="0">
                <a:solidFill>
                  <a:srgbClr val="7030A0"/>
                </a:solidFill>
              </a:rPr>
              <a:t>active citizenship </a:t>
            </a:r>
            <a:r>
              <a:rPr lang="en-US" sz="2400" b="1" dirty="0"/>
              <a:t>in their own communities, nations and globally. </a:t>
            </a:r>
            <a:endParaRPr lang="en-GB" sz="2400" b="1" dirty="0"/>
          </a:p>
          <a:p>
            <a:pPr marL="449263" indent="-449263">
              <a:buClr>
                <a:schemeClr val="tx2"/>
              </a:buClr>
              <a:buFont typeface="+mj-lt"/>
              <a:buAutoNum type="arabicPeriod"/>
            </a:pPr>
            <a:r>
              <a:rPr lang="en-US" sz="2400" b="1" dirty="0"/>
              <a:t>Increased recognition of the need for teaching staff to be </a:t>
            </a:r>
            <a:r>
              <a:rPr lang="en-US" sz="2400" b="1" dirty="0">
                <a:solidFill>
                  <a:srgbClr val="7030A0"/>
                </a:solidFill>
              </a:rPr>
              <a:t>trained, qualified and accredited as teachers.</a:t>
            </a:r>
            <a:endParaRPr lang="en-GB" sz="2400" b="1" dirty="0">
              <a:solidFill>
                <a:srgbClr val="7030A0"/>
              </a:solidFill>
            </a:endParaRPr>
          </a:p>
        </p:txBody>
      </p:sp>
    </p:spTree>
    <p:extLst>
      <p:ext uri="{BB962C8B-B14F-4D97-AF65-F5344CB8AC3E}">
        <p14:creationId xmlns:p14="http://schemas.microsoft.com/office/powerpoint/2010/main" val="3227551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FABC9-18F3-4F18-BD50-B2EE953A6D14}"/>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More than anything, be yourself!</a:t>
            </a:r>
          </a:p>
        </p:txBody>
      </p:sp>
      <p:sp>
        <p:nvSpPr>
          <p:cNvPr id="3" name="Content Placeholder 2">
            <a:extLst>
              <a:ext uri="{FF2B5EF4-FFF2-40B4-BE49-F238E27FC236}">
                <a16:creationId xmlns:a16="http://schemas.microsoft.com/office/drawing/2014/main" id="{AE0BF22F-965D-4882-B855-C369807E61B6}"/>
              </a:ext>
            </a:extLst>
          </p:cNvPr>
          <p:cNvSpPr>
            <a:spLocks noGrp="1"/>
          </p:cNvSpPr>
          <p:nvPr>
            <p:ph idx="1"/>
          </p:nvPr>
        </p:nvSpPr>
        <p:spPr/>
        <p:txBody>
          <a:bodyPr/>
          <a:lstStyle/>
          <a:p>
            <a:pPr marL="0" indent="0">
              <a:buNone/>
            </a:pPr>
            <a:r>
              <a:rPr lang="en-GB" dirty="0"/>
              <a:t>You may admire others who inspire you and fear you might never be able to emulate them. Don’t try!  It’s more important to be yourself, as natural as you can. Don’t feel you need to be an ace performer or comedian, just aim to do a good job and think about the students’ needs before your own anxieties. </a:t>
            </a:r>
          </a:p>
          <a:p>
            <a:pPr marL="0" indent="0">
              <a:buNone/>
            </a:pPr>
            <a:r>
              <a:rPr lang="en-GB" dirty="0"/>
              <a:t>Focus as much as you can on making learning happen through what students do and how they work with one another, rather than feeling that the sole responsibility for their learning lies with you.</a:t>
            </a:r>
          </a:p>
        </p:txBody>
      </p:sp>
    </p:spTree>
    <p:extLst>
      <p:ext uri="{BB962C8B-B14F-4D97-AF65-F5344CB8AC3E}">
        <p14:creationId xmlns:p14="http://schemas.microsoft.com/office/powerpoint/2010/main" val="848919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360363" indent="-360363">
              <a:buNone/>
            </a:pPr>
            <a:r>
              <a:rPr lang="en-GB" dirty="0"/>
              <a:t>Bain, K. (2004) </a:t>
            </a:r>
            <a:r>
              <a:rPr lang="en-GB" i="1" dirty="0"/>
              <a:t>What the best College Teachers do</a:t>
            </a:r>
            <a:r>
              <a:rPr lang="en-GB" dirty="0"/>
              <a:t>, Cambridge: Harvard University Press.</a:t>
            </a:r>
          </a:p>
          <a:p>
            <a:pPr marL="360363" indent="-360363">
              <a:buNone/>
            </a:pPr>
            <a:r>
              <a:rPr lang="en-GB" dirty="0"/>
              <a:t>Biggs, J. and Tang, C. (2011) </a:t>
            </a:r>
            <a:r>
              <a:rPr lang="en-GB" i="1" dirty="0"/>
              <a:t>Teaching for Quality Learning at University, </a:t>
            </a:r>
            <a:r>
              <a:rPr lang="en-GB" dirty="0"/>
              <a:t>Maidenhead: Open University Press.</a:t>
            </a:r>
          </a:p>
          <a:p>
            <a:pPr marL="360363" indent="-360363">
              <a:buNone/>
            </a:pPr>
            <a:r>
              <a:rPr lang="en-GB" dirty="0"/>
              <a:t>Brown, S. (2014) </a:t>
            </a:r>
            <a:r>
              <a:rPr lang="en-GB" i="1" dirty="0"/>
              <a:t>Learning, teaching and assessment in higher education: global perspectives</a:t>
            </a:r>
            <a:r>
              <a:rPr lang="en-GB" dirty="0"/>
              <a:t>. London: Palgrave Macmillan.</a:t>
            </a:r>
          </a:p>
          <a:p>
            <a:pPr marL="360363" indent="-360363">
              <a:buNone/>
            </a:pPr>
            <a:r>
              <a:rPr lang="en-GB" dirty="0"/>
              <a:t>Carroll, J. and Ryan, J. (2005) </a:t>
            </a:r>
            <a:r>
              <a:rPr lang="en-GB" i="1" dirty="0"/>
              <a:t>Teaching International students: improving learning for all. </a:t>
            </a:r>
            <a:r>
              <a:rPr lang="en-GB" dirty="0"/>
              <a:t>London: Routledge SEDA series.</a:t>
            </a:r>
          </a:p>
          <a:p>
            <a:pPr marL="360363" indent="-360363">
              <a:buNone/>
            </a:pPr>
            <a:r>
              <a:rPr lang="en-GB" dirty="0" err="1"/>
              <a:t>Lizzio</a:t>
            </a:r>
            <a:r>
              <a:rPr lang="en-GB" dirty="0"/>
              <a:t>, A., (2011) The student lifecycle: An integrative framework for guiding practice. </a:t>
            </a:r>
            <a:r>
              <a:rPr lang="en-GB" i="1" dirty="0"/>
              <a:t>Brisbane: Griffith University</a:t>
            </a:r>
            <a:r>
              <a:rPr lang="en-GB" dirty="0"/>
              <a:t>.</a:t>
            </a:r>
          </a:p>
          <a:p>
            <a:pPr marL="360363" indent="-360363">
              <a:buNone/>
            </a:pPr>
            <a:r>
              <a:rPr lang="en-GB" dirty="0"/>
              <a:t>Mentkowski, M. and associates (2000) p.82 </a:t>
            </a:r>
            <a:r>
              <a:rPr lang="en-GB" i="1" dirty="0"/>
              <a:t>Learning that lasts: integrating learning development and performance in college and beyond,</a:t>
            </a:r>
            <a:r>
              <a:rPr lang="en-GB" dirty="0"/>
              <a:t> San Francisco: Jossey-Bass.</a:t>
            </a:r>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7411795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205" y="-41910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Useful references: 2</a:t>
            </a:r>
          </a:p>
        </p:txBody>
      </p:sp>
      <p:sp>
        <p:nvSpPr>
          <p:cNvPr id="3" name="Content Placeholder 2"/>
          <p:cNvSpPr>
            <a:spLocks noGrp="1"/>
          </p:cNvSpPr>
          <p:nvPr>
            <p:ph idx="1"/>
          </p:nvPr>
        </p:nvSpPr>
        <p:spPr>
          <a:xfrm>
            <a:off x="436205" y="836712"/>
            <a:ext cx="8229600" cy="4789488"/>
          </a:xfrm>
        </p:spPr>
        <p:txBody>
          <a:bodyPr/>
          <a:lstStyle/>
          <a:p>
            <a:pPr marL="360363" indent="-360363">
              <a:buNone/>
            </a:pPr>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pPr marL="360363" indent="-360363">
              <a:buNone/>
            </a:pPr>
            <a:r>
              <a:rPr lang="en-GB" dirty="0"/>
              <a:t>Morgan, M. ed., (2013) </a:t>
            </a:r>
            <a:r>
              <a:rPr lang="en-GB" i="1" dirty="0"/>
              <a:t>Improving the student experience: A practical guide for universities and colleges</a:t>
            </a:r>
            <a:r>
              <a:rPr lang="en-GB" dirty="0"/>
              <a:t>. Routledge.</a:t>
            </a:r>
          </a:p>
          <a:p>
            <a:pPr marL="360363" indent="-360363">
              <a:buNone/>
            </a:pPr>
            <a:r>
              <a:rPr lang="en-GB" dirty="0"/>
              <a:t>National Teaching Fellowships Scheme </a:t>
            </a:r>
            <a:r>
              <a:rPr lang="en-GB" dirty="0">
                <a:hlinkClick r:id="rId2"/>
              </a:rPr>
              <a:t>https://www.advance-he.ac.uk/awards/teaching-excellence-awards#ntf</a:t>
            </a:r>
            <a:r>
              <a:rPr lang="en-GB" dirty="0"/>
              <a:t> accessed October 2019</a:t>
            </a:r>
          </a:p>
          <a:p>
            <a:pPr marL="360363" indent="-360363">
              <a:buNone/>
            </a:pPr>
            <a:r>
              <a:rPr lang="en-GB" dirty="0"/>
              <a:t>Race P. (2019) </a:t>
            </a:r>
            <a:r>
              <a:rPr lang="en-GB" i="1" dirty="0"/>
              <a:t>The lecturer’s toolkit (5</a:t>
            </a:r>
            <a:r>
              <a:rPr lang="en-GB" i="1" baseline="30000" dirty="0"/>
              <a:t>th</a:t>
            </a:r>
            <a:r>
              <a:rPr lang="en-GB" i="1" dirty="0"/>
              <a:t> edition),</a:t>
            </a:r>
            <a:r>
              <a:rPr lang="en-GB" dirty="0"/>
              <a:t> London: Routledge.</a:t>
            </a:r>
          </a:p>
          <a:p>
            <a:pPr marL="360363" indent="-360363">
              <a:buNone/>
            </a:pPr>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37316001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451" y="-237552"/>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Useful references: 3</a:t>
            </a:r>
          </a:p>
        </p:txBody>
      </p:sp>
      <p:sp>
        <p:nvSpPr>
          <p:cNvPr id="3" name="Content Placeholder 2"/>
          <p:cNvSpPr>
            <a:spLocks noGrp="1"/>
          </p:cNvSpPr>
          <p:nvPr>
            <p:ph idx="1"/>
          </p:nvPr>
        </p:nvSpPr>
        <p:spPr>
          <a:xfrm>
            <a:off x="460451" y="1034256"/>
            <a:ext cx="8229600" cy="4789488"/>
          </a:xfrm>
        </p:spPr>
        <p:txBody>
          <a:bodyPr/>
          <a:lstStyle/>
          <a:p>
            <a:pPr marL="360363" indent="-360363">
              <a:buNone/>
            </a:pPr>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a:p>
            <a:pPr marL="360363" indent="-360363" eaLnBrk="1" hangingPunct="1">
              <a:buNone/>
            </a:pPr>
            <a:r>
              <a:rPr lang="en-GB" dirty="0"/>
              <a:t>Sambell, K., McDowell, L. and Montgomery, C., (2012) </a:t>
            </a:r>
            <a:r>
              <a:rPr lang="en-GB" i="1" dirty="0"/>
              <a:t>Assessment for learning in higher education</a:t>
            </a:r>
            <a:r>
              <a:rPr lang="en-GB" dirty="0"/>
              <a:t>. Routledge.</a:t>
            </a:r>
          </a:p>
          <a:p>
            <a:pPr marL="360363" indent="-360363" eaLnBrk="1" hangingPunct="1">
              <a:buNone/>
            </a:pPr>
            <a:r>
              <a:rPr lang="en-GB" dirty="0"/>
              <a:t>Sambell, K., Brown, S. and Graham, L., (2017) </a:t>
            </a:r>
            <a:r>
              <a:rPr lang="en-GB" i="1" dirty="0"/>
              <a:t>Professionalism in Practice: key directions in higher education learning, teaching and assessment</a:t>
            </a:r>
            <a:r>
              <a:rPr lang="en-GB" dirty="0"/>
              <a:t>. Springer.</a:t>
            </a:r>
          </a:p>
        </p:txBody>
      </p:sp>
    </p:spTree>
    <p:extLst>
      <p:ext uri="{BB962C8B-B14F-4D97-AF65-F5344CB8AC3E}">
        <p14:creationId xmlns:p14="http://schemas.microsoft.com/office/powerpoint/2010/main" val="2007725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D1CD2-098C-457A-8ABD-5289863960C3}"/>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4400" b="1" dirty="0">
                <a:solidFill>
                  <a:srgbClr val="00B0F0"/>
                </a:solidFill>
                <a:latin typeface="Calibri" panose="020F0502020204030204" pitchFamily="34" charset="0"/>
                <a:cs typeface="Calibri" panose="020F0502020204030204" pitchFamily="34" charset="0"/>
              </a:rPr>
              <a:t>Einstein</a:t>
            </a:r>
          </a:p>
        </p:txBody>
      </p:sp>
      <p:sp>
        <p:nvSpPr>
          <p:cNvPr id="3" name="Content Placeholder 2">
            <a:extLst>
              <a:ext uri="{FF2B5EF4-FFF2-40B4-BE49-F238E27FC236}">
                <a16:creationId xmlns:a16="http://schemas.microsoft.com/office/drawing/2014/main" id="{85F79034-A1A8-42A9-9232-C5B4C8758F7D}"/>
              </a:ext>
            </a:extLst>
          </p:cNvPr>
          <p:cNvSpPr>
            <a:spLocks noGrp="1"/>
          </p:cNvSpPr>
          <p:nvPr>
            <p:ph idx="1"/>
          </p:nvPr>
        </p:nvSpPr>
        <p:spPr>
          <a:xfrm>
            <a:off x="971497" y="1412720"/>
            <a:ext cx="7201005" cy="1975926"/>
          </a:xfrm>
          <a:ln w="76200">
            <a:solidFill>
              <a:srgbClr val="FF66FF"/>
            </a:solidFill>
          </a:ln>
        </p:spPr>
        <p:txBody>
          <a:bodyPr>
            <a:spAutoFit/>
          </a:bodyPr>
          <a:lstStyle/>
          <a:p>
            <a:pPr marL="0" indent="0" algn="ctr">
              <a:buNone/>
            </a:pPr>
            <a:r>
              <a:rPr lang="en-GB" sz="3600" dirty="0">
                <a:solidFill>
                  <a:srgbClr val="FFFF00"/>
                </a:solidFill>
              </a:rPr>
              <a:t>It is simply madness </a:t>
            </a:r>
          </a:p>
          <a:p>
            <a:pPr marL="0" indent="0" algn="ctr">
              <a:buNone/>
            </a:pPr>
            <a:r>
              <a:rPr lang="en-GB" sz="3600" dirty="0">
                <a:solidFill>
                  <a:srgbClr val="FFFF00"/>
                </a:solidFill>
              </a:rPr>
              <a:t>to keep doing the same things </a:t>
            </a:r>
          </a:p>
          <a:p>
            <a:pPr marL="0" indent="0" algn="ctr">
              <a:buNone/>
            </a:pPr>
            <a:r>
              <a:rPr lang="en-GB" sz="3600" dirty="0">
                <a:solidFill>
                  <a:srgbClr val="FFFF00"/>
                </a:solidFill>
              </a:rPr>
              <a:t>and expect different results.</a:t>
            </a:r>
          </a:p>
        </p:txBody>
      </p:sp>
      <p:pic>
        <p:nvPicPr>
          <p:cNvPr id="5" name="Picture 4">
            <a:extLst>
              <a:ext uri="{FF2B5EF4-FFF2-40B4-BE49-F238E27FC236}">
                <a16:creationId xmlns:a16="http://schemas.microsoft.com/office/drawing/2014/main" id="{1424E33C-4FD1-4825-AC84-A1CEEE5AC9DE}"/>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131800" y="3656174"/>
            <a:ext cx="3816530" cy="2858714"/>
          </a:xfrm>
          <a:prstGeom prst="rect">
            <a:avLst/>
          </a:prstGeom>
        </p:spPr>
      </p:pic>
    </p:spTree>
    <p:extLst>
      <p:ext uri="{BB962C8B-B14F-4D97-AF65-F5344CB8AC3E}">
        <p14:creationId xmlns:p14="http://schemas.microsoft.com/office/powerpoint/2010/main" val="72222696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E22591A-CE72-4FBC-81FB-642FB5712730}"/>
              </a:ext>
            </a:extLst>
          </p:cNvPr>
          <p:cNvSpPr txBox="1"/>
          <p:nvPr/>
        </p:nvSpPr>
        <p:spPr>
          <a:xfrm>
            <a:off x="5508130" y="612438"/>
            <a:ext cx="3042203" cy="5878532"/>
          </a:xfrm>
          <a:prstGeom prst="rect">
            <a:avLst/>
          </a:prstGeom>
          <a:solidFill>
            <a:srgbClr val="FFFF00"/>
          </a:solidFill>
          <a:ln>
            <a:solidFill>
              <a:srgbClr val="00206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Calibri" panose="020F0502020204030204"/>
                <a:ea typeface="+mn-ea"/>
                <a:cs typeface="+mn-cs"/>
              </a:rPr>
              <a:t>5</a:t>
            </a:r>
            <a:r>
              <a:rPr kumimoji="0" lang="en-GB" sz="4000" b="1" i="0" u="none" strike="noStrike" kern="1200" cap="none" spc="0" normalizeH="0" baseline="30000" noProof="0" dirty="0">
                <a:ln>
                  <a:noFill/>
                </a:ln>
                <a:solidFill>
                  <a:srgbClr val="0070C0"/>
                </a:solidFill>
                <a:effectLst>
                  <a:outerShdw blurRad="38100" dist="38100" dir="2700000" algn="tl">
                    <a:srgbClr val="000000">
                      <a:alpha val="43137"/>
                    </a:srgbClr>
                  </a:outerShdw>
                </a:effectLst>
                <a:uLnTx/>
                <a:uFillTx/>
                <a:latin typeface="Calibri" panose="020F0502020204030204"/>
                <a:ea typeface="+mn-ea"/>
                <a:cs typeface="+mn-cs"/>
              </a:rPr>
              <a:t>th</a:t>
            </a:r>
            <a:r>
              <a:rPr kumimoji="0" lang="en-GB" sz="40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Calibri" panose="020F0502020204030204"/>
                <a:ea typeface="+mn-ea"/>
                <a:cs typeface="+mn-cs"/>
              </a:rPr>
              <a:t> Edition in press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40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Calibri" panose="020F0502020204030204"/>
                <a:ea typeface="+mn-ea"/>
                <a:cs typeface="+mn-cs"/>
              </a:rPr>
              <a:t>Expected to come out in October 2019</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40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Calibri" panose="020F0502020204030204"/>
                <a:ea typeface="+mn-ea"/>
                <a:cs typeface="+mn-cs"/>
              </a:rPr>
              <a:t>Flyer can be downloaded from Phil-Race.co.uk</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000" b="1" dirty="0">
              <a:solidFill>
                <a:srgbClr val="0070C0"/>
              </a:solidFill>
              <a:effectLst>
                <a:outerShdw blurRad="38100" dist="38100" dir="2700000" algn="tl">
                  <a:srgbClr val="000000">
                    <a:alpha val="43137"/>
                  </a:srgbClr>
                </a:outerShdw>
              </a:effectLst>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Calibri" panose="020F0502020204030204"/>
                <a:ea typeface="+mn-ea"/>
                <a:cs typeface="+mn-cs"/>
              </a:rPr>
              <a:t>See also ‘In at the Deep End’ published by Heriot Watt</a:t>
            </a:r>
          </a:p>
        </p:txBody>
      </p:sp>
      <p:pic>
        <p:nvPicPr>
          <p:cNvPr id="3" name="Picture 2">
            <a:extLst>
              <a:ext uri="{FF2B5EF4-FFF2-40B4-BE49-F238E27FC236}">
                <a16:creationId xmlns:a16="http://schemas.microsoft.com/office/drawing/2014/main" id="{98170A22-3354-4D81-96CB-6AC9CD6E70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13" y="-812"/>
            <a:ext cx="4974755" cy="6858812"/>
          </a:xfrm>
          <a:prstGeom prst="rect">
            <a:avLst/>
          </a:prstGeom>
        </p:spPr>
      </p:pic>
    </p:spTree>
    <p:extLst>
      <p:ext uri="{BB962C8B-B14F-4D97-AF65-F5344CB8AC3E}">
        <p14:creationId xmlns:p14="http://schemas.microsoft.com/office/powerpoint/2010/main" val="2831351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ACA2-A42A-4E4E-B20B-68B35FFEAB93}"/>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hangingPunct="0"/>
            <a:r>
              <a:rPr lang="en-GB" sz="3200" dirty="0">
                <a:solidFill>
                  <a:srgbClr val="0070C0"/>
                </a:solidFill>
                <a:latin typeface="Calibri" panose="020F0502020204030204" pitchFamily="34" charset="0"/>
                <a:cs typeface="Calibri" panose="020F0502020204030204" pitchFamily="34" charset="0"/>
              </a:rPr>
              <a:t>The three questions always in each student’s mind…</a:t>
            </a:r>
          </a:p>
        </p:txBody>
      </p:sp>
      <p:sp>
        <p:nvSpPr>
          <p:cNvPr id="4" name="Content Placeholder 3">
            <a:extLst>
              <a:ext uri="{FF2B5EF4-FFF2-40B4-BE49-F238E27FC236}">
                <a16:creationId xmlns:a16="http://schemas.microsoft.com/office/drawing/2014/main" id="{D494C01E-7BA4-44EA-9946-7851259B9103}"/>
              </a:ext>
            </a:extLst>
          </p:cNvPr>
          <p:cNvSpPr txBox="1">
            <a:spLocks noGrp="1"/>
          </p:cNvSpPr>
          <p:nvPr>
            <p:ph idx="1"/>
          </p:nvPr>
        </p:nvSpPr>
        <p:spPr>
          <a:xfrm>
            <a:off x="358775" y="1196975"/>
            <a:ext cx="8605838" cy="4104285"/>
          </a:xfrm>
          <a:prstGeom prst="rect">
            <a:avLst/>
          </a:prstGeom>
          <a:solidFill>
            <a:srgbClr val="CCFFCC"/>
          </a:solidFill>
        </p:spPr>
        <p:txBody>
          <a:bodyPr wrap="square" rtlCol="0">
            <a:noAutofit/>
          </a:bodyPr>
          <a:lstStyle/>
          <a:p>
            <a:pPr eaLnBrk="0" hangingPunct="0">
              <a:buFont typeface="+mj-lt"/>
              <a:buAutoNum type="arabicPeriod"/>
            </a:pPr>
            <a:r>
              <a:rPr lang="en-GB" sz="4000" b="1" dirty="0">
                <a:solidFill>
                  <a:srgbClr val="000000"/>
                </a:solidFill>
              </a:rPr>
              <a:t>What will I be expected to show for this?</a:t>
            </a:r>
          </a:p>
          <a:p>
            <a:pPr eaLnBrk="0" hangingPunct="0">
              <a:buFont typeface="+mj-lt"/>
              <a:buAutoNum type="arabicPeriod"/>
            </a:pPr>
            <a:r>
              <a:rPr lang="en-GB" sz="4000" b="1" dirty="0">
                <a:solidFill>
                  <a:srgbClr val="000000"/>
                </a:solidFill>
              </a:rPr>
              <a:t>What does a good one look like and a bad one?</a:t>
            </a:r>
          </a:p>
          <a:p>
            <a:pPr eaLnBrk="0" hangingPunct="0">
              <a:buFont typeface="+mj-lt"/>
              <a:buAutoNum type="arabicPeriod"/>
            </a:pPr>
            <a:r>
              <a:rPr lang="en-GB" sz="4000" b="1" dirty="0">
                <a:solidFill>
                  <a:srgbClr val="000000"/>
                </a:solidFill>
              </a:rPr>
              <a:t>Where does this fit into the big picture?</a:t>
            </a:r>
          </a:p>
        </p:txBody>
      </p:sp>
    </p:spTree>
    <p:extLst>
      <p:ext uri="{BB962C8B-B14F-4D97-AF65-F5344CB8AC3E}">
        <p14:creationId xmlns:p14="http://schemas.microsoft.com/office/powerpoint/2010/main" val="316605964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F9DD-0FD1-45FB-8E74-8D23A2DA0FDE}"/>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hangingPunct="0"/>
            <a:r>
              <a:rPr lang="en-GB" sz="3200" dirty="0">
                <a:solidFill>
                  <a:srgbClr val="0070C0"/>
                </a:solidFill>
              </a:rPr>
              <a:t>Teaching, learning and enthusiasm</a:t>
            </a:r>
          </a:p>
        </p:txBody>
      </p:sp>
      <p:sp>
        <p:nvSpPr>
          <p:cNvPr id="3" name="Content Placeholder 2">
            <a:extLst>
              <a:ext uri="{FF2B5EF4-FFF2-40B4-BE49-F238E27FC236}">
                <a16:creationId xmlns:a16="http://schemas.microsoft.com/office/drawing/2014/main" id="{347D1718-AB2B-4B1D-95A5-5B86A20661A8}"/>
              </a:ext>
            </a:extLst>
          </p:cNvPr>
          <p:cNvSpPr>
            <a:spLocks noGrp="1"/>
          </p:cNvSpPr>
          <p:nvPr>
            <p:ph idx="1"/>
          </p:nvPr>
        </p:nvSpPr>
        <p:spPr/>
        <p:txBody>
          <a:bodyPr/>
          <a:lstStyle/>
          <a:p>
            <a:r>
              <a:rPr lang="en-GB" dirty="0"/>
              <a:t>Knowledge isn’t infectious (unfortunately) but </a:t>
            </a:r>
            <a:r>
              <a:rPr lang="en-GB" dirty="0">
                <a:solidFill>
                  <a:srgbClr val="9966FF"/>
                </a:solidFill>
              </a:rPr>
              <a:t>enthusiasm</a:t>
            </a:r>
            <a:r>
              <a:rPr lang="en-GB" dirty="0"/>
              <a:t> is, and we need to help our students to catch enthusiasm.</a:t>
            </a:r>
          </a:p>
          <a:p>
            <a:r>
              <a:rPr lang="en-GB" dirty="0"/>
              <a:t>We certainly don’t want teaching, assessment or feedback to damage that enthusiasm.</a:t>
            </a:r>
          </a:p>
        </p:txBody>
      </p:sp>
    </p:spTree>
    <p:extLst>
      <p:ext uri="{BB962C8B-B14F-4D97-AF65-F5344CB8AC3E}">
        <p14:creationId xmlns:p14="http://schemas.microsoft.com/office/powerpoint/2010/main" val="343420265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82" name="Rectangle 3"/>
          <p:cNvSpPr>
            <a:spLocks noGrp="1" noChangeArrowheads="1"/>
          </p:cNvSpPr>
          <p:nvPr>
            <p:ph idx="1"/>
          </p:nvPr>
        </p:nvSpPr>
        <p:spPr>
          <a:xfrm>
            <a:off x="430787" y="404566"/>
            <a:ext cx="8605838" cy="4886672"/>
          </a:xfrm>
        </p:spPr>
        <p:txBody>
          <a:bodyPr/>
          <a:lstStyle/>
          <a:p>
            <a:pPr eaLnBrk="1" hangingPunct="1">
              <a:lnSpc>
                <a:spcPct val="100000"/>
              </a:lnSpc>
            </a:pPr>
            <a:r>
              <a:rPr lang="en-GB" sz="2800" dirty="0"/>
              <a:t>When explaining </a:t>
            </a:r>
            <a:r>
              <a:rPr lang="en-GB" sz="2800" dirty="0">
                <a:solidFill>
                  <a:srgbClr val="FF0000"/>
                </a:solidFill>
              </a:rPr>
              <a:t>assessment criteria </a:t>
            </a:r>
            <a:r>
              <a:rPr lang="en-GB" sz="2800" dirty="0"/>
              <a:t>to students, and when linking these to </a:t>
            </a:r>
            <a:r>
              <a:rPr lang="en-GB" sz="2800" dirty="0">
                <a:solidFill>
                  <a:srgbClr val="FF0000"/>
                </a:solidFill>
              </a:rPr>
              <a:t>evidence of achievement </a:t>
            </a:r>
            <a:r>
              <a:rPr lang="en-GB" sz="2800" dirty="0"/>
              <a:t>of the </a:t>
            </a:r>
            <a:r>
              <a:rPr lang="en-GB" sz="2800" dirty="0">
                <a:solidFill>
                  <a:srgbClr val="FF0000"/>
                </a:solidFill>
              </a:rPr>
              <a:t>intended learning outcomes</a:t>
            </a:r>
            <a:r>
              <a:rPr lang="en-GB" sz="2800" dirty="0"/>
              <a:t>, we need to make the most of face-to-face whole group contexts and...</a:t>
            </a:r>
          </a:p>
          <a:p>
            <a:pPr marL="2876550" lvl="1" indent="-457200" eaLnBrk="1" hangingPunct="1">
              <a:lnSpc>
                <a:spcPct val="100000"/>
              </a:lnSpc>
            </a:pPr>
            <a:r>
              <a:rPr lang="en-GB" sz="2400" dirty="0">
                <a:solidFill>
                  <a:srgbClr val="008000"/>
                </a:solidFill>
              </a:rPr>
              <a:t>Tone of voice</a:t>
            </a:r>
          </a:p>
          <a:p>
            <a:pPr marL="2876550" lvl="1" indent="-457200" eaLnBrk="1" hangingPunct="1">
              <a:lnSpc>
                <a:spcPct val="100000"/>
              </a:lnSpc>
            </a:pPr>
            <a:r>
              <a:rPr lang="en-GB" sz="2400" dirty="0">
                <a:solidFill>
                  <a:srgbClr val="008000"/>
                </a:solidFill>
              </a:rPr>
              <a:t>Body language</a:t>
            </a:r>
          </a:p>
          <a:p>
            <a:pPr marL="2876550" lvl="1" indent="-457200" eaLnBrk="1" hangingPunct="1">
              <a:lnSpc>
                <a:spcPct val="100000"/>
              </a:lnSpc>
            </a:pPr>
            <a:r>
              <a:rPr lang="en-GB" sz="2400" dirty="0">
                <a:solidFill>
                  <a:srgbClr val="008000"/>
                </a:solidFill>
              </a:rPr>
              <a:t>Facial expression</a:t>
            </a:r>
          </a:p>
          <a:p>
            <a:pPr marL="2876550" lvl="1" indent="-457200" eaLnBrk="1" hangingPunct="1">
              <a:lnSpc>
                <a:spcPct val="100000"/>
              </a:lnSpc>
            </a:pPr>
            <a:r>
              <a:rPr lang="en-GB" sz="2400" dirty="0">
                <a:solidFill>
                  <a:srgbClr val="008000"/>
                </a:solidFill>
              </a:rPr>
              <a:t>Eye contact</a:t>
            </a:r>
          </a:p>
          <a:p>
            <a:pPr marL="2876550" lvl="1" indent="-457200" eaLnBrk="1" hangingPunct="1">
              <a:lnSpc>
                <a:spcPct val="100000"/>
              </a:lnSpc>
            </a:pPr>
            <a:r>
              <a:rPr lang="en-GB" sz="2400" dirty="0">
                <a:solidFill>
                  <a:srgbClr val="008000"/>
                </a:solidFill>
              </a:rPr>
              <a:t>The chance to repeat things</a:t>
            </a:r>
          </a:p>
          <a:p>
            <a:pPr marL="2876550" lvl="1" indent="-457200" eaLnBrk="1" hangingPunct="1">
              <a:lnSpc>
                <a:spcPct val="100000"/>
              </a:lnSpc>
            </a:pPr>
            <a:r>
              <a:rPr lang="en-GB" sz="2400" dirty="0">
                <a:solidFill>
                  <a:srgbClr val="008000"/>
                </a:solidFill>
              </a:rPr>
              <a:t>The chance to respond to puzzled looks</a:t>
            </a:r>
          </a:p>
          <a:p>
            <a:pPr eaLnBrk="1" hangingPunct="1">
              <a:lnSpc>
                <a:spcPct val="100000"/>
              </a:lnSpc>
            </a:pPr>
            <a:r>
              <a:rPr lang="en-GB" sz="2800" dirty="0"/>
              <a:t>Some things don’t work nearly so well just on paper         or on screens.</a:t>
            </a:r>
            <a:endParaRPr lang="en-US" sz="2800" dirty="0"/>
          </a:p>
        </p:txBody>
      </p:sp>
      <p:sp>
        <p:nvSpPr>
          <p:cNvPr id="4" name="TextBox 3"/>
          <p:cNvSpPr txBox="1"/>
          <p:nvPr/>
        </p:nvSpPr>
        <p:spPr>
          <a:xfrm>
            <a:off x="539440" y="332570"/>
            <a:ext cx="8352928" cy="1872177"/>
          </a:xfrm>
          <a:prstGeom prst="rect">
            <a:avLst/>
          </a:prstGeom>
          <a:solidFill>
            <a:srgbClr val="FFFF00"/>
          </a:solidFill>
        </p:spPr>
        <p:txBody>
          <a:bodyPr wrap="square" rtlCol="0">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What will I be expected to show for this?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What does a good one look like, and a bad one?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Where does this fit into the big picture?</a:t>
            </a:r>
          </a:p>
        </p:txBody>
      </p:sp>
      <p:sp>
        <p:nvSpPr>
          <p:cNvPr id="7" name="TextBox 6"/>
          <p:cNvSpPr txBox="1"/>
          <p:nvPr/>
        </p:nvSpPr>
        <p:spPr>
          <a:xfrm>
            <a:off x="323411" y="2420783"/>
            <a:ext cx="2520350" cy="2246769"/>
          </a:xfrm>
          <a:prstGeom prst="rect">
            <a:avLst/>
          </a:prstGeom>
          <a:solidFill>
            <a:srgbClr val="CCFFCC"/>
          </a:solidFill>
          <a:ln>
            <a:solidFill>
              <a:srgbClr val="CC0000"/>
            </a:solidFill>
          </a:ln>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Some of the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tools we can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use in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face-to-face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contexts</a:t>
            </a:r>
          </a:p>
        </p:txBody>
      </p:sp>
    </p:spTree>
    <p:extLst>
      <p:ext uri="{BB962C8B-B14F-4D97-AF65-F5344CB8AC3E}">
        <p14:creationId xmlns:p14="http://schemas.microsoft.com/office/powerpoint/2010/main" val="213943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8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8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8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8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58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58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582">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582">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4">
                                            <p:bg/>
                                          </p:spTgt>
                                        </p:tgtEl>
                                        <p:attrNameLst>
                                          <p:attrName>style.visibility</p:attrName>
                                        </p:attrNameLst>
                                      </p:cBhvr>
                                      <p:to>
                                        <p:strVal val="visible"/>
                                      </p:to>
                                    </p:set>
                                    <p:animEffect transition="in" filter="dissolve">
                                      <p:cBhvr>
                                        <p:cTn id="43" dur="500"/>
                                        <p:tgtEl>
                                          <p:spTgt spid="4">
                                            <p:bg/>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4">
                                            <p:txEl>
                                              <p:pRg st="0" end="0"/>
                                            </p:txEl>
                                          </p:spTgt>
                                        </p:tgtEl>
                                        <p:attrNameLst>
                                          <p:attrName>style.visibility</p:attrName>
                                        </p:attrNameLst>
                                      </p:cBhvr>
                                      <p:to>
                                        <p:strVal val="visible"/>
                                      </p:to>
                                    </p:set>
                                    <p:animEffect transition="in" filter="dissolve">
                                      <p:cBhvr>
                                        <p:cTn id="48" dur="500"/>
                                        <p:tgtEl>
                                          <p:spTgt spid="4">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4">
                                            <p:txEl>
                                              <p:pRg st="1" end="1"/>
                                            </p:txEl>
                                          </p:spTgt>
                                        </p:tgtEl>
                                        <p:attrNameLst>
                                          <p:attrName>style.visibility</p:attrName>
                                        </p:attrNameLst>
                                      </p:cBhvr>
                                      <p:to>
                                        <p:strVal val="visible"/>
                                      </p:to>
                                    </p:set>
                                    <p:animEffect transition="in" filter="dissolve">
                                      <p:cBhvr>
                                        <p:cTn id="53" dur="500"/>
                                        <p:tgtEl>
                                          <p:spTgt spid="4">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4">
                                            <p:txEl>
                                              <p:pRg st="2" end="2"/>
                                            </p:txEl>
                                          </p:spTgt>
                                        </p:tgtEl>
                                        <p:attrNameLst>
                                          <p:attrName>style.visibility</p:attrName>
                                        </p:attrNameLst>
                                      </p:cBhvr>
                                      <p:to>
                                        <p:strVal val="visible"/>
                                      </p:to>
                                    </p:set>
                                    <p:animEffect transition="in" filter="dissolve">
                                      <p:cBhvr>
                                        <p:cTn id="58"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build="p" bldLvl="2"/>
      <p:bldP spid="4" grpId="0" build="p" animBg="1" autoUpdateAnimBg="0"/>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Why?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(rationale)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1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What? </a:t>
            </a:r>
            <a:r>
              <a:rPr kumimoji="0" lang="en-GB" sz="1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(content)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Who?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(people, you, me, them)</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Where?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(locations)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When?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(times)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How?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Which?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(decisions)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So what?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(importance?)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Wow? </a:t>
            </a:r>
            <a:r>
              <a:rPr kumimoji="0" lang="en-GB" sz="2800" b="1" i="0" u="none" strike="noStrike" kern="0" cap="none" spc="0" normalizeH="0" baseline="0" noProof="0" dirty="0">
                <a:ln>
                  <a:noFill/>
                </a:ln>
                <a:solidFill>
                  <a:srgbClr val="C00000"/>
                </a:solidFill>
                <a:effectLst/>
                <a:uLnTx/>
                <a:uFillTx/>
                <a:latin typeface="Calibri" panose="020F0502020204030204" pitchFamily="34" charset="0"/>
                <a:ea typeface="+mn-ea"/>
                <a:cs typeface="Calibri" panose="020F0502020204030204" pitchFamily="34" charset="0"/>
              </a:rPr>
              <a:t>(impact?)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0" cap="none" spc="0" normalizeH="0" baseline="0" noProof="0" dirty="0">
                <a:ln>
                  <a:noFill/>
                </a:ln>
                <a:solidFill>
                  <a:srgbClr val="660066"/>
                </a:solidFill>
                <a:effectLst/>
                <a:uLnTx/>
                <a:uFillTx/>
                <a:latin typeface="Calibri" panose="020F0502020204030204" pitchFamily="34" charset="0"/>
                <a:ea typeface="+mn-ea"/>
                <a:cs typeface="Calibri" panose="020F0502020204030204" pitchFamily="34" charset="0"/>
              </a:rPr>
              <a:t>And</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3600" b="1" i="0" u="none" strike="noStrike" kern="0" cap="none" spc="0" normalizeH="0" baseline="0" noProof="0" dirty="0">
                <a:ln>
                  <a:noFill/>
                </a:ln>
                <a:solidFill>
                  <a:srgbClr val="CC0000"/>
                </a:solidFill>
                <a:effectLst/>
                <a:uLnTx/>
                <a:uFillTx/>
                <a:latin typeface="Calibri" panose="020F0502020204030204" pitchFamily="34" charset="0"/>
                <a:ea typeface="+mn-ea"/>
                <a:cs typeface="Calibri" panose="020F0502020204030204" pitchFamily="34" charset="0"/>
              </a:rPr>
              <a:t>	????</a:t>
            </a:r>
          </a:p>
        </p:txBody>
      </p:sp>
      <p:sp>
        <p:nvSpPr>
          <p:cNvPr id="5" name="Title 1"/>
          <p:cNvSpPr txBox="1">
            <a:spLocks/>
          </p:cNvSpPr>
          <p:nvPr/>
        </p:nvSpPr>
        <p:spPr>
          <a:xfrm>
            <a:off x="539552" y="1"/>
            <a:ext cx="8604448" cy="1124679"/>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lvl1pPr eaLnBrk="0" hangingPunct="0">
              <a:lnSpc>
                <a:spcPct val="85000"/>
              </a:lnSpc>
              <a:defRPr sz="3200" b="1">
                <a:solidFill>
                  <a:srgbClr val="0070C0"/>
                </a:solidFill>
                <a:latin typeface="Calibri" panose="020F0502020204030204" pitchFamily="34" charset="0"/>
                <a:ea typeface="+mj-ea"/>
                <a:cs typeface="Calibri" panose="020F0502020204030204" pitchFamily="34" charset="0"/>
              </a:defRPr>
            </a:lvl1pPr>
            <a:lvl2pPr algn="ctr" eaLnBrk="1" hangingPunct="1">
              <a:lnSpc>
                <a:spcPct val="85000"/>
              </a:lnSpc>
              <a:defRPr sz="4000">
                <a:solidFill>
                  <a:srgbClr val="008000"/>
                </a:solidFill>
                <a:latin typeface="Arial Rounded MT Bold" pitchFamily="34" charset="0"/>
              </a:defRPr>
            </a:lvl2pPr>
            <a:lvl3pPr algn="ctr" eaLnBrk="1" hangingPunct="1">
              <a:lnSpc>
                <a:spcPct val="85000"/>
              </a:lnSpc>
              <a:defRPr sz="4000">
                <a:solidFill>
                  <a:srgbClr val="008000"/>
                </a:solidFill>
                <a:latin typeface="Arial Rounded MT Bold" pitchFamily="34" charset="0"/>
              </a:defRPr>
            </a:lvl3pPr>
            <a:lvl4pPr algn="ctr" eaLnBrk="1" hangingPunct="1">
              <a:lnSpc>
                <a:spcPct val="85000"/>
              </a:lnSpc>
              <a:defRPr sz="4000">
                <a:solidFill>
                  <a:srgbClr val="008000"/>
                </a:solidFill>
                <a:latin typeface="Arial Rounded MT Bold" pitchFamily="34" charset="0"/>
              </a:defRPr>
            </a:lvl4pPr>
            <a:lvl5pPr algn="ctr" eaLnBrk="1" hangingPunct="1">
              <a:lnSpc>
                <a:spcPct val="85000"/>
              </a:lnSpc>
              <a:defRPr sz="4000">
                <a:solidFill>
                  <a:srgbClr val="008000"/>
                </a:solidFill>
                <a:latin typeface="Arial Rounded MT Bold" pitchFamily="34" charset="0"/>
              </a:defRPr>
            </a:lvl5pPr>
            <a:lvl6pPr marL="457200" algn="ctr" fontAlgn="base">
              <a:lnSpc>
                <a:spcPct val="85000"/>
              </a:lnSpc>
              <a:spcBef>
                <a:spcPct val="0"/>
              </a:spcBef>
              <a:spcAft>
                <a:spcPct val="0"/>
              </a:spcAft>
              <a:defRPr sz="4000">
                <a:solidFill>
                  <a:srgbClr val="008000"/>
                </a:solidFill>
                <a:latin typeface="Arial Rounded MT Bold" pitchFamily="34" charset="0"/>
              </a:defRPr>
            </a:lvl6pPr>
            <a:lvl7pPr marL="914400" algn="ctr" fontAlgn="base">
              <a:lnSpc>
                <a:spcPct val="85000"/>
              </a:lnSpc>
              <a:spcBef>
                <a:spcPct val="0"/>
              </a:spcBef>
              <a:spcAft>
                <a:spcPct val="0"/>
              </a:spcAft>
              <a:defRPr sz="4000">
                <a:solidFill>
                  <a:srgbClr val="008000"/>
                </a:solidFill>
                <a:latin typeface="Arial Rounded MT Bold" pitchFamily="34" charset="0"/>
              </a:defRPr>
            </a:lvl7pPr>
            <a:lvl8pPr marL="1371600" algn="ctr" fontAlgn="base">
              <a:lnSpc>
                <a:spcPct val="85000"/>
              </a:lnSpc>
              <a:spcBef>
                <a:spcPct val="0"/>
              </a:spcBef>
              <a:spcAft>
                <a:spcPct val="0"/>
              </a:spcAft>
              <a:defRPr sz="4000">
                <a:solidFill>
                  <a:srgbClr val="008000"/>
                </a:solidFill>
                <a:latin typeface="Arial Rounded MT Bold" pitchFamily="34" charset="0"/>
              </a:defRPr>
            </a:lvl8pPr>
            <a:lvl9pPr marL="1828800" algn="ctr" fontAlgn="base">
              <a:lnSpc>
                <a:spcPct val="85000"/>
              </a:lnSpc>
              <a:spcBef>
                <a:spcPct val="0"/>
              </a:spcBef>
              <a:spcAft>
                <a:spcPct val="0"/>
              </a:spcAft>
              <a:defRPr sz="4000">
                <a:solidFill>
                  <a:srgbClr val="008000"/>
                </a:solidFill>
                <a:latin typeface="Arial Rounded MT Bold" pitchFamily="34" charset="0"/>
              </a:defRPr>
            </a:lvl9pPr>
          </a:lstStyle>
          <a:p>
            <a:r>
              <a:rPr lang="en-GB" dirty="0"/>
              <a:t>Responding to students:</a:t>
            </a:r>
          </a:p>
          <a:p>
            <a:r>
              <a:rPr lang="en-GB" dirty="0"/>
              <a:t>the ten most important words</a:t>
            </a:r>
          </a:p>
        </p:txBody>
      </p:sp>
    </p:spTree>
    <p:extLst>
      <p:ext uri="{BB962C8B-B14F-4D97-AF65-F5344CB8AC3E}">
        <p14:creationId xmlns:p14="http://schemas.microsoft.com/office/powerpoint/2010/main" val="5145813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0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08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1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6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7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1938</Words>
  <Application>Microsoft Office PowerPoint</Application>
  <PresentationFormat>On-screen Show (4:3)</PresentationFormat>
  <Paragraphs>226</Paragraphs>
  <Slides>33</Slides>
  <Notes>12</Notes>
  <HiddenSlides>0</HiddenSlides>
  <MMClips>0</MMClips>
  <ScaleCrop>false</ScaleCrop>
  <HeadingPairs>
    <vt:vector size="6" baseType="variant">
      <vt:variant>
        <vt:lpstr>Fonts Used</vt:lpstr>
      </vt:variant>
      <vt:variant>
        <vt:i4>8</vt:i4>
      </vt:variant>
      <vt:variant>
        <vt:lpstr>Theme</vt:lpstr>
      </vt:variant>
      <vt:variant>
        <vt:i4>16</vt:i4>
      </vt:variant>
      <vt:variant>
        <vt:lpstr>Slide Titles</vt:lpstr>
      </vt:variant>
      <vt:variant>
        <vt:i4>33</vt:i4>
      </vt:variant>
    </vt:vector>
  </HeadingPairs>
  <TitlesOfParts>
    <vt:vector size="57" baseType="lpstr">
      <vt:lpstr>Arial</vt:lpstr>
      <vt:lpstr>Arial Rounded MT Bold</vt:lpstr>
      <vt:lpstr>Calibri</vt:lpstr>
      <vt:lpstr>Calibri Light</vt:lpstr>
      <vt:lpstr>Comic Sans MS</vt:lpstr>
      <vt:lpstr>Tahoma</vt:lpstr>
      <vt:lpstr>Times New Roman</vt:lpstr>
      <vt:lpstr>Wingdings</vt:lpstr>
      <vt:lpstr>LeedsMet template</vt:lpstr>
      <vt:lpstr>101_Custom Design</vt:lpstr>
      <vt:lpstr>1_Office Theme</vt:lpstr>
      <vt:lpstr>13_LeedsMet template</vt:lpstr>
      <vt:lpstr>17_LeedsMet template</vt:lpstr>
      <vt:lpstr>20_LeedsMet template</vt:lpstr>
      <vt:lpstr>4_Office Theme</vt:lpstr>
      <vt:lpstr>9_Custom Design</vt:lpstr>
      <vt:lpstr>3_Office Theme</vt:lpstr>
      <vt:lpstr>105_Custom Design</vt:lpstr>
      <vt:lpstr>83_Custom Design</vt:lpstr>
      <vt:lpstr>108_Custom Design</vt:lpstr>
      <vt:lpstr>114_Custom Design</vt:lpstr>
      <vt:lpstr>63_Custom Design</vt:lpstr>
      <vt:lpstr>70_Custom Design</vt:lpstr>
      <vt:lpstr>Office Theme</vt:lpstr>
      <vt:lpstr>Spaces, Places and Communities of Learning  Bringing your teaching to life: practical tips to inspire learning </vt:lpstr>
      <vt:lpstr>In this presentation, we will aim to:</vt:lpstr>
      <vt:lpstr>Addressing the 2020s: Eight concurrent, related paradigm shifts</vt:lpstr>
      <vt:lpstr>Einstein</vt:lpstr>
      <vt:lpstr>PowerPoint Presentation</vt:lpstr>
      <vt:lpstr>The three questions always in each student’s mind…</vt:lpstr>
      <vt:lpstr>Teaching, learning and enthusiasm</vt:lpstr>
      <vt:lpstr>PowerPoint Presentation</vt:lpstr>
      <vt:lpstr>PowerPoint Presentation</vt:lpstr>
      <vt:lpstr>PowerPoint Presentation</vt:lpstr>
      <vt:lpstr>Seven factors underpinning how students really learn</vt:lpstr>
      <vt:lpstr>PowerPoint Presentation</vt:lpstr>
      <vt:lpstr>PowerPoint Presentation</vt:lpstr>
      <vt:lpstr>PowerPoint Presentation</vt:lpstr>
      <vt:lpstr>PowerPoint Presentation</vt:lpstr>
      <vt:lpstr>What constitutes excellent teaching?</vt:lpstr>
      <vt:lpstr>Some characteristics of excellent teaching as described in the scholarly literature (inter alia Bain 2004, Biggs and Tang, 2011, Ramsden, 1991)</vt:lpstr>
      <vt:lpstr>How do HEIs know if we are offering excellent student experiences?</vt:lpstr>
      <vt:lpstr>Three indicative criteria from the UK National Teaching Fellowship scheme (AdvanceHE)</vt:lpstr>
      <vt:lpstr>Assessment is a crucial feature of learning</vt:lpstr>
      <vt:lpstr>Formative and summative assessment</vt:lpstr>
      <vt:lpstr>PowerPoint Presentation</vt:lpstr>
      <vt:lpstr>The importance of dialogic feedback (Sadler)</vt:lpstr>
      <vt:lpstr>Assessment for learning: some useful thoughts</vt:lpstr>
      <vt:lpstr>Assessment for learning</vt:lpstr>
      <vt:lpstr>Practical tips to inspire learners </vt:lpstr>
      <vt:lpstr>How can you can inspire learning in your classrooms? </vt:lpstr>
      <vt:lpstr>PowerPoint Presentation</vt:lpstr>
      <vt:lpstr>Think about the spaces and places in which you are teaching</vt:lpstr>
      <vt:lpstr>More than anything, be yourself!</vt:lpstr>
      <vt:lpstr>Useful references: 1</vt:lpstr>
      <vt:lpstr>Useful references: 2</vt:lpstr>
      <vt:lpstr>Useful references: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2019-10-06T18:29:07Z</dcterms:modified>
</cp:coreProperties>
</file>