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theme/theme17.xml" ContentType="application/vnd.openxmlformats-officedocument.theme+xml"/>
  <Override PartName="/ppt/slideLayouts/slideLayout19.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695" r:id="rId1"/>
    <p:sldMasterId id="2147484703" r:id="rId2"/>
    <p:sldMasterId id="2147484723" r:id="rId3"/>
    <p:sldMasterId id="2147484760" r:id="rId4"/>
    <p:sldMasterId id="2147484762" r:id="rId5"/>
    <p:sldMasterId id="2147484949" r:id="rId6"/>
    <p:sldMasterId id="2147485067" r:id="rId7"/>
    <p:sldMasterId id="2147485208" r:id="rId8"/>
    <p:sldMasterId id="2147485255" r:id="rId9"/>
    <p:sldMasterId id="2147485259" r:id="rId10"/>
    <p:sldMasterId id="2147485267" r:id="rId11"/>
    <p:sldMasterId id="2147485275" r:id="rId12"/>
    <p:sldMasterId id="2147485284" r:id="rId13"/>
    <p:sldMasterId id="2147485332" r:id="rId14"/>
    <p:sldMasterId id="2147485334" r:id="rId15"/>
    <p:sldMasterId id="2147485336" r:id="rId16"/>
    <p:sldMasterId id="2147485340" r:id="rId17"/>
    <p:sldMasterId id="2147485343" r:id="rId18"/>
  </p:sldMasterIdLst>
  <p:notesMasterIdLst>
    <p:notesMasterId r:id="rId60"/>
  </p:notesMasterIdLst>
  <p:sldIdLst>
    <p:sldId id="1716" r:id="rId19"/>
    <p:sldId id="428" r:id="rId20"/>
    <p:sldId id="528" r:id="rId21"/>
    <p:sldId id="1676" r:id="rId22"/>
    <p:sldId id="1686" r:id="rId23"/>
    <p:sldId id="1743" r:id="rId24"/>
    <p:sldId id="1724" r:id="rId25"/>
    <p:sldId id="1713" r:id="rId26"/>
    <p:sldId id="1739" r:id="rId27"/>
    <p:sldId id="1725" r:id="rId28"/>
    <p:sldId id="1726" r:id="rId29"/>
    <p:sldId id="1682" r:id="rId30"/>
    <p:sldId id="1708" r:id="rId31"/>
    <p:sldId id="1720" r:id="rId32"/>
    <p:sldId id="1740" r:id="rId33"/>
    <p:sldId id="1237" r:id="rId34"/>
    <p:sldId id="1736" r:id="rId35"/>
    <p:sldId id="1738" r:id="rId36"/>
    <p:sldId id="1702" r:id="rId37"/>
    <p:sldId id="1710" r:id="rId38"/>
    <p:sldId id="1712" r:id="rId39"/>
    <p:sldId id="1475" r:id="rId40"/>
    <p:sldId id="1476" r:id="rId41"/>
    <p:sldId id="1463" r:id="rId42"/>
    <p:sldId id="1741" r:id="rId43"/>
    <p:sldId id="847" r:id="rId44"/>
    <p:sldId id="1717" r:id="rId45"/>
    <p:sldId id="1709" r:id="rId46"/>
    <p:sldId id="1111" r:id="rId47"/>
    <p:sldId id="1742" r:id="rId48"/>
    <p:sldId id="1719" r:id="rId49"/>
    <p:sldId id="1591" r:id="rId50"/>
    <p:sldId id="266" r:id="rId51"/>
    <p:sldId id="1728" r:id="rId52"/>
    <p:sldId id="1729" r:id="rId53"/>
    <p:sldId id="1497" r:id="rId54"/>
    <p:sldId id="1730" r:id="rId55"/>
    <p:sldId id="1731" r:id="rId56"/>
    <p:sldId id="1671" r:id="rId57"/>
    <p:sldId id="1727" r:id="rId58"/>
    <p:sldId id="1666" r:id="rId59"/>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6600"/>
    <a:srgbClr val="660066"/>
    <a:srgbClr val="FFFF00"/>
    <a:srgbClr val="CC0000"/>
    <a:srgbClr val="FF3300"/>
    <a:srgbClr val="CCFFCC"/>
    <a:srgbClr val="99FFCC"/>
    <a:srgbClr val="FF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333" autoAdjust="0"/>
  </p:normalViewPr>
  <p:slideViewPr>
    <p:cSldViewPr>
      <p:cViewPr varScale="1">
        <p:scale>
          <a:sx n="69" d="100"/>
          <a:sy n="69" d="100"/>
        </p:scale>
        <p:origin x="1278"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496"/>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7748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874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3131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31900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61598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6924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8646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8977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45135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hyperlink" Target="Choices&#8230;.ppt" TargetMode="External"/><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C5E112A-5C9E-4342-9B59-91E28FBAC56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0DDD7F-40BB-4F23-AFB9-1998A9E853F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24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429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a:hlinkClick r:id="rId2"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 name="AutoShape 8">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32482"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53248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 name="Rectangle 4"/>
          <p:cNvSpPr>
            <a:spLocks noGrp="1" noChangeArrowheads="1"/>
          </p:cNvSpPr>
          <p:nvPr>
            <p:ph type="dt"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31BF11-0ABC-48CF-BD6E-D8CF90580047}" type="datetime1">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14/11/2019</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EA27DE-0117-43D9-9ECE-0AD88704633A}"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3232813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708407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412635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44"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120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290874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14/11/2019</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1317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B7E3-1916-4463-A636-4859332BADB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5BB917-6DEA-4308-A395-C6E1DA02B13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1AC60A-D42B-4E1F-9E41-AC17B154AD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B4BE70-6258-4BF9-AD91-2D46E14B93B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BDA70F0-9556-4AC4-8CA5-EEC154588D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2AD3827-1C5E-4570-8BBF-B249A01635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052C0-E2FB-478C-B39A-97ADB390EAA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402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45258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11/14/2019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66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15D6DB75-0499-49DE-A5F6-2F76A0DD07EC}" type="datetime2">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Thursday, 14 November 2019</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5AD808E0-68C8-4DE2-8472-D3274C1776DA}" type="slidenum">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2250902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theme" Target="../theme/theme12.xml"/><Relationship Id="rId1" Type="http://schemas.openxmlformats.org/officeDocument/2006/relationships/slideLayout" Target="../slideLayouts/slideLayout13.xm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xml"/><Relationship Id="rId1" Type="http://schemas.openxmlformats.org/officeDocument/2006/relationships/slideLayout" Target="../slideLayouts/slideLayout1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8.xml"/><Relationship Id="rId1" Type="http://schemas.openxmlformats.org/officeDocument/2006/relationships/slideLayout" Target="../slideLayouts/slideLayout1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E112A-5C9E-4342-9B59-91E28FBAC56D}" type="datetimeFigureOut">
              <a:rPr lang="en-GB" smtClean="0"/>
              <a:t>14/11/2019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DDD7F-40BB-4F23-AFB9-1998A9E853FC}" type="slidenum">
              <a:rPr lang="en-GB" smtClean="0"/>
              <a:t>‹#›</a:t>
            </a:fld>
            <a:endParaRPr lang="en-GB"/>
          </a:p>
        </p:txBody>
      </p:sp>
    </p:spTree>
    <p:extLst>
      <p:ext uri="{BB962C8B-B14F-4D97-AF65-F5344CB8AC3E}">
        <p14:creationId xmlns:p14="http://schemas.microsoft.com/office/powerpoint/2010/main" val="748223583"/>
      </p:ext>
    </p:extLst>
  </p:cSld>
  <p:clrMap bg1="lt1" tx1="dk1" bg2="lt2" tx2="dk2" accent1="accent1" accent2="accent2" accent3="accent3" accent4="accent4" accent5="accent5" accent6="accent6" hlink="hlink" folHlink="folHlink"/>
  <p:sldLayoutIdLst>
    <p:sldLayoutId id="21474852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EE98E-EEF4-426E-B6D9-27F31B195454}" type="datetimeFigureOut">
              <a:rPr lang="en-GB" smtClean="0"/>
              <a:t>14/11/2019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26C9C-0984-4692-94B9-C42C36E0D40A}" type="slidenum">
              <a:rPr lang="en-GB" smtClean="0"/>
              <a:t>‹#›</a:t>
            </a:fld>
            <a:endParaRPr lang="en-GB"/>
          </a:p>
        </p:txBody>
      </p:sp>
    </p:spTree>
    <p:extLst>
      <p:ext uri="{BB962C8B-B14F-4D97-AF65-F5344CB8AC3E}">
        <p14:creationId xmlns:p14="http://schemas.microsoft.com/office/powerpoint/2010/main" val="2957676623"/>
      </p:ext>
    </p:extLst>
  </p:cSld>
  <p:clrMap bg1="lt1" tx1="dk1" bg2="lt2" tx2="dk2" accent1="accent1" accent2="accent2" accent3="accent3" accent4="accent4" accent5="accent5" accent6="accent6" hlink="hlink" folHlink="folHlink"/>
  <p:sldLayoutIdLst>
    <p:sldLayoutId id="2147485268" r:id="rId1"/>
    <p:sldLayoutId id="21474853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145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3145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3146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fontAlgn="base">
              <a:spcBef>
                <a:spcPct val="0"/>
              </a:spcBef>
              <a:spcAft>
                <a:spcPct val="0"/>
              </a:spcAft>
              <a:defRPr/>
            </a:pPr>
            <a:fld id="{7175A58E-772F-4000-B8AA-8FD4C0129D8B}" type="datetime1">
              <a:rPr lang="en-GB">
                <a:solidFill>
                  <a:srgbClr val="FFFFFF"/>
                </a:solidFill>
              </a:rPr>
              <a:pPr fontAlgn="base">
                <a:spcBef>
                  <a:spcPct val="0"/>
                </a:spcBef>
                <a:spcAft>
                  <a:spcPct val="0"/>
                </a:spcAft>
                <a:defRPr/>
              </a:pPr>
              <a:t>14/11/2019</a:t>
            </a:fld>
            <a:endParaRPr lang="en-GB">
              <a:solidFill>
                <a:srgbClr val="FFFFFF"/>
              </a:solidFill>
            </a:endParaRPr>
          </a:p>
        </p:txBody>
      </p:sp>
      <p:sp>
        <p:nvSpPr>
          <p:cNvPr id="531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fontAlgn="base">
              <a:spcBef>
                <a:spcPct val="0"/>
              </a:spcBef>
              <a:spcAft>
                <a:spcPct val="0"/>
              </a:spcAft>
              <a:defRPr/>
            </a:pPr>
            <a:endParaRPr lang="en-GB">
              <a:solidFill>
                <a:srgbClr val="FFFFFF"/>
              </a:solidFill>
            </a:endParaRPr>
          </a:p>
        </p:txBody>
      </p:sp>
      <p:sp>
        <p:nvSpPr>
          <p:cNvPr id="53146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fontAlgn="base">
              <a:spcBef>
                <a:spcPct val="0"/>
              </a:spcBef>
              <a:spcAft>
                <a:spcPct val="0"/>
              </a:spcAft>
              <a:defRPr/>
            </a:pPr>
            <a:fld id="{5B810CFF-B23A-445F-BC77-A9D7F415DD90}"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531463" name="AutoShape 7">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
        <p:nvSpPr>
          <p:cNvPr id="531464" name="AutoShape 8">
            <a:hlinkClick r:id="rId4"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Tree>
    <p:extLst>
      <p:ext uri="{BB962C8B-B14F-4D97-AF65-F5344CB8AC3E}">
        <p14:creationId xmlns:p14="http://schemas.microsoft.com/office/powerpoint/2010/main" val="3062568699"/>
      </p:ext>
    </p:extLst>
  </p:cSld>
  <p:clrMap bg1="dk1" tx1="lt1" bg2="dk2" tx2="lt2" accent1="accent1" accent2="accent2" accent3="accent3" accent4="accent4" accent5="accent5" accent6="accent6" hlink="hlink" folHlink="folHlink"/>
  <p:sldLayoutIdLst>
    <p:sldLayoutId id="2147485276"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291189116"/>
      </p:ext>
    </p:extLst>
  </p:cSld>
  <p:clrMap bg1="lt1" tx1="dk1" bg2="lt2" tx2="dk2" accent1="accent1" accent2="accent2" accent3="accent3" accent4="accent4" accent5="accent5" accent6="accent6" hlink="hlink" folHlink="folHlink"/>
  <p:sldLayoutIdLst>
    <p:sldLayoutId id="21474852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214758131"/>
      </p:ext>
    </p:extLst>
  </p:cSld>
  <p:clrMap bg1="lt1" tx1="dk1" bg2="lt2" tx2="dk2" accent1="accent1" accent2="accent2" accent3="accent3" accent4="accent4" accent5="accent5" accent6="accent6" hlink="hlink" folHlink="folHlink"/>
  <p:sldLayoutIdLst>
    <p:sldLayoutId id="214748533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extLst>
      <p:ext uri="{BB962C8B-B14F-4D97-AF65-F5344CB8AC3E}">
        <p14:creationId xmlns:p14="http://schemas.microsoft.com/office/powerpoint/2010/main" val="1836301698"/>
      </p:ext>
    </p:extLst>
  </p:cSld>
  <p:clrMap bg1="dk1" tx1="lt1" bg2="dk2" tx2="lt2" accent1="accent1" accent2="accent2" accent3="accent3" accent4="accent4" accent5="accent5" accent6="accent6" hlink="hlink" folHlink="folHlink"/>
  <p:sldLayoutIdLst>
    <p:sldLayoutId id="214748533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14/11/2019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514716134"/>
      </p:ext>
    </p:extLst>
  </p:cSld>
  <p:clrMap bg1="lt1" tx1="dk1" bg2="lt2" tx2="dk2" accent1="accent1" accent2="accent2" accent3="accent3" accent4="accent4" accent5="accent5" accent6="accent6" hlink="hlink" folHlink="folHlink"/>
  <p:sldLayoutIdLst>
    <p:sldLayoutId id="2147485337"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5712D-E0D6-4754-A442-F037A70C26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DDD39A-BBD0-4930-90C8-FEF3E9575D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4E819F-8499-401C-9EE8-26C5DE8FB0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4BE70-6258-4BF9-AD91-2D46E14B93B5}" type="datetimeFigureOut">
              <a:rPr lang="en-GB" smtClean="0"/>
              <a:t>14/11/2019</a:t>
            </a:fld>
            <a:endParaRPr lang="en-GB"/>
          </a:p>
        </p:txBody>
      </p:sp>
      <p:sp>
        <p:nvSpPr>
          <p:cNvPr id="5" name="Footer Placeholder 4">
            <a:extLst>
              <a:ext uri="{FF2B5EF4-FFF2-40B4-BE49-F238E27FC236}">
                <a16:creationId xmlns:a16="http://schemas.microsoft.com/office/drawing/2014/main" id="{0D0D015B-7E85-411C-8681-EEBA9503F2A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26C38A-959D-4C65-AB62-9A1A6603DF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052C0-E2FB-478C-B39A-97ADB390EAA6}" type="slidenum">
              <a:rPr lang="en-GB" smtClean="0"/>
              <a:t>‹#›</a:t>
            </a:fld>
            <a:endParaRPr lang="en-GB"/>
          </a:p>
        </p:txBody>
      </p:sp>
    </p:spTree>
    <p:extLst>
      <p:ext uri="{BB962C8B-B14F-4D97-AF65-F5344CB8AC3E}">
        <p14:creationId xmlns:p14="http://schemas.microsoft.com/office/powerpoint/2010/main" val="577412574"/>
      </p:ext>
    </p:extLst>
  </p:cSld>
  <p:clrMap bg1="lt1" tx1="dk1" bg2="lt2" tx2="dk2" accent1="accent1" accent2="accent2" accent3="accent3" accent4="accent4" accent5="accent5" accent6="accent6" hlink="hlink" folHlink="folHlink"/>
  <p:sldLayoutIdLst>
    <p:sldLayoutId id="214748534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1473063604"/>
      </p:ext>
    </p:extLst>
  </p:cSld>
  <p:clrMap bg1="lt1" tx1="dk1" bg2="lt2" tx2="dk2" accent1="accent1" accent2="accent2" accent3="accent3" accent4="accent4" accent5="accent5" accent6="accent6" hlink="hlink" folHlink="folHlink"/>
  <p:sldLayoutIdLst>
    <p:sldLayoutId id="214748534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b="1">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1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11/14/2019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14/11/2019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3369811414"/>
      </p:ext>
    </p:extLst>
  </p:cSld>
  <p:clrMap bg1="lt1" tx1="dk1" bg2="lt2" tx2="dk2" accent1="accent1" accent2="accent2" accent3="accent3" accent4="accent4" accent5="accent5" accent6="accent6" hlink="hlink" folHlink="folHlink"/>
  <p:sldLayoutIdLst>
    <p:sldLayoutId id="21474852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067021434"/>
      </p:ext>
    </p:extLst>
  </p:cSld>
  <p:clrMap bg1="dk1" tx1="lt1" bg2="dk2" tx2="lt2" accent1="accent1" accent2="accent2" accent3="accent3" accent4="accent4" accent5="accent5" accent6="accent6" hlink="hlink" folHlink="folHlink"/>
  <p:sldLayoutIdLst>
    <p:sldLayoutId id="21474852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phil-race.co.uk/2016/10/lthe-tweetchat-lthechat-wed-oct-19-8-00-9-00-pm/" TargetMode="External"/><Relationship Id="rId7" Type="http://schemas.openxmlformats.org/officeDocument/2006/relationships/hyperlink" Target="http://phil-race.co.uk/ripples-model-seven-factors-underpinning-successful-learning-update-july-2015/"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2.xml"/><Relationship Id="rId6" Type="http://schemas.openxmlformats.org/officeDocument/2006/relationships/hyperlink" Target="http://phil-race.co.uk/2017/05/lectures-and-learning/"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t.co/YDTI9Y7A46" TargetMode="External"/><Relationship Id="rId2" Type="http://schemas.openxmlformats.org/officeDocument/2006/relationships/hyperlink" Target="https://twitter.com/alastairgem?s=11" TargetMode="Externa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utrechtuni/status/1189565371885510660?s=11" TargetMode="External"/><Relationship Id="rId2" Type="http://schemas.openxmlformats.org/officeDocument/2006/relationships/hyperlink" Target="https://twitter.com/utrechtuni?s=11" TargetMode="Externa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s://t.co/zb40h7ZQ1p"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Choices&#8230;.ppt" TargetMode="External"/><Relationship Id="rId5" Type="http://schemas.openxmlformats.org/officeDocument/2006/relationships/image" Target="../media/image5.png"/><Relationship Id="rId4" Type="http://schemas.openxmlformats.org/officeDocument/2006/relationships/hyperlink" Target="file:///C:\Users\Phil\Desktop\current%20stuff\brunel%20pieces%203\Newcastle.pptx#-1,1,Slide 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hyperlink" Target="http://phil-race.co.uk/2016/04/updated-powerpoint-ripples-mode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t.co/LIrQvA1JZd" TargetMode="External"/><Relationship Id="rId2" Type="http://schemas.openxmlformats.org/officeDocument/2006/relationships/hyperlink" Target="https://www.youtube.com/watch?v=3fWvtbojDfA&amp;feature=youtu.be" TargetMode="Externa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taff.napier.ac.uk/services/dlte/Pages/QuickGuides.aspx"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phil-race.co.uk/2017/11/ukpsf-page-updated-november-14th/" TargetMode="External"/><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www.coursera.org/lecture/university-teaching/interview-with-prof-royce-sadler-on-understanding-standards-TD6p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080/02602938.2018.1463354" TargetMode="External"/><Relationship Id="rId2" Type="http://schemas.openxmlformats.org/officeDocument/2006/relationships/hyperlink" Target="https://sally-brown.net/2019/03/08/invigorating-the-curriculum-with-vascular-learning-outcomes/" TargetMode="External"/><Relationship Id="rId1" Type="http://schemas.openxmlformats.org/officeDocument/2006/relationships/slideLayout" Target="../slideLayouts/slideLayout2.xml"/><Relationship Id="rId5" Type="http://schemas.openxmlformats.org/officeDocument/2006/relationships/hyperlink" Target="https://osf.io/esd2q/" TargetMode="External"/><Relationship Id="rId4" Type="http://schemas.openxmlformats.org/officeDocument/2006/relationships/hyperlink" Target="https://psyarxiv.com/sd7u4"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s://sally-brown.net/2019/03/08/invigorating-the-curriculum-with-vascular-learning-outcomes/"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659" y="0"/>
            <a:ext cx="9324660" cy="6858000"/>
          </a:xfrm>
          <a:prstGeom prst="rect">
            <a:avLst/>
          </a:prstGeom>
        </p:spPr>
      </p:pic>
    </p:spTree>
    <p:extLst>
      <p:ext uri="{BB962C8B-B14F-4D97-AF65-F5344CB8AC3E}">
        <p14:creationId xmlns:p14="http://schemas.microsoft.com/office/powerpoint/2010/main" val="214546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C02E5-2931-4D83-84F7-C11C2F89E488}"/>
              </a:ext>
            </a:extLst>
          </p:cNvPr>
          <p:cNvSpPr>
            <a:spLocks noGrp="1"/>
          </p:cNvSpPr>
          <p:nvPr>
            <p:ph type="title"/>
          </p:nvPr>
        </p:nvSpPr>
        <p:spPr>
          <a:xfrm>
            <a:off x="250825" y="188913"/>
            <a:ext cx="8713788" cy="431697"/>
          </a:xfr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nSpc>
                <a:spcPct val="90000"/>
              </a:lnSpc>
            </a:pPr>
            <a:r>
              <a:rPr lang="en-GB" b="1" kern="1200" dirty="0">
                <a:solidFill>
                  <a:srgbClr val="0070C0"/>
                </a:solidFill>
                <a:latin typeface="+mn-lt"/>
              </a:rPr>
              <a:t>On the blurb…</a:t>
            </a:r>
          </a:p>
        </p:txBody>
      </p:sp>
      <p:sp>
        <p:nvSpPr>
          <p:cNvPr id="3" name="Content Placeholder 2">
            <a:extLst>
              <a:ext uri="{FF2B5EF4-FFF2-40B4-BE49-F238E27FC236}">
                <a16:creationId xmlns:a16="http://schemas.microsoft.com/office/drawing/2014/main" id="{AA24A158-6BE5-4066-BD36-DD6AA2FE5D46}"/>
              </a:ext>
            </a:extLst>
          </p:cNvPr>
          <p:cNvSpPr>
            <a:spLocks noGrp="1"/>
          </p:cNvSpPr>
          <p:nvPr>
            <p:ph idx="1"/>
          </p:nvPr>
        </p:nvSpPr>
        <p:spPr>
          <a:xfrm>
            <a:off x="358775" y="620611"/>
            <a:ext cx="8605838" cy="5246790"/>
          </a:xfrm>
        </p:spPr>
        <p:txBody>
          <a:bodyPr/>
          <a:lstStyle/>
          <a:p>
            <a:pPr marL="0" indent="0">
              <a:buNone/>
            </a:pPr>
            <a:r>
              <a:rPr lang="en-GB" sz="2400" dirty="0"/>
              <a:t>With so many things are now happening in higher education, the possibility of getting swamped has increased to the extent that colleagues can feel that they can’t keep up with the increased pace and pressure, and the ‘looking after yourself’ dimension needs to be foregrounded, alongside concern for students’ reactions to the increased competitiveness of higher education. </a:t>
            </a:r>
          </a:p>
          <a:p>
            <a:pPr marL="0" indent="0">
              <a:buNone/>
            </a:pPr>
            <a:r>
              <a:rPr lang="en-GB" sz="2400" dirty="0"/>
              <a:t>After briefly surveying eight paradigm shifts now occurring, participants will be invited to focus in to some practical, achievable steps which they can realistically take to address just some of the changes happening in teaching, learning, feedback and assessment, and make then share with each other some intended plans for enhancing the quality of students’ learning experience in the contexts they address. A key dimension in these plans is intended to be the realistic achievability of them, in ways which will help staff both to manage effectively their own stress levels, and at the same time help students to achieve a healthy balance in how they spend their time and energy in higher education in the 2020s. </a:t>
            </a:r>
          </a:p>
        </p:txBody>
      </p:sp>
    </p:spTree>
    <p:extLst>
      <p:ext uri="{BB962C8B-B14F-4D97-AF65-F5344CB8AC3E}">
        <p14:creationId xmlns:p14="http://schemas.microsoft.com/office/powerpoint/2010/main" val="41223225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6FDB-1186-41BE-9D84-962EA67DA7D5}"/>
              </a:ext>
            </a:extLst>
          </p:cNvPr>
          <p:cNvSpPr>
            <a:spLocks noGrp="1"/>
          </p:cNvSpPr>
          <p:nvPr>
            <p:ph type="title"/>
          </p:nvPr>
        </p:nvSpPr>
        <p:spPr>
          <a:xfrm>
            <a:off x="250825" y="188913"/>
            <a:ext cx="8713788" cy="431697"/>
          </a:xfr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nSpc>
                <a:spcPct val="90000"/>
              </a:lnSpc>
            </a:pPr>
            <a:r>
              <a:rPr lang="en-GB" b="1" kern="1200" dirty="0">
                <a:solidFill>
                  <a:srgbClr val="0070C0"/>
                </a:solidFill>
                <a:latin typeface="+mn-lt"/>
              </a:rPr>
              <a:t>Provisional session activities</a:t>
            </a:r>
          </a:p>
        </p:txBody>
      </p:sp>
      <p:sp>
        <p:nvSpPr>
          <p:cNvPr id="3" name="Content Placeholder 2">
            <a:extLst>
              <a:ext uri="{FF2B5EF4-FFF2-40B4-BE49-F238E27FC236}">
                <a16:creationId xmlns:a16="http://schemas.microsoft.com/office/drawing/2014/main" id="{896BEFB7-70B5-4117-8023-54CC96AD36E2}"/>
              </a:ext>
            </a:extLst>
          </p:cNvPr>
          <p:cNvSpPr>
            <a:spLocks noGrp="1"/>
          </p:cNvSpPr>
          <p:nvPr>
            <p:ph idx="1"/>
          </p:nvPr>
        </p:nvSpPr>
        <p:spPr>
          <a:xfrm>
            <a:off x="250825" y="620611"/>
            <a:ext cx="8713788" cy="5246790"/>
          </a:xfrm>
        </p:spPr>
        <p:txBody>
          <a:bodyPr/>
          <a:lstStyle/>
          <a:p>
            <a:pPr marL="263525" indent="-263525"/>
            <a:r>
              <a:rPr lang="en-GB" sz="2200" dirty="0"/>
              <a:t>‘2020s vision’: brief presentation of eight paradigm shifts now shaping higher education.</a:t>
            </a:r>
          </a:p>
          <a:p>
            <a:pPr marL="263525" indent="-263525"/>
            <a:r>
              <a:rPr lang="en-GB" sz="2200" dirty="0"/>
              <a:t>Participant activity briefing: choosing one or two ‘urgent and important’ areas to address in their own work, arising from addressing the changing paradigms. The action-plans will be drafted under the headings ‘What?’, ‘Why?’, How?’ and ‘When?’.</a:t>
            </a:r>
          </a:p>
          <a:p>
            <a:pPr marL="263525" indent="-263525"/>
            <a:r>
              <a:rPr lang="en-GB" sz="2200" dirty="0"/>
              <a:t>Sharing of draft action-plans: pair discussions in three rounds of different pairings (the aim being that participants will deepen their thinking on the action plans by explaining to others, and gain ideas from others on alternative plans).</a:t>
            </a:r>
          </a:p>
          <a:p>
            <a:pPr marL="263525" indent="-263525"/>
            <a:r>
              <a:rPr lang="en-GB" sz="2200" dirty="0"/>
              <a:t>‘Emergent learning outcomes’: post-it task where each participant summarises one or two things they now plan to do, based on their thinking and discussion during the workshop. </a:t>
            </a:r>
          </a:p>
          <a:p>
            <a:pPr marL="263525" indent="-263525"/>
            <a:r>
              <a:rPr lang="en-GB" sz="2200" dirty="0">
                <a:solidFill>
                  <a:srgbClr val="C00000"/>
                </a:solidFill>
              </a:rPr>
              <a:t>(Post event: with participants’ permission, I will transcribe the emergent learning outcomes post-its, and place these as a ‘workshop products’ file on the SEDA conference website, and on mine). </a:t>
            </a:r>
          </a:p>
          <a:p>
            <a:pPr marL="0" indent="0">
              <a:buNone/>
            </a:pPr>
            <a:endParaRPr lang="en-GB" sz="2200" dirty="0"/>
          </a:p>
        </p:txBody>
      </p:sp>
    </p:spTree>
    <p:extLst>
      <p:ext uri="{BB962C8B-B14F-4D97-AF65-F5344CB8AC3E}">
        <p14:creationId xmlns:p14="http://schemas.microsoft.com/office/powerpoint/2010/main" val="7694483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16540"/>
            <a:ext cx="8713788" cy="864120"/>
          </a:xfr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nSpc>
                <a:spcPct val="90000"/>
              </a:lnSpc>
            </a:pPr>
            <a:r>
              <a:rPr lang="en-GB" b="1" kern="1200" dirty="0">
                <a:solidFill>
                  <a:srgbClr val="0070C0"/>
                </a:solidFill>
                <a:latin typeface="+mn-lt"/>
              </a:rPr>
              <a:t>You can download free much of my published work</a:t>
            </a:r>
          </a:p>
        </p:txBody>
      </p:sp>
      <p:sp>
        <p:nvSpPr>
          <p:cNvPr id="3" name="Content Placeholder 2"/>
          <p:cNvSpPr>
            <a:spLocks noGrp="1"/>
          </p:cNvSpPr>
          <p:nvPr>
            <p:ph idx="1"/>
          </p:nvPr>
        </p:nvSpPr>
        <p:spPr>
          <a:xfrm>
            <a:off x="304800" y="1196690"/>
            <a:ext cx="8605838" cy="4256067"/>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p>
          <a:p>
            <a:pPr>
              <a:buFont typeface="+mj-lt"/>
              <a:buAutoNum type="arabicPeriod"/>
            </a:pPr>
            <a:r>
              <a:rPr lang="en-GB" sz="2800" dirty="0">
                <a:hlinkClick r:id="rId6"/>
              </a:rPr>
              <a:t>http://phil-race.co.uk/2017/05/lectures-and-learning/</a:t>
            </a:r>
            <a:r>
              <a:rPr lang="en-GB" sz="2800" dirty="0"/>
              <a:t>  (extracts on lecturing)</a:t>
            </a:r>
          </a:p>
          <a:p>
            <a:pPr>
              <a:buFont typeface="+mj-lt"/>
              <a:buAutoNum type="arabicPeriod"/>
            </a:pPr>
            <a:endParaRPr lang="en-GB" sz="2800" u="sng" dirty="0">
              <a:hlinkClick r:id="rId7"/>
            </a:endParaRPr>
          </a:p>
          <a:p>
            <a:pPr>
              <a:buFont typeface="+mj-lt"/>
              <a:buAutoNum type="arabicPeriod"/>
            </a:pPr>
            <a:endParaRPr lang="en-GB" sz="2800" dirty="0"/>
          </a:p>
        </p:txBody>
      </p:sp>
      <p:pic>
        <p:nvPicPr>
          <p:cNvPr id="5" name="Picture 4" descr="A picture containing clock&#10;&#10;Description automatically generated">
            <a:extLst>
              <a:ext uri="{FF2B5EF4-FFF2-40B4-BE49-F238E27FC236}">
                <a16:creationId xmlns:a16="http://schemas.microsoft.com/office/drawing/2014/main" id="{850763CE-7C88-4560-8E27-C0A65F06AB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2350" y="500496"/>
            <a:ext cx="2267680" cy="1176359"/>
          </a:xfrm>
          <a:prstGeom prst="rect">
            <a:avLst/>
          </a:prstGeom>
        </p:spPr>
      </p:pic>
    </p:spTree>
    <p:extLst>
      <p:ext uri="{BB962C8B-B14F-4D97-AF65-F5344CB8AC3E}">
        <p14:creationId xmlns:p14="http://schemas.microsoft.com/office/powerpoint/2010/main" val="2580462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ACA2-A42A-4E4E-B20B-68B35FFEAB93}"/>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nSpc>
                <a:spcPct val="90000"/>
              </a:lnSpc>
            </a:pPr>
            <a:r>
              <a:rPr lang="en-GB" sz="4000" kern="1200" dirty="0">
                <a:solidFill>
                  <a:srgbClr val="0070C0"/>
                </a:solidFill>
                <a:latin typeface="+mn-lt"/>
              </a:rPr>
              <a:t>The three questions always in each student’s mind…</a:t>
            </a:r>
          </a:p>
        </p:txBody>
      </p:sp>
      <p:sp>
        <p:nvSpPr>
          <p:cNvPr id="4" name="Content Placeholder 3">
            <a:extLst>
              <a:ext uri="{FF2B5EF4-FFF2-40B4-BE49-F238E27FC236}">
                <a16:creationId xmlns:a16="http://schemas.microsoft.com/office/drawing/2014/main" id="{D494C01E-7BA4-44EA-9946-7851259B9103}"/>
              </a:ext>
            </a:extLst>
          </p:cNvPr>
          <p:cNvSpPr txBox="1">
            <a:spLocks noGrp="1"/>
          </p:cNvSpPr>
          <p:nvPr>
            <p:ph idx="1"/>
          </p:nvPr>
        </p:nvSpPr>
        <p:spPr>
          <a:xfrm>
            <a:off x="1979640" y="1412720"/>
            <a:ext cx="4933325" cy="4680650"/>
          </a:xfrm>
          <a:prstGeom prst="rect">
            <a:avLst/>
          </a:prstGeom>
          <a:solidFill>
            <a:srgbClr val="FF66FF"/>
          </a:solidFill>
        </p:spPr>
        <p:txBody>
          <a:bodyPr wrap="square" rtlCol="0">
            <a:noAutofit/>
          </a:bodyPr>
          <a:lstStyle/>
          <a:p>
            <a:pPr eaLnBrk="0" hangingPunct="0">
              <a:buFont typeface="+mj-lt"/>
              <a:buAutoNum type="arabicPeriod"/>
            </a:pPr>
            <a:r>
              <a:rPr lang="en-GB" sz="3600" b="1" dirty="0">
                <a:solidFill>
                  <a:srgbClr val="000000"/>
                </a:solidFill>
              </a:rPr>
              <a:t>What will I be expected to show for this?</a:t>
            </a:r>
          </a:p>
          <a:p>
            <a:pPr eaLnBrk="0" hangingPunct="0">
              <a:buFont typeface="+mj-lt"/>
              <a:buAutoNum type="arabicPeriod"/>
            </a:pPr>
            <a:r>
              <a:rPr lang="en-GB" sz="3600" b="1" dirty="0">
                <a:solidFill>
                  <a:srgbClr val="000000"/>
                </a:solidFill>
              </a:rPr>
              <a:t>What does a good one look like and a bad one?</a:t>
            </a:r>
          </a:p>
          <a:p>
            <a:pPr eaLnBrk="0" hangingPunct="0">
              <a:buFont typeface="+mj-lt"/>
              <a:buAutoNum type="arabicPeriod"/>
            </a:pPr>
            <a:r>
              <a:rPr lang="en-GB" sz="3600" b="1" dirty="0">
                <a:solidFill>
                  <a:srgbClr val="000000"/>
                </a:solidFill>
              </a:rPr>
              <a:t>Where does this fit into the big picture?</a:t>
            </a:r>
          </a:p>
        </p:txBody>
      </p:sp>
      <p:pic>
        <p:nvPicPr>
          <p:cNvPr id="5" name="Picture 4" descr="A picture containing drawing&#10;&#10;Description automatically generated">
            <a:extLst>
              <a:ext uri="{FF2B5EF4-FFF2-40B4-BE49-F238E27FC236}">
                <a16:creationId xmlns:a16="http://schemas.microsoft.com/office/drawing/2014/main" id="{3CB3B894-B75E-4D15-A6B6-8D4128AF98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934" y="2147239"/>
            <a:ext cx="2069574" cy="236191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C421220B-6258-46BF-A8E7-8451D3603F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32431" y="2005984"/>
            <a:ext cx="2211569" cy="2647186"/>
          </a:xfrm>
          <a:prstGeom prst="rect">
            <a:avLst/>
          </a:prstGeom>
        </p:spPr>
      </p:pic>
    </p:spTree>
    <p:extLst>
      <p:ext uri="{BB962C8B-B14F-4D97-AF65-F5344CB8AC3E}">
        <p14:creationId xmlns:p14="http://schemas.microsoft.com/office/powerpoint/2010/main" val="2771256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E67-E63B-49BA-AE36-A0F787117BCC}"/>
              </a:ext>
            </a:extLst>
          </p:cNvPr>
          <p:cNvSpPr>
            <a:spLocks noGrp="1"/>
          </p:cNvSpPr>
          <p:nvPr>
            <p:ph type="title"/>
          </p:nvPr>
        </p:nvSpPr>
        <p:spPr/>
        <p:txBody>
          <a:bodyPr/>
          <a:lstStyle/>
          <a:p>
            <a:endParaRPr lang="en-GB"/>
          </a:p>
        </p:txBody>
      </p:sp>
      <p:pic>
        <p:nvPicPr>
          <p:cNvPr id="5" name="Content Placeholder 4" descr="A sign on the side of the road&#10;&#10;Description automatically generated">
            <a:extLst>
              <a:ext uri="{FF2B5EF4-FFF2-40B4-BE49-F238E27FC236}">
                <a16:creationId xmlns:a16="http://schemas.microsoft.com/office/drawing/2014/main" id="{8A3CB9D4-DBE8-4A80-8D00-1B672D81A08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9252650" cy="6858000"/>
          </a:xfrm>
        </p:spPr>
      </p:pic>
      <p:sp>
        <p:nvSpPr>
          <p:cNvPr id="6" name="TextBox 5">
            <a:extLst>
              <a:ext uri="{FF2B5EF4-FFF2-40B4-BE49-F238E27FC236}">
                <a16:creationId xmlns:a16="http://schemas.microsoft.com/office/drawing/2014/main" id="{9AFF1218-B26A-470F-AAC9-6BD185EB1B63}"/>
              </a:ext>
            </a:extLst>
          </p:cNvPr>
          <p:cNvSpPr txBox="1"/>
          <p:nvPr/>
        </p:nvSpPr>
        <p:spPr>
          <a:xfrm>
            <a:off x="4355970" y="3221539"/>
            <a:ext cx="720100" cy="769441"/>
          </a:xfrm>
          <a:prstGeom prst="rect">
            <a:avLst/>
          </a:prstGeom>
          <a:noFill/>
        </p:spPr>
        <p:txBody>
          <a:bodyPr wrap="square" rtlCol="0">
            <a:spAutoFit/>
          </a:bodyPr>
          <a:lstStyle/>
          <a:p>
            <a:r>
              <a:rPr lang="en-GB" sz="4400" dirty="0"/>
              <a:t>s</a:t>
            </a:r>
          </a:p>
        </p:txBody>
      </p:sp>
    </p:spTree>
    <p:extLst>
      <p:ext uri="{BB962C8B-B14F-4D97-AF65-F5344CB8AC3E}">
        <p14:creationId xmlns:p14="http://schemas.microsoft.com/office/powerpoint/2010/main" val="2113845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98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E3070-2CAD-46AF-9314-FB3BF2B2C4C5}"/>
              </a:ext>
            </a:extLst>
          </p:cNvPr>
          <p:cNvSpPr>
            <a:spLocks noGrp="1"/>
          </p:cNvSpPr>
          <p:nvPr>
            <p:ph type="title"/>
          </p:nvPr>
        </p:nvSpPr>
        <p:spPr>
          <a:xfrm>
            <a:off x="1" y="0"/>
            <a:ext cx="9291484" cy="908650"/>
          </a:xfr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fontAlgn="base">
              <a:spcAft>
                <a:spcPct val="0"/>
              </a:spcAft>
            </a:pPr>
            <a:r>
              <a:rPr lang="en-GB" sz="4000" b="1" dirty="0">
                <a:solidFill>
                  <a:srgbClr val="0070C0"/>
                </a:solidFill>
                <a:latin typeface="+mn-lt"/>
              </a:rPr>
              <a:t>Addressing the 2020s:</a:t>
            </a:r>
            <a:br>
              <a:rPr lang="en-GB" sz="4000" b="1" dirty="0">
                <a:solidFill>
                  <a:srgbClr val="0070C0"/>
                </a:solidFill>
                <a:latin typeface="+mn-lt"/>
              </a:rPr>
            </a:br>
            <a:r>
              <a:rPr lang="en-GB" sz="4000" b="1" dirty="0">
                <a:solidFill>
                  <a:srgbClr val="0070C0"/>
                </a:solidFill>
                <a:latin typeface="+mn-lt"/>
              </a:rPr>
              <a:t>Eight concurrent, related paradigm shifts</a:t>
            </a:r>
          </a:p>
        </p:txBody>
      </p:sp>
      <p:sp>
        <p:nvSpPr>
          <p:cNvPr id="4" name="Content Placeholder 3">
            <a:extLst>
              <a:ext uri="{FF2B5EF4-FFF2-40B4-BE49-F238E27FC236}">
                <a16:creationId xmlns:a16="http://schemas.microsoft.com/office/drawing/2014/main" id="{41710975-65CF-4414-BD33-58578B7FAB99}"/>
              </a:ext>
            </a:extLst>
          </p:cNvPr>
          <p:cNvSpPr>
            <a:spLocks noGrp="1"/>
          </p:cNvSpPr>
          <p:nvPr>
            <p:ph idx="1"/>
          </p:nvPr>
        </p:nvSpPr>
        <p:spPr>
          <a:xfrm>
            <a:off x="250722" y="1124680"/>
            <a:ext cx="8893277" cy="5733320"/>
          </a:xfrm>
        </p:spPr>
        <p:txBody>
          <a:bodyPr>
            <a:noAutofit/>
          </a:bodyPr>
          <a:lstStyle/>
          <a:p>
            <a:pPr marL="449263" indent="-449263">
              <a:lnSpc>
                <a:spcPct val="100000"/>
              </a:lnSpc>
              <a:buClr>
                <a:schemeClr val="tx2"/>
              </a:buClr>
              <a:buFont typeface="+mj-lt"/>
              <a:buAutoNum type="arabicPeriod"/>
            </a:pPr>
            <a:r>
              <a:rPr lang="en-US" sz="3200" b="1" dirty="0"/>
              <a:t>Online information and the internet now just </a:t>
            </a:r>
            <a:r>
              <a:rPr lang="en-US" sz="3200" b="1" dirty="0">
                <a:solidFill>
                  <a:srgbClr val="7030A0"/>
                </a:solidFill>
              </a:rPr>
              <a:t>normal</a:t>
            </a:r>
            <a:r>
              <a:rPr lang="en-US" sz="3200" b="1" dirty="0"/>
              <a:t>, ‘digital’ has now ‘grown up’, and is no longer something different.</a:t>
            </a:r>
          </a:p>
          <a:p>
            <a:pPr marL="449263" indent="-449263">
              <a:lnSpc>
                <a:spcPct val="100000"/>
              </a:lnSpc>
              <a:buClr>
                <a:schemeClr val="tx2"/>
              </a:buClr>
              <a:buFont typeface="+mj-lt"/>
              <a:buAutoNum type="arabicPeriod"/>
              <a:tabLst>
                <a:tab pos="1609725" algn="l"/>
              </a:tabLst>
            </a:pPr>
            <a:r>
              <a:rPr lang="en-US" sz="3200" b="1" dirty="0"/>
              <a:t>More attention to </a:t>
            </a:r>
            <a:r>
              <a:rPr lang="en-US" sz="3200" b="1" dirty="0">
                <a:solidFill>
                  <a:srgbClr val="7030A0"/>
                </a:solidFill>
              </a:rPr>
              <a:t>learning</a:t>
            </a:r>
            <a:r>
              <a:rPr lang="en-US" sz="3200" b="1" dirty="0"/>
              <a:t>, rather than teaching.</a:t>
            </a:r>
          </a:p>
          <a:p>
            <a:pPr marL="449263" indent="-449263">
              <a:lnSpc>
                <a:spcPct val="100000"/>
              </a:lnSpc>
              <a:buClr>
                <a:schemeClr val="tx2"/>
              </a:buClr>
              <a:buFont typeface="+mj-lt"/>
              <a:buAutoNum type="arabicPeriod"/>
            </a:pPr>
            <a:r>
              <a:rPr lang="en-US" sz="3200" b="1" dirty="0"/>
              <a:t>Less focus on classes as ‘</a:t>
            </a:r>
            <a:r>
              <a:rPr lang="en-US" sz="3200" b="1" dirty="0">
                <a:solidFill>
                  <a:srgbClr val="7030A0"/>
                </a:solidFill>
              </a:rPr>
              <a:t>transmission</a:t>
            </a:r>
            <a:r>
              <a:rPr lang="en-US" sz="3200" b="1" dirty="0"/>
              <a:t>’ occasions.</a:t>
            </a:r>
          </a:p>
          <a:p>
            <a:pPr marL="449263" indent="-449263">
              <a:lnSpc>
                <a:spcPct val="100000"/>
              </a:lnSpc>
              <a:buClr>
                <a:schemeClr val="tx2"/>
              </a:buClr>
              <a:buFont typeface="+mj-lt"/>
              <a:buAutoNum type="arabicPeriod"/>
            </a:pPr>
            <a:r>
              <a:rPr lang="en-US" sz="3200" b="1" dirty="0"/>
              <a:t>Learning-centred approach to </a:t>
            </a:r>
            <a:r>
              <a:rPr lang="en-US" sz="3200" b="1" dirty="0">
                <a:solidFill>
                  <a:srgbClr val="7030A0"/>
                </a:solidFill>
              </a:rPr>
              <a:t>assessment of student outcomes.</a:t>
            </a:r>
          </a:p>
        </p:txBody>
      </p:sp>
    </p:spTree>
    <p:extLst>
      <p:ext uri="{BB962C8B-B14F-4D97-AF65-F5344CB8AC3E}">
        <p14:creationId xmlns:p14="http://schemas.microsoft.com/office/powerpoint/2010/main" val="124168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33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33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33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33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27039618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FE91-1F6F-43DE-B91B-FB4270FA2F32}"/>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BYOD MCQ exam at Imperial</a:t>
            </a:r>
          </a:p>
        </p:txBody>
      </p:sp>
      <p:sp>
        <p:nvSpPr>
          <p:cNvPr id="3" name="Content Placeholder 2">
            <a:extLst>
              <a:ext uri="{FF2B5EF4-FFF2-40B4-BE49-F238E27FC236}">
                <a16:creationId xmlns:a16="http://schemas.microsoft.com/office/drawing/2014/main" id="{1B771D2E-0D3F-4CF7-8D74-A988DD6FEDEE}"/>
              </a:ext>
            </a:extLst>
          </p:cNvPr>
          <p:cNvSpPr>
            <a:spLocks noGrp="1"/>
          </p:cNvSpPr>
          <p:nvPr>
            <p:ph idx="1"/>
          </p:nvPr>
        </p:nvSpPr>
        <p:spPr/>
        <p:txBody>
          <a:bodyPr/>
          <a:lstStyle/>
          <a:p>
            <a:pPr marL="0" indent="0">
              <a:buNone/>
            </a:pPr>
            <a:r>
              <a:rPr lang="en-GB" dirty="0"/>
              <a:t>Alastair Gemmill (</a:t>
            </a:r>
            <a:r>
              <a:rPr lang="en-GB" dirty="0">
                <a:hlinkClick r:id="rId2"/>
              </a:rPr>
              <a:t>@</a:t>
            </a:r>
            <a:r>
              <a:rPr lang="en-GB" dirty="0" err="1">
                <a:hlinkClick r:id="rId2"/>
              </a:rPr>
              <a:t>AlastairGem</a:t>
            </a:r>
            <a:r>
              <a:rPr lang="en-GB" dirty="0"/>
              <a:t>)</a:t>
            </a:r>
          </a:p>
          <a:p>
            <a:r>
              <a:rPr lang="en-GB" dirty="0"/>
              <a:t>Getting ready for ‪@</a:t>
            </a:r>
            <a:r>
              <a:rPr lang="en-GB" dirty="0" err="1"/>
              <a:t>imperialcollege</a:t>
            </a:r>
            <a:r>
              <a:rPr lang="en-GB" dirty="0"/>
              <a:t>‬ Faculty of Engineering’s first BYOD mock exam this morning using </a:t>
            </a:r>
            <a:r>
              <a:rPr lang="en-GB" dirty="0" err="1"/>
              <a:t>WISEflow</a:t>
            </a:r>
            <a:r>
              <a:rPr lang="en-GB" dirty="0"/>
              <a:t>, 2 groups of 90, MCQ! </a:t>
            </a:r>
            <a:r>
              <a:rPr lang="en-GB" dirty="0">
                <a:hlinkClick r:id="rId3"/>
              </a:rPr>
              <a:t>pic.twitter.com/YDTI9Y7A46</a:t>
            </a:r>
            <a:endParaRPr lang="en-GB" dirty="0"/>
          </a:p>
        </p:txBody>
      </p:sp>
      <p:pic>
        <p:nvPicPr>
          <p:cNvPr id="5" name="Picture 4" descr="A room filled with furniture and a table&#10;&#10;Description automatically generated">
            <a:extLst>
              <a:ext uri="{FF2B5EF4-FFF2-40B4-BE49-F238E27FC236}">
                <a16:creationId xmlns:a16="http://schemas.microsoft.com/office/drawing/2014/main" id="{9106F7C5-518A-49C0-BA31-58E13622C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18" y="-1"/>
            <a:ext cx="9144001" cy="6858001"/>
          </a:xfrm>
          <a:prstGeom prst="rect">
            <a:avLst/>
          </a:prstGeom>
        </p:spPr>
      </p:pic>
    </p:spTree>
    <p:extLst>
      <p:ext uri="{BB962C8B-B14F-4D97-AF65-F5344CB8AC3E}">
        <p14:creationId xmlns:p14="http://schemas.microsoft.com/office/powerpoint/2010/main" val="16086484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76CF-DB8E-4BA7-9AA7-0563A09EAEEE}"/>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kern="1200" dirty="0">
                <a:solidFill>
                  <a:srgbClr val="0070C0"/>
                </a:solidFill>
                <a:latin typeface="+mn-lt"/>
              </a:rPr>
              <a:t>Digital testing at Utrecht University</a:t>
            </a:r>
          </a:p>
        </p:txBody>
      </p:sp>
      <p:graphicFrame>
        <p:nvGraphicFramePr>
          <p:cNvPr id="4" name="Content Placeholder 3">
            <a:extLst>
              <a:ext uri="{FF2B5EF4-FFF2-40B4-BE49-F238E27FC236}">
                <a16:creationId xmlns:a16="http://schemas.microsoft.com/office/drawing/2014/main" id="{1A9987BF-941B-4F04-9016-D6BBD43BA44D}"/>
              </a:ext>
            </a:extLst>
          </p:cNvPr>
          <p:cNvGraphicFramePr>
            <a:graphicFrameLocks noGrp="1"/>
          </p:cNvGraphicFramePr>
          <p:nvPr>
            <p:ph idx="1"/>
          </p:nvPr>
        </p:nvGraphicFramePr>
        <p:xfrm>
          <a:off x="3228276" y="2282507"/>
          <a:ext cx="2866835" cy="2499360"/>
        </p:xfrm>
        <a:graphic>
          <a:graphicData uri="http://schemas.openxmlformats.org/drawingml/2006/table">
            <a:tbl>
              <a:tblPr/>
              <a:tblGrid>
                <a:gridCol w="457200">
                  <a:extLst>
                    <a:ext uri="{9D8B030D-6E8A-4147-A177-3AD203B41FA5}">
                      <a16:colId xmlns:a16="http://schemas.microsoft.com/office/drawing/2014/main" val="3072049298"/>
                    </a:ext>
                  </a:extLst>
                </a:gridCol>
                <a:gridCol w="2409635">
                  <a:extLst>
                    <a:ext uri="{9D8B030D-6E8A-4147-A177-3AD203B41FA5}">
                      <a16:colId xmlns:a16="http://schemas.microsoft.com/office/drawing/2014/main" val="1475991852"/>
                    </a:ext>
                  </a:extLst>
                </a:gridCol>
              </a:tblGrid>
              <a:tr h="0">
                <a:tc>
                  <a:txBody>
                    <a:bodyPr/>
                    <a:lstStyle/>
                    <a:p>
                      <a:endParaRPr lang="en-GB">
                        <a:effectLst/>
                        <a:latin typeface="Roboto"/>
                      </a:endParaRPr>
                    </a:p>
                  </a:txBody>
                  <a:tcPr marL="76200" marR="76200" marT="76200" marB="762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en-GB" b="1">
                          <a:effectLst/>
                          <a:latin typeface="Roboto"/>
                        </a:rPr>
                        <a:t>Utrecht University (</a:t>
                      </a:r>
                      <a:r>
                        <a:rPr lang="en-GB" b="1">
                          <a:solidFill>
                            <a:srgbClr val="1155CC"/>
                          </a:solidFill>
                          <a:effectLst/>
                          <a:latin typeface="Roboto"/>
                          <a:hlinkClick r:id="rId2"/>
                        </a:rPr>
                        <a:t>@UtrechtUni</a:t>
                      </a:r>
                      <a:r>
                        <a:rPr lang="en-GB" b="1">
                          <a:effectLst/>
                          <a:latin typeface="Roboto"/>
                        </a:rPr>
                        <a:t>)</a:t>
                      </a:r>
                      <a:endParaRPr lang="en-GB">
                        <a:effectLst/>
                        <a:latin typeface="Roboto"/>
                      </a:endParaRPr>
                    </a:p>
                  </a:txBody>
                  <a:tcPr marL="76200" marR="76200" marT="76200" marB="762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0176545"/>
                  </a:ext>
                </a:extLst>
              </a:tr>
              <a:tr h="0">
                <a:tc gridSpan="2">
                  <a:txBody>
                    <a:bodyPr/>
                    <a:lstStyle/>
                    <a:p>
                      <a:r>
                        <a:rPr lang="en-GB" dirty="0">
                          <a:solidFill>
                            <a:srgbClr val="1155CC"/>
                          </a:solidFill>
                          <a:effectLst/>
                          <a:latin typeface="Roboto"/>
                          <a:hlinkClick r:id="rId3"/>
                        </a:rPr>
                        <a:t>30/10/2019, 15:31</a:t>
                      </a:r>
                      <a:endParaRPr lang="en-GB" dirty="0">
                        <a:effectLst/>
                        <a:latin typeface="Roboto"/>
                      </a:endParaRPr>
                    </a:p>
                    <a:p>
                      <a:r>
                        <a:rPr lang="en-GB" dirty="0">
                          <a:effectLst/>
                          <a:latin typeface="Roboto"/>
                        </a:rPr>
                        <a:t>Digital testing at UU at unprecedented speed - Utrecht University </a:t>
                      </a:r>
                      <a:r>
                        <a:rPr lang="en-GB" dirty="0">
                          <a:solidFill>
                            <a:srgbClr val="1155CC"/>
                          </a:solidFill>
                          <a:effectLst/>
                          <a:latin typeface="Roboto"/>
                          <a:hlinkClick r:id="rId4"/>
                        </a:rPr>
                        <a:t>uu.nl/</a:t>
                      </a:r>
                      <a:r>
                        <a:rPr lang="en-GB" dirty="0" err="1">
                          <a:solidFill>
                            <a:srgbClr val="1155CC"/>
                          </a:solidFill>
                          <a:effectLst/>
                          <a:latin typeface="Roboto"/>
                          <a:hlinkClick r:id="rId4"/>
                        </a:rPr>
                        <a:t>en</a:t>
                      </a:r>
                      <a:r>
                        <a:rPr lang="en-GB" dirty="0">
                          <a:solidFill>
                            <a:srgbClr val="1155CC"/>
                          </a:solidFill>
                          <a:effectLst/>
                          <a:latin typeface="Roboto"/>
                          <a:hlinkClick r:id="rId4"/>
                        </a:rPr>
                        <a:t>/news/</a:t>
                      </a:r>
                      <a:r>
                        <a:rPr lang="en-GB" dirty="0" err="1">
                          <a:solidFill>
                            <a:srgbClr val="1155CC"/>
                          </a:solidFill>
                          <a:effectLst/>
                          <a:latin typeface="Roboto"/>
                          <a:hlinkClick r:id="rId4"/>
                        </a:rPr>
                        <a:t>digita</a:t>
                      </a:r>
                      <a:r>
                        <a:rPr lang="en-GB" dirty="0">
                          <a:solidFill>
                            <a:srgbClr val="1155CC"/>
                          </a:solidFill>
                          <a:effectLst/>
                          <a:latin typeface="Roboto"/>
                          <a:hlinkClick r:id="rId4"/>
                        </a:rPr>
                        <a:t>…</a:t>
                      </a:r>
                      <a:endParaRPr lang="en-GB" dirty="0">
                        <a:effectLst/>
                        <a:latin typeface="Roboto"/>
                      </a:endParaRPr>
                    </a:p>
                  </a:txBody>
                  <a:tcPr marL="76200" marR="76200" marT="76200" marB="762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925092737"/>
                  </a:ext>
                </a:extLst>
              </a:tr>
            </a:tbl>
          </a:graphicData>
        </a:graphic>
      </p:graphicFrame>
      <p:pic>
        <p:nvPicPr>
          <p:cNvPr id="2049" name="Picture 1">
            <a:extLst>
              <a:ext uri="{FF2B5EF4-FFF2-40B4-BE49-F238E27FC236}">
                <a16:creationId xmlns:a16="http://schemas.microsoft.com/office/drawing/2014/main" id="{ADC5363C-4664-40C1-9748-746B732D8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people sitting at a table in front of a crowd&#10;&#10;Description automatically generated">
            <a:extLst>
              <a:ext uri="{FF2B5EF4-FFF2-40B4-BE49-F238E27FC236}">
                <a16:creationId xmlns:a16="http://schemas.microsoft.com/office/drawing/2014/main" id="{4EB3DAB9-3746-4D8D-AD63-07B84BC350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291" y="1312863"/>
            <a:ext cx="8067847" cy="5385549"/>
          </a:xfrm>
          <a:prstGeom prst="rect">
            <a:avLst/>
          </a:prstGeom>
        </p:spPr>
      </p:pic>
    </p:spTree>
    <p:extLst>
      <p:ext uri="{BB962C8B-B14F-4D97-AF65-F5344CB8AC3E}">
        <p14:creationId xmlns:p14="http://schemas.microsoft.com/office/powerpoint/2010/main" val="3021606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70C0"/>
                </a:solidFill>
              </a:rPr>
              <a:t>Teaching, learning and </a:t>
            </a:r>
            <a:r>
              <a:rPr lang="en-GB" sz="6000" dirty="0">
                <a:solidFill>
                  <a:srgbClr val="FF3300"/>
                </a:solidFill>
                <a:latin typeface="AR CARTER" panose="02000000000000000000" pitchFamily="2" charset="0"/>
              </a:rPr>
              <a:t>enthusiasm</a:t>
            </a:r>
            <a:endParaRPr lang="en-GB" sz="4000" dirty="0">
              <a:solidFill>
                <a:srgbClr val="FF3300"/>
              </a:solidFill>
              <a:latin typeface="AR CARTER" panose="02000000000000000000" pitchFamily="2" charset="0"/>
            </a:endParaRP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sz="2800" dirty="0"/>
              <a:t>Knowledge isn’t infectious (unfortunately) but </a:t>
            </a:r>
            <a:r>
              <a:rPr lang="en-GB" sz="2800" dirty="0">
                <a:solidFill>
                  <a:srgbClr val="9966FF"/>
                </a:solidFill>
              </a:rPr>
              <a:t>enthusiasm</a:t>
            </a:r>
            <a:r>
              <a:rPr lang="en-GB" sz="2800" dirty="0"/>
              <a:t> is, and we need to help our students to catch enthusiasm.</a:t>
            </a:r>
          </a:p>
          <a:p>
            <a:r>
              <a:rPr lang="en-GB" sz="2800" dirty="0"/>
              <a:t>We certainly don’t want teaching, assessment or feedback to </a:t>
            </a:r>
            <a:r>
              <a:rPr lang="en-GB" sz="3600" dirty="0">
                <a:solidFill>
                  <a:srgbClr val="FF0000"/>
                </a:solidFill>
                <a:effectLst>
                  <a:outerShdw blurRad="38100" dist="38100" dir="2700000" algn="tl">
                    <a:srgbClr val="000000">
                      <a:alpha val="43137"/>
                    </a:srgbClr>
                  </a:outerShdw>
                </a:effectLst>
                <a:latin typeface="Curlz MT" panose="04040404050702020202" pitchFamily="82" charset="0"/>
              </a:rPr>
              <a:t>damage</a:t>
            </a:r>
            <a:r>
              <a:rPr lang="en-GB" sz="2800" dirty="0"/>
              <a:t> that enthusiasm.</a:t>
            </a:r>
          </a:p>
        </p:txBody>
      </p:sp>
      <p:pic>
        <p:nvPicPr>
          <p:cNvPr id="9" name="Picture 8" descr="A large green lettuce&#10;&#10;Description automatically generated">
            <a:extLst>
              <a:ext uri="{FF2B5EF4-FFF2-40B4-BE49-F238E27FC236}">
                <a16:creationId xmlns:a16="http://schemas.microsoft.com/office/drawing/2014/main" id="{5D68C10F-B7A1-4386-987F-BF268472C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975" y="3530765"/>
            <a:ext cx="4424050" cy="3138310"/>
          </a:xfrm>
          <a:prstGeom prst="rect">
            <a:avLst/>
          </a:prstGeom>
        </p:spPr>
      </p:pic>
    </p:spTree>
    <p:extLst>
      <p:ext uri="{BB962C8B-B14F-4D97-AF65-F5344CB8AC3E}">
        <p14:creationId xmlns:p14="http://schemas.microsoft.com/office/powerpoint/2010/main" val="2215458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251400" y="332571"/>
            <a:ext cx="7057452" cy="1837914"/>
          </a:xfrm>
          <a:noFill/>
        </p:spPr>
        <p:txBody>
          <a:bodyPr/>
          <a:lstStyle/>
          <a:p>
            <a:pPr algn="ctr">
              <a:defRPr/>
            </a:pPr>
            <a:r>
              <a:rPr lang="en-US" sz="4400" dirty="0">
                <a:solidFill>
                  <a:schemeClr val="accent1">
                    <a:lumMod val="40000"/>
                    <a:lumOff val="60000"/>
                  </a:schemeClr>
                </a:solidFill>
                <a:cs typeface="Calibri" panose="020F0502020204030204" pitchFamily="34" charset="0"/>
              </a:rPr>
              <a:t>Addressing in practical ways the shifting paradigms in HE for the 2020s</a:t>
            </a:r>
            <a:endParaRPr lang="en-GB" sz="4400" dirty="0">
              <a:solidFill>
                <a:schemeClr val="accent1">
                  <a:lumMod val="40000"/>
                  <a:lumOff val="60000"/>
                </a:schemeClr>
              </a:solidFill>
              <a:cs typeface="Calibri" panose="020F0502020204030204" pitchFamily="34" charset="0"/>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Arial" pitchFamily="34" charset="0"/>
                <a:ea typeface="+mn-ea"/>
                <a:cs typeface="+mn-cs"/>
              </a:rPr>
              <a:t>Phil Race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8000"/>
                </a:solidFill>
                <a:effectLst/>
                <a:uLnTx/>
                <a:uFillTx/>
                <a:latin typeface="Arial" pitchFamily="34" charset="0"/>
                <a:ea typeface="+mn-ea"/>
                <a:cs typeface="+mn-cs"/>
              </a:rPr>
              <a:t>(from Newcastle-upon-Tyne)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400" b="1" i="0" u="none" strike="noStrike" kern="1200" cap="none" spc="0" normalizeH="0" baseline="0" noProof="0" dirty="0">
                <a:ln>
                  <a:noFill/>
                </a:ln>
                <a:solidFill>
                  <a:srgbClr val="000000"/>
                </a:solidFill>
                <a:effectLst/>
                <a:uLnTx/>
                <a:uFillTx/>
                <a:latin typeface="Arial" pitchFamily="34" charset="0"/>
                <a:ea typeface="+mn-ea"/>
                <a:cs typeface="+mn-cs"/>
              </a:rPr>
              <a:t>BSc  PhD  PGCE  FCIPD  PFHEA   NTF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1800" b="1" i="0" u="none" strike="noStrike" kern="1200" cap="none" spc="0" normalizeH="0" baseline="0" noProof="0" dirty="0">
                <a:ln>
                  <a:noFill/>
                </a:ln>
                <a:solidFill>
                  <a:srgbClr val="4F81BD"/>
                </a:solidFill>
                <a:effectLst/>
                <a:uLnTx/>
                <a:uFillTx/>
                <a:latin typeface="Arial" charset="0"/>
                <a:ea typeface="+mn-ea"/>
                <a:cs typeface="+mn-cs"/>
              </a:rPr>
              <a:t>Follow Phil on Twitter:       @RacePhil </a:t>
            </a:r>
            <a:endParaRPr kumimoji="0" lang="en-GB" sz="1800" b="1" i="0" u="none" strike="noStrike" kern="1200" cap="none" spc="0" normalizeH="0" baseline="0" noProof="0" dirty="0">
              <a:ln>
                <a:noFill/>
              </a:ln>
              <a:solidFill>
                <a:srgbClr val="4F81BD"/>
              </a:solidFill>
              <a:effectLst/>
              <a:uLnTx/>
              <a:uFillTx/>
              <a:latin typeface="Arial" pitchFamily="34" charset="0"/>
              <a:ea typeface="+mn-ea"/>
              <a:cs typeface="+mn-cs"/>
            </a:endParaRP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Visiting Professor:  University of Plymouth and Edge Hill University</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2" name="Rectangle 1"/>
          <p:cNvSpPr/>
          <p:nvPr/>
        </p:nvSpPr>
        <p:spPr>
          <a:xfrm>
            <a:off x="395420" y="2543469"/>
            <a:ext cx="6589152" cy="206210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mn-lt"/>
                <a:ea typeface="+mn-ea"/>
                <a:cs typeface="+mn-cs"/>
              </a:rPr>
              <a:t> </a:t>
            </a:r>
            <a:r>
              <a:rPr kumimoji="0" lang="en-GB" sz="3200" b="1" i="0" u="none" strike="noStrike" kern="1200" cap="none" spc="0" normalizeH="0" baseline="0" noProof="0" dirty="0">
                <a:ln>
                  <a:noFill/>
                </a:ln>
                <a:solidFill>
                  <a:srgbClr val="FFFFFF"/>
                </a:solidFill>
                <a:effectLst/>
                <a:uLnTx/>
                <a:uFillTx/>
                <a:latin typeface="+mn-lt"/>
                <a:ea typeface="+mn-ea"/>
                <a:cs typeface="+mn-cs"/>
              </a:rPr>
              <a:t>14</a:t>
            </a:r>
            <a:r>
              <a:rPr kumimoji="0" lang="en-GB" sz="3200" b="1" i="0" u="none" strike="noStrike" kern="1200" cap="none" spc="0" normalizeH="0" baseline="30000" noProof="0" dirty="0">
                <a:ln>
                  <a:noFill/>
                </a:ln>
                <a:solidFill>
                  <a:srgbClr val="FFFFFF"/>
                </a:solidFill>
                <a:effectLst/>
                <a:uLnTx/>
                <a:uFillTx/>
                <a:latin typeface="+mn-lt"/>
                <a:ea typeface="+mn-ea"/>
                <a:cs typeface="+mn-cs"/>
              </a:rPr>
              <a:t>th</a:t>
            </a:r>
            <a:r>
              <a:rPr kumimoji="0" lang="en-GB" sz="3200" b="1" i="0" u="none" strike="noStrike" kern="1200" cap="none" spc="0" normalizeH="0" baseline="0" noProof="0" dirty="0">
                <a:ln>
                  <a:noFill/>
                </a:ln>
                <a:solidFill>
                  <a:srgbClr val="FFFFFF"/>
                </a:solidFill>
                <a:effectLst/>
                <a:uLnTx/>
                <a:uFillTx/>
                <a:latin typeface="+mn-lt"/>
                <a:ea typeface="+mn-ea"/>
                <a:cs typeface="+mn-cs"/>
              </a:rPr>
              <a:t> November  2019</a:t>
            </a:r>
            <a:endParaRPr kumimoji="0" lang="en-GB" sz="2800" b="1" i="0" u="none" strike="noStrike" kern="1200" cap="none" spc="0" normalizeH="0" baseline="0" noProof="0" dirty="0">
              <a:ln>
                <a:noFill/>
              </a:ln>
              <a:solidFill>
                <a:srgbClr val="FFFFFF"/>
              </a:solidFill>
              <a:effectLst/>
              <a:uLnTx/>
              <a:uFillTx/>
              <a:latin typeface="+mn-lt"/>
              <a:ea typeface="+mn-ea"/>
              <a:cs typeface="+mn-cs"/>
            </a:endParaRPr>
          </a:p>
          <a:p>
            <a:pPr algn="ctr">
              <a:defRPr/>
            </a:pPr>
            <a:endParaRPr lang="en-GB" sz="3200" b="1" dirty="0">
              <a:latin typeface="+mn-lt"/>
            </a:endParaRPr>
          </a:p>
          <a:p>
            <a:pPr algn="ctr">
              <a:defRPr/>
            </a:pPr>
            <a:r>
              <a:rPr lang="en-GB" sz="3200" b="1" dirty="0">
                <a:latin typeface="+mn-lt"/>
              </a:rPr>
              <a:t>New frontiers in educational and curriculum development</a:t>
            </a:r>
          </a:p>
        </p:txBody>
      </p:sp>
      <p:pic>
        <p:nvPicPr>
          <p:cNvPr id="7" name="Picture 6">
            <a:extLst>
              <a:ext uri="{FF2B5EF4-FFF2-40B4-BE49-F238E27FC236}">
                <a16:creationId xmlns:a16="http://schemas.microsoft.com/office/drawing/2014/main" id="{5E9558A3-9B81-470A-B7EA-7B01836C5E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4034" y="5709103"/>
            <a:ext cx="540075" cy="297099"/>
          </a:xfrm>
          <a:prstGeom prst="rect">
            <a:avLst/>
          </a:prstGeom>
        </p:spPr>
      </p:pic>
      <p:sp>
        <p:nvSpPr>
          <p:cNvPr id="8" name="AutoShape 39">
            <a:hlinkClick r:id="rId6" action="ppaction://hlinkpres?slideindex=1&amp;slidetitle=" highlightClick="1"/>
            <a:extLst>
              <a:ext uri="{FF2B5EF4-FFF2-40B4-BE49-F238E27FC236}">
                <a16:creationId xmlns:a16="http://schemas.microsoft.com/office/drawing/2014/main" id="{FC7AFAE8-27CB-48C6-8276-72F4AE6474E2}"/>
              </a:ext>
            </a:extLst>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50071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B5396-4D86-4D95-9E26-08AFD36779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5" y="1"/>
            <a:ext cx="9165607" cy="6858000"/>
          </a:xfrm>
          <a:prstGeom prst="rect">
            <a:avLst/>
          </a:prstGeom>
        </p:spPr>
      </p:pic>
    </p:spTree>
    <p:extLst>
      <p:ext uri="{BB962C8B-B14F-4D97-AF65-F5344CB8AC3E}">
        <p14:creationId xmlns:p14="http://schemas.microsoft.com/office/powerpoint/2010/main" val="1067998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 name="TextBox 1">
            <a:extLst>
              <a:ext uri="{FF2B5EF4-FFF2-40B4-BE49-F238E27FC236}">
                <a16:creationId xmlns:a16="http://schemas.microsoft.com/office/drawing/2014/main" id="{70801622-D481-4F40-999C-9845BB4CFA53}"/>
              </a:ext>
            </a:extLst>
          </p:cNvPr>
          <p:cNvSpPr txBox="1"/>
          <p:nvPr/>
        </p:nvSpPr>
        <p:spPr>
          <a:xfrm>
            <a:off x="611450" y="3318570"/>
            <a:ext cx="6120850" cy="3539430"/>
          </a:xfrm>
          <a:prstGeom prst="rect">
            <a:avLst/>
          </a:prstGeom>
          <a:solidFill>
            <a:srgbClr val="C00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rPr>
              <a:t>http://phil-race.co.uk/2016/04/updated-powerpoint-ripples-model/</a:t>
            </a:r>
            <a:r>
              <a:rPr kumimoji="0" lang="en-GB" sz="32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(including Chapter 1 from ‘The Lecturer’s Toolkit 2015 – not much changed in new edition).</a:t>
            </a:r>
            <a:endParaRPr kumimoji="0" lang="en-GB" sz="32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4" name="Picture 3" descr="A picture containing clock&#10;&#10;Description automatically generated">
            <a:extLst>
              <a:ext uri="{FF2B5EF4-FFF2-40B4-BE49-F238E27FC236}">
                <a16:creationId xmlns:a16="http://schemas.microsoft.com/office/drawing/2014/main" id="{40B54B70-A549-407D-950D-B58D292D84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40" y="3951973"/>
            <a:ext cx="3563860" cy="1848752"/>
          </a:xfrm>
          <a:prstGeom prst="rect">
            <a:avLst/>
          </a:prstGeom>
        </p:spPr>
      </p:pic>
    </p:spTree>
    <p:extLst>
      <p:ext uri="{BB962C8B-B14F-4D97-AF65-F5344CB8AC3E}">
        <p14:creationId xmlns:p14="http://schemas.microsoft.com/office/powerpoint/2010/main" val="1661565482"/>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41037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 </a:t>
            </a:r>
            <a:r>
              <a:rPr kumimoji="0" lang="en-US" sz="3200" b="1" i="1"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else</a:t>
            </a: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can we do to use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teaching, assessment and feedback to:</a:t>
            </a:r>
          </a:p>
        </p:txBody>
      </p:sp>
    </p:spTree>
    <p:extLst>
      <p:ext uri="{BB962C8B-B14F-4D97-AF65-F5344CB8AC3E}">
        <p14:creationId xmlns:p14="http://schemas.microsoft.com/office/powerpoint/2010/main" val="2150051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2" name="Rectangle 3"/>
          <p:cNvSpPr>
            <a:spLocks noGrp="1" noChangeArrowheads="1"/>
          </p:cNvSpPr>
          <p:nvPr>
            <p:ph idx="1"/>
          </p:nvPr>
        </p:nvSpPr>
        <p:spPr>
          <a:xfrm>
            <a:off x="430787" y="404566"/>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539440" y="332570"/>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7" name="TextBox 6"/>
          <p:cNvSpPr txBox="1"/>
          <p:nvPr/>
        </p:nvSpPr>
        <p:spPr>
          <a:xfrm>
            <a:off x="323411" y="2420783"/>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143810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E3070-2CAD-46AF-9314-FB3BF2B2C4C5}"/>
              </a:ext>
            </a:extLst>
          </p:cNvPr>
          <p:cNvSpPr>
            <a:spLocks noGrp="1"/>
          </p:cNvSpPr>
          <p:nvPr>
            <p:ph type="title"/>
          </p:nvPr>
        </p:nvSpPr>
        <p:spPr>
          <a:xfrm>
            <a:off x="1" y="0"/>
            <a:ext cx="9291484" cy="908650"/>
          </a:xfr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fontAlgn="base">
              <a:spcAft>
                <a:spcPct val="0"/>
              </a:spcAft>
            </a:pPr>
            <a:r>
              <a:rPr lang="en-GB" sz="4000" b="1" dirty="0">
                <a:solidFill>
                  <a:srgbClr val="0070C0"/>
                </a:solidFill>
                <a:latin typeface="+mn-lt"/>
              </a:rPr>
              <a:t>Addressing the 2020s:</a:t>
            </a:r>
            <a:br>
              <a:rPr lang="en-GB" sz="4000" b="1" dirty="0">
                <a:solidFill>
                  <a:srgbClr val="0070C0"/>
                </a:solidFill>
                <a:latin typeface="+mn-lt"/>
              </a:rPr>
            </a:br>
            <a:r>
              <a:rPr lang="en-GB" sz="4000" b="1" dirty="0">
                <a:solidFill>
                  <a:srgbClr val="0070C0"/>
                </a:solidFill>
                <a:latin typeface="+mn-lt"/>
              </a:rPr>
              <a:t>Eight concurrent, related paradigm shifts</a:t>
            </a:r>
          </a:p>
        </p:txBody>
      </p:sp>
      <p:sp>
        <p:nvSpPr>
          <p:cNvPr id="4" name="Content Placeholder 3">
            <a:extLst>
              <a:ext uri="{FF2B5EF4-FFF2-40B4-BE49-F238E27FC236}">
                <a16:creationId xmlns:a16="http://schemas.microsoft.com/office/drawing/2014/main" id="{41710975-65CF-4414-BD33-58578B7FAB99}"/>
              </a:ext>
            </a:extLst>
          </p:cNvPr>
          <p:cNvSpPr>
            <a:spLocks noGrp="1"/>
          </p:cNvSpPr>
          <p:nvPr>
            <p:ph idx="1"/>
          </p:nvPr>
        </p:nvSpPr>
        <p:spPr>
          <a:xfrm>
            <a:off x="250722" y="1124680"/>
            <a:ext cx="8893277" cy="5733320"/>
          </a:xfrm>
        </p:spPr>
        <p:txBody>
          <a:bodyPr>
            <a:noAutofit/>
          </a:bodyPr>
          <a:lstStyle/>
          <a:p>
            <a:pPr marL="457200" indent="-457200">
              <a:buClr>
                <a:schemeClr val="tx2"/>
              </a:buClr>
              <a:buFont typeface="+mj-lt"/>
              <a:buAutoNum type="arabicPeriod" startAt="5"/>
            </a:pPr>
            <a:r>
              <a:rPr lang="en-US" sz="3200" b="1" dirty="0"/>
              <a:t>Greater focus on feedback </a:t>
            </a:r>
            <a:r>
              <a:rPr lang="en-US" sz="3200" b="1" i="1" dirty="0">
                <a:solidFill>
                  <a:srgbClr val="7030A0"/>
                </a:solidFill>
              </a:rPr>
              <a:t>dialogues</a:t>
            </a:r>
            <a:r>
              <a:rPr lang="en-US" sz="3200" b="1" i="1" dirty="0"/>
              <a:t>, </a:t>
            </a:r>
            <a:r>
              <a:rPr lang="en-US" sz="3200" b="1" dirty="0"/>
              <a:t>and development of feedback </a:t>
            </a:r>
            <a:r>
              <a:rPr lang="en-US" sz="3200" b="1" i="1" dirty="0">
                <a:solidFill>
                  <a:srgbClr val="7030A0"/>
                </a:solidFill>
              </a:rPr>
              <a:t>literacy</a:t>
            </a:r>
            <a:r>
              <a:rPr lang="en-US" sz="3200" b="1" dirty="0"/>
              <a:t> by students.</a:t>
            </a:r>
          </a:p>
          <a:p>
            <a:pPr marL="457200" indent="-457200">
              <a:buClr>
                <a:schemeClr val="tx2"/>
              </a:buClr>
              <a:buFont typeface="+mj-lt"/>
              <a:buAutoNum type="arabicPeriod" startAt="5"/>
            </a:pPr>
            <a:r>
              <a:rPr lang="en-US" sz="3200" b="1" dirty="0"/>
              <a:t>Increased recognition of the skills, attitudes and behaviours graduates need to be </a:t>
            </a:r>
            <a:r>
              <a:rPr lang="en-US" sz="3200" b="1" dirty="0">
                <a:solidFill>
                  <a:srgbClr val="7030A0"/>
                </a:solidFill>
              </a:rPr>
              <a:t>work-ready.</a:t>
            </a:r>
          </a:p>
          <a:p>
            <a:pPr marL="457200" indent="-457200">
              <a:buClr>
                <a:schemeClr val="tx2"/>
              </a:buClr>
              <a:buFont typeface="+mj-lt"/>
              <a:buAutoNum type="arabicPeriod" startAt="5"/>
            </a:pPr>
            <a:r>
              <a:rPr lang="en-US" sz="3200" b="1" dirty="0"/>
              <a:t>Responsibility of institutions to prepare students for </a:t>
            </a:r>
            <a:r>
              <a:rPr lang="en-US" sz="3200" b="1" dirty="0">
                <a:solidFill>
                  <a:srgbClr val="7030A0"/>
                </a:solidFill>
              </a:rPr>
              <a:t>active citizenship </a:t>
            </a:r>
            <a:r>
              <a:rPr lang="en-US" sz="3200" b="1" dirty="0"/>
              <a:t>in their own communities, nations and globally. </a:t>
            </a:r>
            <a:endParaRPr lang="en-GB" sz="3200" b="1" dirty="0"/>
          </a:p>
          <a:p>
            <a:pPr marL="457200" indent="-457200">
              <a:buClr>
                <a:schemeClr val="tx2"/>
              </a:buClr>
              <a:buFont typeface="+mj-lt"/>
              <a:buAutoNum type="arabicPeriod" startAt="5"/>
            </a:pPr>
            <a:r>
              <a:rPr lang="en-US" sz="3200" b="1" dirty="0"/>
              <a:t>Increased recognition of the need for teaching staff to be </a:t>
            </a:r>
            <a:r>
              <a:rPr lang="en-US" sz="3200" b="1" dirty="0">
                <a:solidFill>
                  <a:srgbClr val="7030A0"/>
                </a:solidFill>
              </a:rPr>
              <a:t>trained, qualified and accredited as teachers.</a:t>
            </a:r>
            <a:endParaRPr lang="en-GB" sz="3200" b="1" dirty="0">
              <a:solidFill>
                <a:srgbClr val="7030A0"/>
              </a:solidFill>
            </a:endParaRPr>
          </a:p>
        </p:txBody>
      </p:sp>
    </p:spTree>
    <p:extLst>
      <p:ext uri="{BB962C8B-B14F-4D97-AF65-F5344CB8AC3E}">
        <p14:creationId xmlns:p14="http://schemas.microsoft.com/office/powerpoint/2010/main" val="336683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C6300-07F1-4F41-840A-6523F5D8FDE6}"/>
              </a:ext>
            </a:extLst>
          </p:cNvPr>
          <p:cNvSpPr>
            <a:spLocks noGrp="1"/>
          </p:cNvSpPr>
          <p:nvPr>
            <p:ph type="title"/>
          </p:nvPr>
        </p:nvSpPr>
        <p:spPr>
          <a:xfrm>
            <a:off x="628650" y="1"/>
            <a:ext cx="7886700" cy="476672"/>
          </a:xfr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a:lnSpc>
                <a:spcPct val="90000"/>
              </a:lnSpc>
            </a:pPr>
            <a:r>
              <a:rPr lang="en-GB" sz="4000" kern="1200" dirty="0">
                <a:solidFill>
                  <a:srgbClr val="0070C0"/>
                </a:solidFill>
                <a:latin typeface="+mn-lt"/>
              </a:rPr>
              <a:t>Feedback</a:t>
            </a:r>
          </a:p>
        </p:txBody>
      </p:sp>
      <p:sp>
        <p:nvSpPr>
          <p:cNvPr id="5" name="Content Placeholder 4">
            <a:extLst>
              <a:ext uri="{FF2B5EF4-FFF2-40B4-BE49-F238E27FC236}">
                <a16:creationId xmlns:a16="http://schemas.microsoft.com/office/drawing/2014/main" id="{CA88E455-0978-49C2-A9B6-DFB81E57D18A}"/>
              </a:ext>
            </a:extLst>
          </p:cNvPr>
          <p:cNvSpPr>
            <a:spLocks noGrp="1"/>
          </p:cNvSpPr>
          <p:nvPr>
            <p:ph idx="1"/>
          </p:nvPr>
        </p:nvSpPr>
        <p:spPr>
          <a:xfrm>
            <a:off x="490787" y="476673"/>
            <a:ext cx="8162425" cy="6116632"/>
          </a:xfrm>
        </p:spPr>
        <p:txBody>
          <a:bodyPr>
            <a:noAutofit/>
          </a:bodyPr>
          <a:lstStyle/>
          <a:p>
            <a:pPr marL="360363" indent="-360363">
              <a:buNone/>
            </a:pPr>
            <a:r>
              <a:rPr lang="en-US" sz="2300" b="1" dirty="0">
                <a:solidFill>
                  <a:srgbClr val="C00000"/>
                </a:solidFill>
              </a:rPr>
              <a:t>F</a:t>
            </a:r>
            <a:r>
              <a:rPr lang="en-US" sz="2300" dirty="0">
                <a:solidFill>
                  <a:srgbClr val="C00000"/>
                </a:solidFill>
              </a:rPr>
              <a:t>ormative</a:t>
            </a:r>
            <a:r>
              <a:rPr lang="en-US" sz="2300" dirty="0"/>
              <a:t>, helping to shape and improve future performances, that is Feed-forward;</a:t>
            </a:r>
            <a:endParaRPr lang="en-GB" sz="2300" dirty="0"/>
          </a:p>
          <a:p>
            <a:pPr marL="360363" indent="-360363">
              <a:buNone/>
            </a:pPr>
            <a:r>
              <a:rPr lang="en-US" sz="2300" b="1" dirty="0">
                <a:solidFill>
                  <a:srgbClr val="C00000"/>
                </a:solidFill>
              </a:rPr>
              <a:t>E</a:t>
            </a:r>
            <a:r>
              <a:rPr lang="en-US" sz="2300" dirty="0">
                <a:solidFill>
                  <a:srgbClr val="C00000"/>
                </a:solidFill>
              </a:rPr>
              <a:t>nergising</a:t>
            </a:r>
            <a:r>
              <a:rPr lang="en-US" sz="2300" dirty="0"/>
              <a:t>: helping students to feel motivated and inclined to work towards Enhancement;</a:t>
            </a:r>
            <a:endParaRPr lang="en-GB" sz="2300" dirty="0"/>
          </a:p>
          <a:p>
            <a:pPr marL="360363" indent="-360363">
              <a:buNone/>
            </a:pPr>
            <a:r>
              <a:rPr lang="en-US" sz="2300" b="1" dirty="0">
                <a:solidFill>
                  <a:srgbClr val="C00000"/>
                </a:solidFill>
              </a:rPr>
              <a:t>E</a:t>
            </a:r>
            <a:r>
              <a:rPr lang="en-US" sz="2300" dirty="0">
                <a:solidFill>
                  <a:srgbClr val="C00000"/>
                </a:solidFill>
              </a:rPr>
              <a:t>fficient</a:t>
            </a:r>
            <a:r>
              <a:rPr lang="en-US" sz="2300" dirty="0"/>
              <a:t>: enabling you to maximise your helpful commentary while minimising your Effort;</a:t>
            </a:r>
            <a:endParaRPr lang="en-GB" sz="2300" dirty="0"/>
          </a:p>
          <a:p>
            <a:pPr marL="360363" indent="-360363">
              <a:buNone/>
            </a:pPr>
            <a:r>
              <a:rPr lang="en-US" sz="2300" b="1" dirty="0">
                <a:solidFill>
                  <a:srgbClr val="C00000"/>
                </a:solidFill>
              </a:rPr>
              <a:t>D</a:t>
            </a:r>
            <a:r>
              <a:rPr lang="en-US" sz="2300" dirty="0">
                <a:solidFill>
                  <a:srgbClr val="C00000"/>
                </a:solidFill>
              </a:rPr>
              <a:t>ialogic</a:t>
            </a:r>
            <a:r>
              <a:rPr lang="en-US" sz="2300" dirty="0"/>
              <a:t>, involving interaction with and between students, plus Developmental comments;</a:t>
            </a:r>
            <a:endParaRPr lang="en-GB" sz="2300" dirty="0"/>
          </a:p>
          <a:p>
            <a:pPr marL="360363" indent="-360363">
              <a:buNone/>
            </a:pPr>
            <a:r>
              <a:rPr lang="en-US" sz="2300" b="1" dirty="0">
                <a:solidFill>
                  <a:srgbClr val="C00000"/>
                </a:solidFill>
              </a:rPr>
              <a:t>B</a:t>
            </a:r>
            <a:r>
              <a:rPr lang="en-US" sz="2300" dirty="0">
                <a:solidFill>
                  <a:srgbClr val="C00000"/>
                </a:solidFill>
              </a:rPr>
              <a:t>enevolent</a:t>
            </a:r>
            <a:r>
              <a:rPr lang="en-US" sz="2300" dirty="0"/>
              <a:t>: students should Believe you have their Best interests at heart;</a:t>
            </a:r>
            <a:endParaRPr lang="en-GB" sz="2300" dirty="0"/>
          </a:p>
          <a:p>
            <a:pPr marL="360363" indent="-360363">
              <a:buNone/>
            </a:pPr>
            <a:r>
              <a:rPr lang="en-US" sz="2300" b="1" dirty="0">
                <a:solidFill>
                  <a:srgbClr val="C00000"/>
                </a:solidFill>
              </a:rPr>
              <a:t>A</a:t>
            </a:r>
            <a:r>
              <a:rPr lang="en-US" sz="2300" dirty="0">
                <a:solidFill>
                  <a:srgbClr val="C00000"/>
                </a:solidFill>
              </a:rPr>
              <a:t>ction-orientated</a:t>
            </a:r>
            <a:r>
              <a:rPr lang="en-US" sz="2300" dirty="0"/>
              <a:t>: that is leading students to Actually Advancing their Achievement;</a:t>
            </a:r>
            <a:endParaRPr lang="en-GB" sz="2300" dirty="0"/>
          </a:p>
          <a:p>
            <a:pPr marL="360363" indent="-360363">
              <a:buNone/>
            </a:pPr>
            <a:r>
              <a:rPr lang="en-US" sz="2300" b="1" dirty="0">
                <a:solidFill>
                  <a:srgbClr val="C00000"/>
                </a:solidFill>
              </a:rPr>
              <a:t>C</a:t>
            </a:r>
            <a:r>
              <a:rPr lang="en-US" sz="2300" dirty="0">
                <a:solidFill>
                  <a:srgbClr val="C00000"/>
                </a:solidFill>
              </a:rPr>
              <a:t>onstructive</a:t>
            </a:r>
            <a:r>
              <a:rPr lang="en-US" sz="2300" dirty="0"/>
              <a:t> rather than destructive, taking note of the affective impact of our Comments;</a:t>
            </a:r>
            <a:endParaRPr lang="en-GB" sz="2300" dirty="0"/>
          </a:p>
          <a:p>
            <a:pPr marL="360363" indent="-360363">
              <a:buNone/>
            </a:pPr>
            <a:r>
              <a:rPr lang="en-US" sz="2300" b="1" dirty="0">
                <a:solidFill>
                  <a:srgbClr val="C00000"/>
                </a:solidFill>
              </a:rPr>
              <a:t>K</a:t>
            </a:r>
            <a:r>
              <a:rPr lang="en-US" sz="2300" dirty="0">
                <a:solidFill>
                  <a:srgbClr val="C00000"/>
                </a:solidFill>
              </a:rPr>
              <a:t>indly</a:t>
            </a:r>
            <a:r>
              <a:rPr lang="en-US" sz="2300" dirty="0"/>
              <a:t>: when putting across tough messages, we need to remember the affective impact. </a:t>
            </a:r>
            <a:r>
              <a:rPr lang="en-US" sz="2400" dirty="0"/>
              <a:t>		</a:t>
            </a:r>
            <a:r>
              <a:rPr lang="en-US" sz="2400" dirty="0">
                <a:solidFill>
                  <a:srgbClr val="C00000"/>
                </a:solidFill>
              </a:rPr>
              <a:t>(Sally Brown, 2019)</a:t>
            </a:r>
            <a:endParaRPr lang="en-GB" sz="2400" dirty="0">
              <a:solidFill>
                <a:srgbClr val="C00000"/>
              </a:solidFill>
            </a:endParaRPr>
          </a:p>
          <a:p>
            <a:pPr marL="0" indent="0">
              <a:buNone/>
            </a:pPr>
            <a:r>
              <a:rPr lang="en-US" sz="2400" dirty="0"/>
              <a:t> </a:t>
            </a:r>
            <a:endParaRPr lang="en-GB" sz="2400" dirty="0"/>
          </a:p>
          <a:p>
            <a:pPr marL="0" indent="0">
              <a:buNone/>
            </a:pPr>
            <a:endParaRPr lang="en-GB" sz="2400" dirty="0"/>
          </a:p>
        </p:txBody>
      </p:sp>
      <p:sp>
        <p:nvSpPr>
          <p:cNvPr id="2" name="Rectangle 1">
            <a:extLst>
              <a:ext uri="{FF2B5EF4-FFF2-40B4-BE49-F238E27FC236}">
                <a16:creationId xmlns:a16="http://schemas.microsoft.com/office/drawing/2014/main" id="{55B9DFED-B6F0-4BC6-9B96-F0FD8FCA30CE}"/>
              </a:ext>
            </a:extLst>
          </p:cNvPr>
          <p:cNvSpPr/>
          <p:nvPr/>
        </p:nvSpPr>
        <p:spPr>
          <a:xfrm>
            <a:off x="490787" y="476673"/>
            <a:ext cx="336693" cy="5832728"/>
          </a:xfrm>
          <a:prstGeom prst="rect">
            <a:avLst/>
          </a:prstGeom>
          <a:solidFill>
            <a:srgbClr val="FFFF00">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70E419E-BEC5-4EF8-9ABC-C372A2B71E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3049" y="1036650"/>
            <a:ext cx="3410951" cy="4726060"/>
          </a:xfrm>
          <a:prstGeom prst="rect">
            <a:avLst/>
          </a:prstGeom>
        </p:spPr>
      </p:pic>
    </p:spTree>
    <p:extLst>
      <p:ext uri="{BB962C8B-B14F-4D97-AF65-F5344CB8AC3E}">
        <p14:creationId xmlns:p14="http://schemas.microsoft.com/office/powerpoint/2010/main" val="246080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6044A-EA3A-4510-8707-27986E2B76DB}"/>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a:lnSpc>
                <a:spcPct val="90000"/>
              </a:lnSpc>
            </a:pPr>
            <a:r>
              <a:rPr lang="en-GB" sz="4000" kern="1200" dirty="0">
                <a:solidFill>
                  <a:srgbClr val="0070C0"/>
                </a:solidFill>
                <a:latin typeface="+mn-lt"/>
              </a:rPr>
              <a:t>Link to videos made by Sue Beckingham of SHU</a:t>
            </a:r>
          </a:p>
        </p:txBody>
      </p:sp>
      <p:sp>
        <p:nvSpPr>
          <p:cNvPr id="3" name="Content Placeholder 2">
            <a:extLst>
              <a:ext uri="{FF2B5EF4-FFF2-40B4-BE49-F238E27FC236}">
                <a16:creationId xmlns:a16="http://schemas.microsoft.com/office/drawing/2014/main" id="{6BA3ADFF-4D7C-4F22-880B-EF5E7D6A7096}"/>
              </a:ext>
            </a:extLst>
          </p:cNvPr>
          <p:cNvSpPr>
            <a:spLocks noGrp="1"/>
          </p:cNvSpPr>
          <p:nvPr>
            <p:ph idx="1"/>
          </p:nvPr>
        </p:nvSpPr>
        <p:spPr/>
        <p:txBody>
          <a:bodyPr/>
          <a:lstStyle/>
          <a:p>
            <a:pPr marL="0" indent="0">
              <a:buNone/>
            </a:pPr>
            <a:r>
              <a:rPr lang="en-GB" sz="3200" dirty="0">
                <a:solidFill>
                  <a:srgbClr val="0070C0"/>
                </a:solidFill>
                <a:hlinkClick r:id="rId2">
                  <a:extLst>
                    <a:ext uri="{A12FA001-AC4F-418D-AE19-62706E023703}">
                      <ahyp:hlinkClr xmlns:ahyp="http://schemas.microsoft.com/office/drawing/2018/hyperlinkcolor" val="tx"/>
                    </a:ext>
                  </a:extLst>
                </a:hlinkClick>
              </a:rPr>
              <a:t>https://www.youtube.com/watch?v=3fWvtbojDfA&amp;feature=youtu.be</a:t>
            </a:r>
            <a:r>
              <a:rPr lang="en-GB" sz="3200" dirty="0">
                <a:solidFill>
                  <a:srgbClr val="0070C0"/>
                </a:solidFill>
              </a:rPr>
              <a:t> </a:t>
            </a:r>
          </a:p>
          <a:p>
            <a:pPr marL="0" indent="0">
              <a:buNone/>
            </a:pPr>
            <a:r>
              <a:rPr lang="en-GB" sz="3200" dirty="0"/>
              <a:t>Video of Vascular Acrostic</a:t>
            </a:r>
          </a:p>
          <a:p>
            <a:pPr marL="0" indent="0">
              <a:buNone/>
            </a:pPr>
            <a:endParaRPr lang="en-GB" sz="3200" dirty="0"/>
          </a:p>
          <a:p>
            <a:pPr marL="0" indent="0">
              <a:buNone/>
            </a:pPr>
            <a:r>
              <a:rPr lang="en-GB" sz="3200" dirty="0">
                <a:solidFill>
                  <a:srgbClr val="0070C0"/>
                </a:solidFill>
                <a:hlinkClick r:id="rId3">
                  <a:extLst>
                    <a:ext uri="{A12FA001-AC4F-418D-AE19-62706E023703}">
                      <ahyp:hlinkClr xmlns:ahyp="http://schemas.microsoft.com/office/drawing/2018/hyperlinkcolor" val="tx"/>
                    </a:ext>
                  </a:extLst>
                </a:hlinkClick>
              </a:rPr>
              <a:t>https://t.co/LIrQvA1JZd</a:t>
            </a:r>
            <a:r>
              <a:rPr lang="en-GB" sz="3200" dirty="0">
                <a:solidFill>
                  <a:srgbClr val="0070C0"/>
                </a:solidFill>
              </a:rPr>
              <a:t> </a:t>
            </a:r>
          </a:p>
          <a:p>
            <a:pPr marL="0" indent="0">
              <a:buNone/>
            </a:pPr>
            <a:r>
              <a:rPr lang="en-GB" sz="3200" dirty="0"/>
              <a:t>Video of Feedback Acrostic</a:t>
            </a:r>
          </a:p>
        </p:txBody>
      </p:sp>
      <p:pic>
        <p:nvPicPr>
          <p:cNvPr id="5" name="Picture 4" descr="A picture containing clock&#10;&#10;Description automatically generated">
            <a:extLst>
              <a:ext uri="{FF2B5EF4-FFF2-40B4-BE49-F238E27FC236}">
                <a16:creationId xmlns:a16="http://schemas.microsoft.com/office/drawing/2014/main" id="{0D400ED5-030C-4507-A3DC-C0DCED71DB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2496" y="2989263"/>
            <a:ext cx="3429000" cy="3429000"/>
          </a:xfrm>
          <a:prstGeom prst="rect">
            <a:avLst/>
          </a:prstGeom>
        </p:spPr>
      </p:pic>
    </p:spTree>
    <p:extLst>
      <p:ext uri="{BB962C8B-B14F-4D97-AF65-F5344CB8AC3E}">
        <p14:creationId xmlns:p14="http://schemas.microsoft.com/office/powerpoint/2010/main" val="253499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D2DE-D4E2-4A6D-B3DB-A38E0468275C}"/>
              </a:ext>
            </a:extLst>
          </p:cNvPr>
          <p:cNvSpPr>
            <a:spLocks noGrp="1"/>
          </p:cNvSpPr>
          <p:nvPr>
            <p:ph type="title"/>
          </p:nvPr>
        </p:nvSpPr>
        <p:spPr>
          <a:xfrm>
            <a:off x="251278" y="101376"/>
            <a:ext cx="2880522" cy="1671394"/>
          </a:xfrm>
        </p:spPr>
        <p:txBody>
          <a:bodyPr>
            <a:normAutofit fontScale="90000"/>
          </a:bodyPr>
          <a:lstStyle/>
          <a:p>
            <a:pPr algn="ctr"/>
            <a:r>
              <a:rPr lang="en-GB" b="1" dirty="0">
                <a:solidFill>
                  <a:srgbClr val="FFFF00"/>
                </a:solidFill>
                <a:latin typeface="+mn-lt"/>
              </a:rPr>
              <a:t>My favourite new book…</a:t>
            </a:r>
          </a:p>
        </p:txBody>
      </p:sp>
      <p:pic>
        <p:nvPicPr>
          <p:cNvPr id="5" name="Content Placeholder 4" descr="A screenshot of a cell phone&#10;&#10;Description automatically generated">
            <a:extLst>
              <a:ext uri="{FF2B5EF4-FFF2-40B4-BE49-F238E27FC236}">
                <a16:creationId xmlns:a16="http://schemas.microsoft.com/office/drawing/2014/main" id="{E2615AEB-4B47-4C32-ACE8-6850F224E85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748751" y="21997"/>
            <a:ext cx="5395249" cy="6836003"/>
          </a:xfrm>
        </p:spPr>
      </p:pic>
      <p:sp>
        <p:nvSpPr>
          <p:cNvPr id="6" name="TextBox 5">
            <a:extLst>
              <a:ext uri="{FF2B5EF4-FFF2-40B4-BE49-F238E27FC236}">
                <a16:creationId xmlns:a16="http://schemas.microsoft.com/office/drawing/2014/main" id="{EFAE7CA7-14AB-4AAD-AC63-346B558670DB}"/>
              </a:ext>
            </a:extLst>
          </p:cNvPr>
          <p:cNvSpPr txBox="1"/>
          <p:nvPr/>
        </p:nvSpPr>
        <p:spPr>
          <a:xfrm>
            <a:off x="251277" y="2079172"/>
            <a:ext cx="3057979" cy="3170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00"/>
                </a:solidFill>
                <a:effectLst/>
                <a:uLnTx/>
                <a:uFillTx/>
                <a:latin typeface="Calibri" panose="020F0502020204030204"/>
                <a:ea typeface="+mn-ea"/>
                <a:cs typeface="+mn-cs"/>
              </a:rPr>
              <a:t>Naomi Winstone and David Carless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Designing effective feedback processes in higher education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Routledge 2019</a:t>
            </a:r>
          </a:p>
        </p:txBody>
      </p:sp>
    </p:spTree>
    <p:extLst>
      <p:ext uri="{BB962C8B-B14F-4D97-AF65-F5344CB8AC3E}">
        <p14:creationId xmlns:p14="http://schemas.microsoft.com/office/powerpoint/2010/main" val="778659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materials on feedback and assessment produced in 2017-18 by </a:t>
            </a:r>
            <a:r>
              <a:rPr lang="en-GB" sz="3200" b="1" dirty="0">
                <a:solidFill>
                  <a:srgbClr val="002060"/>
                </a:solidFill>
              </a:rPr>
              <a:t>Kay Sambell, Sally Brown and Phil Race</a:t>
            </a:r>
            <a:r>
              <a:rPr lang="en-GB" sz="3200" b="1" dirty="0"/>
              <a:t> for Edinburgh Napier University</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sz="2800" dirty="0">
                <a:hlinkClick r:id="rId2"/>
              </a:rPr>
              <a:t>https://staff.napier.ac.uk/services/dlte/Pages/QuickGuides.aspx</a:t>
            </a:r>
            <a:endParaRPr lang="en-GB" sz="2800" dirty="0"/>
          </a:p>
        </p:txBody>
      </p:sp>
      <p:pic>
        <p:nvPicPr>
          <p:cNvPr id="5" name="Picture 4" descr="A picture containing clock&#10;&#10;Description automatically generated">
            <a:extLst>
              <a:ext uri="{FF2B5EF4-FFF2-40B4-BE49-F238E27FC236}">
                <a16:creationId xmlns:a16="http://schemas.microsoft.com/office/drawing/2014/main" id="{F8179B74-C043-4294-8DBA-243DE5FA7D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790" y="3789050"/>
            <a:ext cx="3573492" cy="1853749"/>
          </a:xfrm>
          <a:prstGeom prst="rect">
            <a:avLst/>
          </a:prstGeom>
        </p:spPr>
      </p:pic>
    </p:spTree>
    <p:extLst>
      <p:ext uri="{BB962C8B-B14F-4D97-AF65-F5344CB8AC3E}">
        <p14:creationId xmlns:p14="http://schemas.microsoft.com/office/powerpoint/2010/main" val="4294102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retired now!</a:t>
            </a: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Edge Hill and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D23F-28BB-49CA-9818-ED0A8E183361}"/>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eaLnBrk="0" hangingPunct="0">
              <a:lnSpc>
                <a:spcPct val="90000"/>
              </a:lnSpc>
            </a:pPr>
            <a:r>
              <a:rPr lang="en-GB" b="1" kern="1200" dirty="0">
                <a:solidFill>
                  <a:srgbClr val="0070C0"/>
                </a:solidFill>
                <a:latin typeface="+mn-lt"/>
              </a:rPr>
              <a:t>Employers need ‘deep skills’?</a:t>
            </a:r>
          </a:p>
        </p:txBody>
      </p:sp>
      <p:sp>
        <p:nvSpPr>
          <p:cNvPr id="3" name="Content Placeholder 2">
            <a:extLst>
              <a:ext uri="{FF2B5EF4-FFF2-40B4-BE49-F238E27FC236}">
                <a16:creationId xmlns:a16="http://schemas.microsoft.com/office/drawing/2014/main" id="{A0193590-7188-4211-B468-EB5BDA798D02}"/>
              </a:ext>
            </a:extLst>
          </p:cNvPr>
          <p:cNvSpPr>
            <a:spLocks noGrp="1"/>
          </p:cNvSpPr>
          <p:nvPr>
            <p:ph idx="1"/>
          </p:nvPr>
        </p:nvSpPr>
        <p:spPr/>
        <p:txBody>
          <a:bodyPr/>
          <a:lstStyle/>
          <a:p>
            <a:pPr marL="0" indent="0">
              <a:buNone/>
            </a:pPr>
            <a:r>
              <a:rPr lang="en-GB" dirty="0"/>
              <a:t>I very much like the words of @</a:t>
            </a:r>
            <a:r>
              <a:rPr lang="en-GB" dirty="0" err="1"/>
              <a:t>JedKolko</a:t>
            </a:r>
            <a:r>
              <a:rPr lang="en-GB" dirty="0"/>
              <a:t>: 12/04/2019:</a:t>
            </a:r>
          </a:p>
          <a:p>
            <a:r>
              <a:rPr lang="en-GB" dirty="0"/>
              <a:t>“Not ‘soft skills’. Instead, </a:t>
            </a:r>
            <a:r>
              <a:rPr lang="en-GB" i="1" dirty="0"/>
              <a:t>deep</a:t>
            </a:r>
            <a:r>
              <a:rPr lang="en-GB" dirty="0"/>
              <a:t> skills. Communication, social intelligence, and emotional intelligence are deep skills that are increasingly valuable, under-appreciated, and often strongest among those traditionally disadvantaged in the labour market. Plus, robots can't do them”. (Jed Kolko, 2019)</a:t>
            </a:r>
          </a:p>
          <a:p>
            <a:endParaRPr lang="en-GB" dirty="0"/>
          </a:p>
        </p:txBody>
      </p:sp>
    </p:spTree>
    <p:extLst>
      <p:ext uri="{BB962C8B-B14F-4D97-AF65-F5344CB8AC3E}">
        <p14:creationId xmlns:p14="http://schemas.microsoft.com/office/powerpoint/2010/main" val="168417839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3A4F-87D5-4AD5-8BF9-546298E8083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6773"/>
            <a:ext cx="9256707" cy="6918170"/>
          </a:xfrm>
          <a:prstGeom prst="rect">
            <a:avLst/>
          </a:prstGeom>
        </p:spPr>
      </p:pic>
      <p:sp>
        <p:nvSpPr>
          <p:cNvPr id="2" name="TextBox 1">
            <a:extLst>
              <a:ext uri="{FF2B5EF4-FFF2-40B4-BE49-F238E27FC236}">
                <a16:creationId xmlns:a16="http://schemas.microsoft.com/office/drawing/2014/main" id="{4660637C-25A3-4D7C-A774-986BFA5FA2ED}"/>
              </a:ext>
            </a:extLst>
          </p:cNvPr>
          <p:cNvSpPr txBox="1"/>
          <p:nvPr/>
        </p:nvSpPr>
        <p:spPr>
          <a:xfrm>
            <a:off x="1907630" y="2204830"/>
            <a:ext cx="6408890" cy="2554545"/>
          </a:xfrm>
          <a:prstGeom prst="rect">
            <a:avLst/>
          </a:prstGeom>
          <a:solidFill>
            <a:srgbClr val="FF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https://phil-race.co.uk/2017/11/ukpsf-page-updated-november-14th/</a:t>
            </a:r>
            <a:r>
              <a:rPr kumimoji="0" lang="en-GB"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pic>
        <p:nvPicPr>
          <p:cNvPr id="5" name="Picture 4" descr="A picture containing clock&#10;&#10;Description automatically generated">
            <a:extLst>
              <a:ext uri="{FF2B5EF4-FFF2-40B4-BE49-F238E27FC236}">
                <a16:creationId xmlns:a16="http://schemas.microsoft.com/office/drawing/2014/main" id="{7D5C036A-F773-4644-B214-18440BEB55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985371"/>
            <a:ext cx="4211950" cy="2184949"/>
          </a:xfrm>
          <a:prstGeom prst="rect">
            <a:avLst/>
          </a:prstGeom>
        </p:spPr>
      </p:pic>
    </p:spTree>
    <p:extLst>
      <p:ext uri="{BB962C8B-B14F-4D97-AF65-F5344CB8AC3E}">
        <p14:creationId xmlns:p14="http://schemas.microsoft.com/office/powerpoint/2010/main" val="45783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1079775"/>
          </a:xfrm>
        </p:spPr>
        <p:txBody>
          <a:bodyPr/>
          <a:lstStyle/>
          <a:p>
            <a:r>
              <a:rPr lang="en-GB" sz="3600" b="1" dirty="0">
                <a:solidFill>
                  <a:srgbClr val="FFFF00"/>
                </a:solidFill>
                <a:latin typeface="Calibri" pitchFamily="34" charset="0"/>
              </a:rPr>
              <a:t>HEA Fellowships</a:t>
            </a:r>
            <a:br>
              <a:rPr lang="en-GB" sz="3600" b="1" dirty="0">
                <a:solidFill>
                  <a:srgbClr val="FFFF00"/>
                </a:solidFill>
                <a:latin typeface="Calibri" pitchFamily="34" charset="0"/>
              </a:rPr>
            </a:br>
            <a:r>
              <a:rPr lang="en-GB" sz="2400" b="1" dirty="0">
                <a:solidFill>
                  <a:srgbClr val="FFFF00"/>
                </a:solidFill>
                <a:latin typeface="Calibri" pitchFamily="34" charset="0"/>
              </a:rPr>
              <a:t>(Professional development relating to teaching, learning and assessment)</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250825" y="1484730"/>
            <a:ext cx="8893175" cy="4598702"/>
          </a:xfrm>
        </p:spPr>
        <p:txBody>
          <a:bodyPr/>
          <a:lstStyle/>
          <a:p>
            <a:pPr marL="0" indent="0">
              <a:buClr>
                <a:srgbClr val="FFFF00"/>
              </a:buClr>
              <a:buNone/>
            </a:pPr>
            <a:r>
              <a:rPr lang="en-GB" dirty="0">
                <a:solidFill>
                  <a:schemeClr val="bg1"/>
                </a:solidFill>
              </a:rPr>
              <a:t>How many of you are already:  (please raise hands)</a:t>
            </a:r>
          </a:p>
          <a:p>
            <a:pPr marL="0" indent="0">
              <a:buClr>
                <a:srgbClr val="FFFF00"/>
              </a:buClr>
              <a:buNone/>
            </a:pPr>
            <a:endParaRPr lang="en-GB" dirty="0">
              <a:solidFill>
                <a:srgbClr val="FFFF00"/>
              </a:solidFill>
            </a:endParaRPr>
          </a:p>
          <a:p>
            <a:pPr marL="0" indent="0">
              <a:buClr>
                <a:srgbClr val="FFFF00"/>
              </a:buClr>
              <a:buNone/>
            </a:pPr>
            <a:r>
              <a:rPr lang="en-GB" dirty="0">
                <a:solidFill>
                  <a:srgbClr val="FFFF00"/>
                </a:solidFill>
              </a:rPr>
              <a:t>Associate Fellow 		(AFHEA)  		23,538</a:t>
            </a:r>
          </a:p>
          <a:p>
            <a:pPr marL="0" indent="0">
              <a:buClr>
                <a:srgbClr val="FFFF00"/>
              </a:buClr>
              <a:buNone/>
            </a:pPr>
            <a:r>
              <a:rPr lang="en-GB" dirty="0">
                <a:solidFill>
                  <a:srgbClr val="99FFCC"/>
                </a:solidFill>
              </a:rPr>
              <a:t>Fellow 				(FHEA) 		83,304</a:t>
            </a:r>
          </a:p>
          <a:p>
            <a:pPr marL="0" indent="0">
              <a:buClr>
                <a:srgbClr val="FFFF00"/>
              </a:buClr>
              <a:buNone/>
            </a:pPr>
            <a:r>
              <a:rPr lang="en-GB" dirty="0">
                <a:solidFill>
                  <a:srgbClr val="FF66FF"/>
                </a:solidFill>
              </a:rPr>
              <a:t>Senior Fellow 			(SFHEA) 		11,850</a:t>
            </a:r>
          </a:p>
          <a:p>
            <a:pPr marL="0" indent="0">
              <a:buClr>
                <a:srgbClr val="FFFF00"/>
              </a:buClr>
              <a:buNone/>
            </a:pPr>
            <a:r>
              <a:rPr lang="en-GB" dirty="0">
                <a:solidFill>
                  <a:srgbClr val="00CCFF"/>
                </a:solidFill>
              </a:rPr>
              <a:t>Principal Fellow 		(PFHEA) 		1,166</a:t>
            </a:r>
          </a:p>
          <a:p>
            <a:pPr marL="0" indent="0">
              <a:buClr>
                <a:srgbClr val="FFFF00"/>
              </a:buClr>
              <a:buNone/>
            </a:pPr>
            <a:r>
              <a:rPr lang="en-GB" dirty="0">
                <a:solidFill>
                  <a:srgbClr val="FF6600"/>
                </a:solidFill>
                <a:latin typeface="Calibri" pitchFamily="34" charset="0"/>
              </a:rPr>
              <a:t>National Teaching Fellow 	(NTF) 		c.950</a:t>
            </a:r>
          </a:p>
          <a:p>
            <a:pPr marL="0" indent="0">
              <a:buClr>
                <a:srgbClr val="FFFF00"/>
              </a:buClr>
              <a:buNone/>
            </a:pPr>
            <a:r>
              <a:rPr lang="en-GB" sz="2800" dirty="0">
                <a:solidFill>
                  <a:schemeClr val="bg1"/>
                </a:solidFill>
              </a:rPr>
              <a:t>(Numbers on 12.11.2019)</a:t>
            </a:r>
          </a:p>
        </p:txBody>
      </p:sp>
      <p:pic>
        <p:nvPicPr>
          <p:cNvPr id="4" name="Picture 3">
            <a:extLst>
              <a:ext uri="{FF2B5EF4-FFF2-40B4-BE49-F238E27FC236}">
                <a16:creationId xmlns:a16="http://schemas.microsoft.com/office/drawing/2014/main" id="{75F61D13-7699-44A0-9C6C-C3DE991DA14B}"/>
              </a:ext>
            </a:extLst>
          </p:cNvPr>
          <p:cNvPicPr>
            <a:picLocks noChangeAspect="1"/>
          </p:cNvPicPr>
          <p:nvPr/>
        </p:nvPicPr>
        <p:blipFill>
          <a:blip r:embed="rId3"/>
          <a:stretch>
            <a:fillRect/>
          </a:stretch>
        </p:blipFill>
        <p:spPr>
          <a:xfrm>
            <a:off x="1705261" y="3291044"/>
            <a:ext cx="5733478" cy="275912"/>
          </a:xfrm>
          <a:prstGeom prst="rect">
            <a:avLst/>
          </a:prstGeom>
        </p:spPr>
      </p:pic>
    </p:spTree>
    <p:extLst>
      <p:ext uri="{BB962C8B-B14F-4D97-AF65-F5344CB8AC3E}">
        <p14:creationId xmlns:p14="http://schemas.microsoft.com/office/powerpoint/2010/main" val="2868367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DCC9C5-93D4-450D-9647-C7DC183A2A12}"/>
              </a:ext>
            </a:extLst>
          </p:cNvPr>
          <p:cNvSpPr/>
          <p:nvPr/>
        </p:nvSpPr>
        <p:spPr>
          <a:xfrm>
            <a:off x="713873" y="1560871"/>
            <a:ext cx="7716253" cy="426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F1AF7D0-07A1-4E32-9F1A-21CAAD5E1D9B}"/>
              </a:ext>
            </a:extLst>
          </p:cNvPr>
          <p:cNvCxnSpPr>
            <a:stCxn id="4" idx="0"/>
            <a:endCxn id="4" idx="2"/>
          </p:cNvCxnSpPr>
          <p:nvPr/>
        </p:nvCxnSpPr>
        <p:spPr>
          <a:xfrm>
            <a:off x="4572000" y="1560871"/>
            <a:ext cx="0" cy="4267200"/>
          </a:xfrm>
          <a:prstGeom prst="line">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46C20F98-8B8F-4ADC-8DE9-0DBE26EFD34C}"/>
              </a:ext>
            </a:extLst>
          </p:cNvPr>
          <p:cNvCxnSpPr>
            <a:cxnSpLocks/>
            <a:stCxn id="4" idx="1"/>
            <a:endCxn id="4" idx="3"/>
          </p:cNvCxnSpPr>
          <p:nvPr/>
        </p:nvCxnSpPr>
        <p:spPr>
          <a:xfrm>
            <a:off x="713873" y="3694471"/>
            <a:ext cx="7716253" cy="0"/>
          </a:xfrm>
          <a:prstGeom prst="straightConnector1">
            <a:avLst/>
          </a:prstGeom>
          <a:ln w="38100">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C7272A28-C1A6-4440-A386-C4C367804C0D}"/>
              </a:ext>
            </a:extLst>
          </p:cNvPr>
          <p:cNvSpPr/>
          <p:nvPr/>
        </p:nvSpPr>
        <p:spPr>
          <a:xfrm>
            <a:off x="1342137" y="1769807"/>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Urgent and important</a:t>
            </a:r>
          </a:p>
        </p:txBody>
      </p:sp>
      <p:sp>
        <p:nvSpPr>
          <p:cNvPr id="15" name="Rectangle 14">
            <a:extLst>
              <a:ext uri="{FF2B5EF4-FFF2-40B4-BE49-F238E27FC236}">
                <a16:creationId xmlns:a16="http://schemas.microsoft.com/office/drawing/2014/main" id="{B665D011-984B-423E-9325-03FD96FB7D3A}"/>
              </a:ext>
            </a:extLst>
          </p:cNvPr>
          <p:cNvSpPr/>
          <p:nvPr/>
        </p:nvSpPr>
        <p:spPr>
          <a:xfrm>
            <a:off x="5200264" y="1718198"/>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GB" sz="2800" b="1" i="0" u="none" strike="noStrike" kern="1200" cap="none" spc="0" normalizeH="0" baseline="0" noProof="0" dirty="0" err="1">
                <a:ln>
                  <a:noFill/>
                </a:ln>
                <a:solidFill>
                  <a:prstClr val="black"/>
                </a:solidFill>
                <a:effectLst/>
                <a:uLnTx/>
                <a:uFillTx/>
                <a:latin typeface="Calibri" panose="020F0502020204030204"/>
                <a:ea typeface="+mn-ea"/>
                <a:cs typeface="+mn-cs"/>
              </a:rPr>
              <a:t>ot</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Important</a:t>
            </a:r>
          </a:p>
        </p:txBody>
      </p:sp>
      <p:sp>
        <p:nvSpPr>
          <p:cNvPr id="16" name="Rectangle 15">
            <a:extLst>
              <a:ext uri="{FF2B5EF4-FFF2-40B4-BE49-F238E27FC236}">
                <a16:creationId xmlns:a16="http://schemas.microsoft.com/office/drawing/2014/main" id="{42071504-9943-4188-8382-70F1CD721667}"/>
              </a:ext>
            </a:extLst>
          </p:cNvPr>
          <p:cNvSpPr/>
          <p:nvPr/>
        </p:nvSpPr>
        <p:spPr>
          <a:xfrm>
            <a:off x="5181105" y="3851798"/>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important</a:t>
            </a:r>
          </a:p>
        </p:txBody>
      </p:sp>
      <p:sp>
        <p:nvSpPr>
          <p:cNvPr id="17" name="Rectangle 16">
            <a:extLst>
              <a:ext uri="{FF2B5EF4-FFF2-40B4-BE49-F238E27FC236}">
                <a16:creationId xmlns:a16="http://schemas.microsoft.com/office/drawing/2014/main" id="{8CDA1202-1221-4FF7-A060-5C59E8C6619F}"/>
              </a:ext>
            </a:extLst>
          </p:cNvPr>
          <p:cNvSpPr/>
          <p:nvPr/>
        </p:nvSpPr>
        <p:spPr>
          <a:xfrm>
            <a:off x="1342137" y="3899741"/>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but important</a:t>
            </a:r>
          </a:p>
        </p:txBody>
      </p:sp>
      <p:sp>
        <p:nvSpPr>
          <p:cNvPr id="2" name="TextBox 1">
            <a:extLst>
              <a:ext uri="{FF2B5EF4-FFF2-40B4-BE49-F238E27FC236}">
                <a16:creationId xmlns:a16="http://schemas.microsoft.com/office/drawing/2014/main" id="{ED8091BB-22A1-4900-8540-AA77AA0013CC}"/>
              </a:ext>
            </a:extLst>
          </p:cNvPr>
          <p:cNvSpPr txBox="1"/>
          <p:nvPr/>
        </p:nvSpPr>
        <p:spPr>
          <a:xfrm>
            <a:off x="713873" y="625642"/>
            <a:ext cx="7716253" cy="646331"/>
          </a:xfrm>
          <a:prstGeom prst="rect">
            <a:avLst/>
          </a:prstGeom>
          <a:solidFill>
            <a:srgbClr val="FFFF00"/>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Setting your priorities?</a:t>
            </a:r>
          </a:p>
        </p:txBody>
      </p:sp>
      <p:sp>
        <p:nvSpPr>
          <p:cNvPr id="5" name="Oval 4">
            <a:extLst>
              <a:ext uri="{FF2B5EF4-FFF2-40B4-BE49-F238E27FC236}">
                <a16:creationId xmlns:a16="http://schemas.microsoft.com/office/drawing/2014/main" id="{33927145-0759-40FD-AF7D-122AB9D3CD8B}"/>
              </a:ext>
            </a:extLst>
          </p:cNvPr>
          <p:cNvSpPr/>
          <p:nvPr/>
        </p:nvSpPr>
        <p:spPr>
          <a:xfrm>
            <a:off x="1342137" y="3899741"/>
            <a:ext cx="2941816" cy="176156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0150813C-E43F-4B6E-A373-C8D0FC7686A8}"/>
              </a:ext>
            </a:extLst>
          </p:cNvPr>
          <p:cNvSpPr/>
          <p:nvPr/>
        </p:nvSpPr>
        <p:spPr>
          <a:xfrm>
            <a:off x="5181105" y="3851798"/>
            <a:ext cx="2620744" cy="180948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10F4D53-1FDA-41D5-8293-0DEAED79BEB4}"/>
              </a:ext>
            </a:extLst>
          </p:cNvPr>
          <p:cNvSpPr/>
          <p:nvPr/>
        </p:nvSpPr>
        <p:spPr>
          <a:xfrm>
            <a:off x="4716019" y="3851797"/>
            <a:ext cx="3528487" cy="1734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63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5" grpId="0" animBg="1"/>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87B1-327E-4566-B3FE-C1418587D2D4}"/>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Briefing 1: identifying and planning</a:t>
            </a:r>
          </a:p>
        </p:txBody>
      </p:sp>
      <p:sp>
        <p:nvSpPr>
          <p:cNvPr id="3" name="Content Placeholder 2">
            <a:extLst>
              <a:ext uri="{FF2B5EF4-FFF2-40B4-BE49-F238E27FC236}">
                <a16:creationId xmlns:a16="http://schemas.microsoft.com/office/drawing/2014/main" id="{D38503DD-C047-4EB3-87F3-3F5ABCE78FA3}"/>
              </a:ext>
            </a:extLst>
          </p:cNvPr>
          <p:cNvSpPr>
            <a:spLocks noGrp="1"/>
          </p:cNvSpPr>
          <p:nvPr>
            <p:ph idx="1"/>
          </p:nvPr>
        </p:nvSpPr>
        <p:spPr/>
        <p:txBody>
          <a:bodyPr/>
          <a:lstStyle/>
          <a:p>
            <a:endParaRPr lang="en-GB" dirty="0"/>
          </a:p>
          <a:p>
            <a:r>
              <a:rPr lang="en-GB" dirty="0"/>
              <a:t>Choose one or two ‘urgent and important’ areas to address in your own work, arising from addressing the changing paradigms. </a:t>
            </a:r>
          </a:p>
          <a:p>
            <a:r>
              <a:rPr lang="en-GB" dirty="0"/>
              <a:t>Mentally please draft action-plans under the headings ‘What?’, ‘Why?’, How?’ and ‘When’.</a:t>
            </a:r>
          </a:p>
          <a:p>
            <a:endParaRPr lang="en-GB" dirty="0"/>
          </a:p>
        </p:txBody>
      </p:sp>
    </p:spTree>
    <p:extLst>
      <p:ext uri="{BB962C8B-B14F-4D97-AF65-F5344CB8AC3E}">
        <p14:creationId xmlns:p14="http://schemas.microsoft.com/office/powerpoint/2010/main" val="160538299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4FC3-E479-4D69-B12B-CF8052456837}"/>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Briefing 2 - sharing</a:t>
            </a:r>
          </a:p>
        </p:txBody>
      </p:sp>
      <p:sp>
        <p:nvSpPr>
          <p:cNvPr id="3" name="Content Placeholder 2">
            <a:extLst>
              <a:ext uri="{FF2B5EF4-FFF2-40B4-BE49-F238E27FC236}">
                <a16:creationId xmlns:a16="http://schemas.microsoft.com/office/drawing/2014/main" id="{A147644D-1212-4339-B3F8-99C023111C3E}"/>
              </a:ext>
            </a:extLst>
          </p:cNvPr>
          <p:cNvSpPr>
            <a:spLocks noGrp="1"/>
          </p:cNvSpPr>
          <p:nvPr>
            <p:ph idx="1"/>
          </p:nvPr>
        </p:nvSpPr>
        <p:spPr/>
        <p:txBody>
          <a:bodyPr/>
          <a:lstStyle/>
          <a:p>
            <a:endParaRPr lang="en-GB" dirty="0"/>
          </a:p>
          <a:p>
            <a:r>
              <a:rPr lang="en-GB" dirty="0"/>
              <a:t>Share your ideas with folk sitting near to you – and learn from their plans.</a:t>
            </a:r>
          </a:p>
        </p:txBody>
      </p:sp>
    </p:spTree>
    <p:extLst>
      <p:ext uri="{BB962C8B-B14F-4D97-AF65-F5344CB8AC3E}">
        <p14:creationId xmlns:p14="http://schemas.microsoft.com/office/powerpoint/2010/main" val="29308495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06C-4F2B-4920-ADA4-AF8BAADDFDA7}"/>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nSpc>
                <a:spcPct val="90000"/>
              </a:lnSpc>
            </a:pPr>
            <a:r>
              <a:rPr lang="en-GB" b="1" kern="1200" dirty="0">
                <a:solidFill>
                  <a:srgbClr val="0070C0"/>
                </a:solidFill>
                <a:latin typeface="+mn-lt"/>
              </a:rPr>
              <a:t>Experience of Royce Sadler on standards, assessment and feedback</a:t>
            </a:r>
          </a:p>
        </p:txBody>
      </p:sp>
      <p:sp>
        <p:nvSpPr>
          <p:cNvPr id="4" name="Rectangle 1">
            <a:extLst>
              <a:ext uri="{FF2B5EF4-FFF2-40B4-BE49-F238E27FC236}">
                <a16:creationId xmlns:a16="http://schemas.microsoft.com/office/drawing/2014/main" id="{A70A018E-E158-435F-AFBD-826EA5819C04}"/>
              </a:ext>
            </a:extLst>
          </p:cNvPr>
          <p:cNvSpPr>
            <a:spLocks noGrp="1" noChangeArrowheads="1"/>
          </p:cNvSpPr>
          <p:nvPr>
            <p:ph idx="1"/>
          </p:nvPr>
        </p:nvSpPr>
        <p:spPr bwMode="auto">
          <a:xfrm>
            <a:off x="376826" y="1400009"/>
            <a:ext cx="8605838"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accent2">
                    <a:lumMod val="60000"/>
                    <a:lumOff val="40000"/>
                  </a:schemeClr>
                </a:solidFill>
                <a:latin typeface="Calibri" panose="020F0502020204030204" pitchFamily="34" charset="0"/>
                <a:cs typeface="Calibri" panose="020F0502020204030204" pitchFamily="34" charset="0"/>
              </a:rPr>
              <a:t>Well worth looking at this clip from Coursera from Royce Sadler, who’s work informs much of the modern thinking on assessment and feedback…</a:t>
            </a:r>
          </a:p>
        </p:txBody>
      </p:sp>
      <p:sp>
        <p:nvSpPr>
          <p:cNvPr id="3" name="Action Button: Video 2">
            <a:hlinkClick r:id="rId2" highlightClick="1"/>
            <a:extLst>
              <a:ext uri="{FF2B5EF4-FFF2-40B4-BE49-F238E27FC236}">
                <a16:creationId xmlns:a16="http://schemas.microsoft.com/office/drawing/2014/main" id="{E00B4A93-9BF2-4F94-B579-AA999288D87D}"/>
              </a:ext>
            </a:extLst>
          </p:cNvPr>
          <p:cNvSpPr/>
          <p:nvPr/>
        </p:nvSpPr>
        <p:spPr bwMode="auto">
          <a:xfrm>
            <a:off x="3275820" y="3717040"/>
            <a:ext cx="1042416" cy="1042416"/>
          </a:xfrm>
          <a:prstGeom prst="actionButtonMovie">
            <a:avLst/>
          </a:prstGeom>
          <a:solidFill>
            <a:srgbClr val="00CCFF"/>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57081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F107-63AA-4F1C-B4D8-E6020F67AC4A}"/>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Briefing 3: Emergent learning outcomes</a:t>
            </a:r>
          </a:p>
        </p:txBody>
      </p:sp>
      <p:sp>
        <p:nvSpPr>
          <p:cNvPr id="3" name="Content Placeholder 2">
            <a:extLst>
              <a:ext uri="{FF2B5EF4-FFF2-40B4-BE49-F238E27FC236}">
                <a16:creationId xmlns:a16="http://schemas.microsoft.com/office/drawing/2014/main" id="{F08E4AB3-322F-4A35-B2A7-3305CE382EC4}"/>
              </a:ext>
            </a:extLst>
          </p:cNvPr>
          <p:cNvSpPr>
            <a:spLocks noGrp="1"/>
          </p:cNvSpPr>
          <p:nvPr>
            <p:ph idx="1"/>
          </p:nvPr>
        </p:nvSpPr>
        <p:spPr/>
        <p:txBody>
          <a:bodyPr/>
          <a:lstStyle/>
          <a:p>
            <a:pPr marL="0" indent="0">
              <a:buNone/>
            </a:pPr>
            <a:r>
              <a:rPr lang="en-GB" dirty="0"/>
              <a:t>Please write very clearly, and summarise one or two things you now plan to do, based on your thinking and discussion during the workshop</a:t>
            </a:r>
          </a:p>
          <a:p>
            <a:pPr marL="0" indent="0">
              <a:buNone/>
            </a:pPr>
            <a:r>
              <a:rPr lang="en-GB" dirty="0"/>
              <a:t> (5 minutes). </a:t>
            </a:r>
          </a:p>
          <a:p>
            <a:endParaRPr lang="en-GB" dirty="0"/>
          </a:p>
        </p:txBody>
      </p:sp>
      <p:pic>
        <p:nvPicPr>
          <p:cNvPr id="5" name="Picture 4" descr="A picture containing monitor, screen, computer&#10;&#10;Description automatically generated">
            <a:extLst>
              <a:ext uri="{FF2B5EF4-FFF2-40B4-BE49-F238E27FC236}">
                <a16:creationId xmlns:a16="http://schemas.microsoft.com/office/drawing/2014/main" id="{2FB08E21-D1AA-455B-8373-B680C4577E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513" y="2852920"/>
            <a:ext cx="4892726" cy="3627756"/>
          </a:xfrm>
          <a:prstGeom prst="rect">
            <a:avLst/>
          </a:prstGeom>
        </p:spPr>
      </p:pic>
    </p:spTree>
    <p:extLst>
      <p:ext uri="{BB962C8B-B14F-4D97-AF65-F5344CB8AC3E}">
        <p14:creationId xmlns:p14="http://schemas.microsoft.com/office/powerpoint/2010/main" val="61650785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F8EE6-ED45-4F8C-84A4-367D0D7CF227}"/>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Post-conference</a:t>
            </a:r>
          </a:p>
        </p:txBody>
      </p:sp>
      <p:sp>
        <p:nvSpPr>
          <p:cNvPr id="3" name="Content Placeholder 2">
            <a:extLst>
              <a:ext uri="{FF2B5EF4-FFF2-40B4-BE49-F238E27FC236}">
                <a16:creationId xmlns:a16="http://schemas.microsoft.com/office/drawing/2014/main" id="{6F031DA6-6359-4797-B879-FBA16C6CC169}"/>
              </a:ext>
            </a:extLst>
          </p:cNvPr>
          <p:cNvSpPr>
            <a:spLocks noGrp="1"/>
          </p:cNvSpPr>
          <p:nvPr>
            <p:ph idx="1"/>
          </p:nvPr>
        </p:nvSpPr>
        <p:spPr/>
        <p:txBody>
          <a:bodyPr/>
          <a:lstStyle/>
          <a:p>
            <a:endParaRPr lang="en-GB" dirty="0"/>
          </a:p>
          <a:p>
            <a:r>
              <a:rPr lang="en-GB" dirty="0"/>
              <a:t>With participants’ permission, I will transcribe the emergent learning outcomes post-its, and place these as a ‘workshop products’ file on the SEDA conference website and on mine. </a:t>
            </a:r>
          </a:p>
          <a:p>
            <a:endParaRPr lang="en-GB" dirty="0"/>
          </a:p>
        </p:txBody>
      </p:sp>
    </p:spTree>
    <p:extLst>
      <p:ext uri="{BB962C8B-B14F-4D97-AF65-F5344CB8AC3E}">
        <p14:creationId xmlns:p14="http://schemas.microsoft.com/office/powerpoint/2010/main" val="212319230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nSpc>
                <a:spcPct val="90000"/>
              </a:lnSpc>
            </a:pPr>
            <a:r>
              <a:rPr lang="en-GB" b="1" kern="1200" dirty="0">
                <a:solidFill>
                  <a:srgbClr val="0070C0"/>
                </a:solidFill>
                <a:latin typeface="+mn-lt"/>
              </a:rPr>
              <a:t>Back to our intended learning outcomes</a:t>
            </a:r>
          </a:p>
        </p:txBody>
      </p:sp>
      <p:sp>
        <p:nvSpPr>
          <p:cNvPr id="110595" name="Rectangle 3"/>
          <p:cNvSpPr>
            <a:spLocks noGrp="1" noChangeArrowheads="1"/>
          </p:cNvSpPr>
          <p:nvPr>
            <p:ph idx="1"/>
          </p:nvPr>
        </p:nvSpPr>
        <p:spPr>
          <a:xfrm>
            <a:off x="430212" y="764634"/>
            <a:ext cx="8390378" cy="6093367"/>
          </a:xfrm>
        </p:spPr>
        <p:txBody>
          <a:bodyPr/>
          <a:lstStyle/>
          <a:p>
            <a:pPr marL="0" indent="0">
              <a:buNone/>
            </a:pPr>
            <a:r>
              <a:rPr lang="en-GB" sz="2800" dirty="0"/>
              <a:t>Do you now feel better-able to:</a:t>
            </a:r>
          </a:p>
          <a:p>
            <a:pPr marL="0" indent="0">
              <a:buNone/>
            </a:pPr>
            <a:r>
              <a:rPr lang="en-GB" sz="2800" dirty="0">
                <a:solidFill>
                  <a:srgbClr val="00B050"/>
                </a:solidFill>
              </a:rPr>
              <a:t>(raise two hands = very much better; </a:t>
            </a:r>
            <a:r>
              <a:rPr lang="en-GB" sz="2800" dirty="0">
                <a:solidFill>
                  <a:srgbClr val="FF6600"/>
                </a:solidFill>
              </a:rPr>
              <a:t>raise one hand = somewhat better; </a:t>
            </a:r>
            <a:r>
              <a:rPr lang="en-GB" sz="2800" dirty="0">
                <a:solidFill>
                  <a:srgbClr val="C00000"/>
                </a:solidFill>
              </a:rPr>
              <a:t>scratch left ear = no better</a:t>
            </a:r>
            <a:r>
              <a:rPr lang="en-GB" sz="2800" dirty="0">
                <a:solidFill>
                  <a:srgbClr val="00B050"/>
                </a:solidFill>
              </a:rPr>
              <a:t>)</a:t>
            </a:r>
          </a:p>
          <a:p>
            <a:pPr>
              <a:buFont typeface="+mj-lt"/>
              <a:buAutoNum type="arabicPeriod"/>
            </a:pPr>
            <a:r>
              <a:rPr lang="en-GB" sz="2800" dirty="0"/>
              <a:t>Gain perspectives on the key changing paradigms of higher education as we approach the 2020s? </a:t>
            </a:r>
          </a:p>
          <a:p>
            <a:pPr>
              <a:buFont typeface="+mj-lt"/>
              <a:buAutoNum type="arabicPeriod"/>
            </a:pPr>
            <a:r>
              <a:rPr lang="en-GB" sz="2800" dirty="0"/>
              <a:t>Prioritise areas to address as ‘important and urgent’?</a:t>
            </a:r>
          </a:p>
          <a:p>
            <a:pPr>
              <a:buFont typeface="+mj-lt"/>
              <a:buAutoNum type="arabicPeriod"/>
            </a:pPr>
            <a:r>
              <a:rPr lang="en-GB" sz="2800" dirty="0"/>
              <a:t>Formulate and share practical and realistic ideas on how they aim to address these areas?</a:t>
            </a:r>
          </a:p>
          <a:p>
            <a:pPr>
              <a:buFont typeface="+mj-lt"/>
              <a:buAutoNum type="arabicPeriod"/>
            </a:pPr>
            <a:r>
              <a:rPr lang="en-GB" sz="2800" dirty="0"/>
              <a:t>Take away learning from each other’s ideas and plans?</a:t>
            </a:r>
          </a:p>
        </p:txBody>
      </p:sp>
    </p:spTree>
    <p:extLst>
      <p:ext uri="{BB962C8B-B14F-4D97-AF65-F5344CB8AC3E}">
        <p14:creationId xmlns:p14="http://schemas.microsoft.com/office/powerpoint/2010/main" val="355010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nSpc>
                <a:spcPct val="90000"/>
              </a:lnSpc>
            </a:pPr>
            <a:r>
              <a:rPr lang="en-GB" b="1" kern="1200" dirty="0">
                <a:solidFill>
                  <a:srgbClr val="0070C0"/>
                </a:solidFill>
                <a:latin typeface="+mn-lt"/>
              </a:rPr>
              <a:t>You will be able to download my </a:t>
            </a:r>
            <a:r>
              <a:rPr lang="en-GB" b="1" kern="1200">
                <a:solidFill>
                  <a:srgbClr val="0070C0"/>
                </a:solidFill>
                <a:latin typeface="+mn-lt"/>
              </a:rPr>
              <a:t>main slides</a:t>
            </a:r>
            <a:endParaRPr lang="en-US" b="1" kern="1200" dirty="0">
              <a:solidFill>
                <a:srgbClr val="0070C0"/>
              </a:solidFill>
              <a:latin typeface="+mn-lt"/>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a:t>
            </a:r>
            <a:r>
              <a:rPr lang="en-GB" dirty="0"/>
              <a:t> tonight </a:t>
            </a:r>
            <a:r>
              <a:rPr lang="en-GB" dirty="0">
                <a:solidFill>
                  <a:srgbClr val="008000"/>
                </a:solidFill>
                <a:latin typeface="Calibri" pitchFamily="34" charset="0"/>
              </a:rPr>
              <a:t>(http://phil-race.co.uk/)</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pic>
        <p:nvPicPr>
          <p:cNvPr id="5" name="Picture 4" descr="A lake with mountains in the background&#10;&#10;Description automatically generated">
            <a:extLst>
              <a:ext uri="{FF2B5EF4-FFF2-40B4-BE49-F238E27FC236}">
                <a16:creationId xmlns:a16="http://schemas.microsoft.com/office/drawing/2014/main" id="{3436F3D1-26AE-458A-8578-890DC0369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640" y="4183871"/>
            <a:ext cx="5852160" cy="2697480"/>
          </a:xfrm>
          <a:prstGeom prst="rect">
            <a:avLst/>
          </a:prstGeom>
        </p:spPr>
      </p:pic>
    </p:spTree>
    <p:extLst>
      <p:ext uri="{BB962C8B-B14F-4D97-AF65-F5344CB8AC3E}">
        <p14:creationId xmlns:p14="http://schemas.microsoft.com/office/powerpoint/2010/main" val="1073688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D9C4-BF29-4CF1-82F5-513B2B607F28}"/>
              </a:ext>
            </a:extLst>
          </p:cNvPr>
          <p:cNvSpPr>
            <a:spLocks noGrp="1"/>
          </p:cNvSpPr>
          <p:nvPr>
            <p:ph type="title"/>
          </p:nvPr>
        </p:nvSpPr>
        <p:spPr>
          <a:xfrm>
            <a:off x="250827" y="116540"/>
            <a:ext cx="8713788" cy="692619"/>
          </a:xfr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References</a:t>
            </a:r>
          </a:p>
        </p:txBody>
      </p:sp>
      <p:sp>
        <p:nvSpPr>
          <p:cNvPr id="3" name="Content Placeholder 2">
            <a:extLst>
              <a:ext uri="{FF2B5EF4-FFF2-40B4-BE49-F238E27FC236}">
                <a16:creationId xmlns:a16="http://schemas.microsoft.com/office/drawing/2014/main" id="{6C169030-5E26-443D-A9FA-2650CDDB984D}"/>
              </a:ext>
            </a:extLst>
          </p:cNvPr>
          <p:cNvSpPr>
            <a:spLocks noGrp="1"/>
          </p:cNvSpPr>
          <p:nvPr>
            <p:ph idx="1"/>
          </p:nvPr>
        </p:nvSpPr>
        <p:spPr>
          <a:xfrm>
            <a:off x="358777" y="980659"/>
            <a:ext cx="8605838" cy="4886743"/>
          </a:xfrm>
        </p:spPr>
        <p:txBody>
          <a:bodyPr/>
          <a:lstStyle/>
          <a:p>
            <a:pPr marL="360363" indent="-360363"/>
            <a:r>
              <a:rPr lang="en-GB" sz="2000" dirty="0"/>
              <a:t>Brown, S. (2019) Invigorating the curriculum with VASCLULAR learning outcomes SEDA blog, accessible via </a:t>
            </a:r>
            <a:r>
              <a:rPr lang="en-GB" sz="2000" dirty="0">
                <a:hlinkClick r:id="rId2"/>
              </a:rPr>
              <a:t>https://sally-brown.net/2019/03/08/invigorating-the-curriculum-with-vascular-learning-outcomes/</a:t>
            </a:r>
            <a:r>
              <a:rPr lang="en-GB" sz="2000" dirty="0"/>
              <a:t>  (accessed November 2019) </a:t>
            </a:r>
          </a:p>
          <a:p>
            <a:pPr marL="360363" indent="-360363"/>
            <a:r>
              <a:rPr lang="en-GB" sz="2000" dirty="0"/>
              <a:t>Carless, D and Boud, D. (2018) The development of student feedback literacy: enabling uptake of feedback</a:t>
            </a:r>
            <a:r>
              <a:rPr lang="en-GB" sz="2000" i="1" dirty="0"/>
              <a:t>, Assessment &amp; Evaluation in Higher Education, </a:t>
            </a:r>
            <a:r>
              <a:rPr lang="en-GB" sz="2000" dirty="0">
                <a:hlinkClick r:id="rId3"/>
              </a:rPr>
              <a:t>https://doi.org/10.1080/02602938.2018.1463354</a:t>
            </a:r>
            <a:r>
              <a:rPr lang="en-GB" sz="2000" dirty="0"/>
              <a:t>  (Accessed November 2019) </a:t>
            </a:r>
          </a:p>
          <a:p>
            <a:pPr marL="360363" indent="-360363"/>
            <a:r>
              <a:rPr lang="en-GB" sz="2000" dirty="0"/>
              <a:t>Nicol, D. (2010) From monologue to dialogue: improving written feedback processes in mass higher education. </a:t>
            </a:r>
            <a:r>
              <a:rPr lang="en-GB" sz="2000" i="1" dirty="0"/>
              <a:t>Assessment &amp; Evaluation in Higher Education</a:t>
            </a:r>
            <a:r>
              <a:rPr lang="en-GB" sz="2000" dirty="0"/>
              <a:t>, </a:t>
            </a:r>
            <a:r>
              <a:rPr lang="en-GB" sz="2000" i="1" dirty="0"/>
              <a:t>35</a:t>
            </a:r>
            <a:r>
              <a:rPr lang="en-GB" sz="2000" dirty="0"/>
              <a:t>(5), 501-517. </a:t>
            </a:r>
          </a:p>
          <a:p>
            <a:pPr marL="360363" indent="-360363"/>
            <a:r>
              <a:rPr lang="en-GB" sz="2000" dirty="0"/>
              <a:t>Nordmann, E., Kuepper-Tetzel, C.E., Robson, L., Phillipson, S., Lipan, G. and McGeorge, P, (2018) Lecture capture: Practical recommendations for students and lecturers. </a:t>
            </a:r>
            <a:r>
              <a:rPr lang="en-GB" sz="2000" dirty="0">
                <a:hlinkClick r:id="rId4"/>
              </a:rPr>
              <a:t>https://psyarxiv.com/sd7u4</a:t>
            </a:r>
            <a:r>
              <a:rPr lang="en-GB" sz="2000" dirty="0"/>
              <a:t>  : </a:t>
            </a:r>
            <a:r>
              <a:rPr lang="en-GB" sz="2000" dirty="0">
                <a:hlinkClick r:id="rId5"/>
              </a:rPr>
              <a:t>https://osf.io/esd2q/</a:t>
            </a:r>
            <a:r>
              <a:rPr lang="en-GB" sz="2000" dirty="0"/>
              <a:t>  (accessed November 2019). </a:t>
            </a:r>
          </a:p>
          <a:p>
            <a:pPr marL="360363" indent="-360363"/>
            <a:r>
              <a:rPr lang="en-GB" sz="2000" dirty="0"/>
              <a:t>Race, P. (2020) </a:t>
            </a:r>
            <a:r>
              <a:rPr lang="en-GB" sz="2000" i="1" dirty="0"/>
              <a:t>The Lecturer’s Toolkit: 5th edition, </a:t>
            </a:r>
            <a:r>
              <a:rPr lang="en-GB" sz="2000" dirty="0"/>
              <a:t>London: Routledge. </a:t>
            </a:r>
          </a:p>
          <a:p>
            <a:pPr marL="360363" indent="-360363"/>
            <a:r>
              <a:rPr lang="en-GB" sz="2000" dirty="0"/>
              <a:t>Winstone and Carless (2019) </a:t>
            </a:r>
            <a:r>
              <a:rPr lang="en-GB" sz="2000" i="1" dirty="0"/>
              <a:t>Designing effective feedback processes in higher education, - a learning focused approach, </a:t>
            </a:r>
            <a:r>
              <a:rPr lang="en-GB" sz="2000" dirty="0"/>
              <a:t>London: Routledge. </a:t>
            </a:r>
          </a:p>
        </p:txBody>
      </p:sp>
    </p:spTree>
    <p:extLst>
      <p:ext uri="{BB962C8B-B14F-4D97-AF65-F5344CB8AC3E}">
        <p14:creationId xmlns:p14="http://schemas.microsoft.com/office/powerpoint/2010/main" val="104328577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4000"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a:solidFill>
            <a:schemeClr val="bg1"/>
          </a:solidFill>
        </p:spPr>
      </p:pic>
    </p:spTree>
    <p:extLst>
      <p:ext uri="{BB962C8B-B14F-4D97-AF65-F5344CB8AC3E}">
        <p14:creationId xmlns:p14="http://schemas.microsoft.com/office/powerpoint/2010/main" val="2490152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nSpc>
                <a:spcPct val="90000"/>
              </a:lnSpc>
            </a:pPr>
            <a:r>
              <a:rPr lang="en-GB" b="1" kern="1200" dirty="0">
                <a:solidFill>
                  <a:srgbClr val="0070C0"/>
                </a:solidFill>
                <a:latin typeface="+mn-lt"/>
              </a:rPr>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sz="3000" dirty="0"/>
              <a:t>By the end of this session, delegates will be able to: </a:t>
            </a:r>
          </a:p>
          <a:p>
            <a:pPr>
              <a:buFont typeface="+mj-lt"/>
              <a:buAutoNum type="arabicPeriod"/>
            </a:pPr>
            <a:r>
              <a:rPr lang="en-GB" sz="3000" dirty="0"/>
              <a:t>Gain perspectives on the key changing paradigms of higher education as we approach the 2020s; </a:t>
            </a:r>
          </a:p>
          <a:p>
            <a:pPr>
              <a:buFont typeface="+mj-lt"/>
              <a:buAutoNum type="arabicPeriod"/>
            </a:pPr>
            <a:r>
              <a:rPr lang="en-GB" sz="3000" dirty="0"/>
              <a:t>Prioritise areas to address as ‘important and urgent’; </a:t>
            </a:r>
          </a:p>
          <a:p>
            <a:pPr>
              <a:buFont typeface="+mj-lt"/>
              <a:buAutoNum type="arabicPeriod"/>
            </a:pPr>
            <a:r>
              <a:rPr lang="en-GB" sz="3000" dirty="0"/>
              <a:t>Formulate and share practical and realistic ideas on how they aim to address these areas; </a:t>
            </a:r>
          </a:p>
          <a:p>
            <a:pPr>
              <a:buFont typeface="+mj-lt"/>
              <a:buAutoNum type="arabicPeriod"/>
            </a:pPr>
            <a:r>
              <a:rPr lang="en-GB" sz="3000" dirty="0"/>
              <a:t>Take away learning from each other’s ideas and plans. </a:t>
            </a:r>
          </a:p>
        </p:txBody>
      </p:sp>
    </p:spTree>
    <p:extLst>
      <p:ext uri="{BB962C8B-B14F-4D97-AF65-F5344CB8AC3E}">
        <p14:creationId xmlns:p14="http://schemas.microsoft.com/office/powerpoint/2010/main" val="3511697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B1E6-206F-46CD-839A-D913F3F12163}"/>
              </a:ext>
            </a:extLst>
          </p:cNvPr>
          <p:cNvSpPr>
            <a:spLocks noGrp="1"/>
          </p:cNvSpPr>
          <p:nvPr>
            <p:ph type="title"/>
          </p:nvPr>
        </p:nvSpPr>
        <p:spPr>
          <a:xfrm>
            <a:off x="457200" y="122239"/>
            <a:ext cx="7543800" cy="498371"/>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1" hangingPunct="1">
              <a:lnSpc>
                <a:spcPct val="85000"/>
              </a:lnSpc>
            </a:pPr>
            <a:r>
              <a:rPr lang="en-GB" sz="3600" dirty="0">
                <a:solidFill>
                  <a:srgbClr val="FF0000"/>
                </a:solidFill>
              </a:rPr>
              <a:t>VASCULAR</a:t>
            </a:r>
            <a:r>
              <a:rPr lang="en-GB" sz="3600" dirty="0">
                <a:solidFill>
                  <a:srgbClr val="00B0F0"/>
                </a:solidFill>
              </a:rPr>
              <a:t> learning outcomes</a:t>
            </a:r>
          </a:p>
        </p:txBody>
      </p:sp>
      <p:sp>
        <p:nvSpPr>
          <p:cNvPr id="3" name="Content Placeholder 2">
            <a:extLst>
              <a:ext uri="{FF2B5EF4-FFF2-40B4-BE49-F238E27FC236}">
                <a16:creationId xmlns:a16="http://schemas.microsoft.com/office/drawing/2014/main" id="{14A88B89-2B65-4C66-A018-8C71A650F919}"/>
              </a:ext>
            </a:extLst>
          </p:cNvPr>
          <p:cNvSpPr>
            <a:spLocks noGrp="1"/>
          </p:cNvSpPr>
          <p:nvPr>
            <p:ph idx="1"/>
          </p:nvPr>
        </p:nvSpPr>
        <p:spPr>
          <a:xfrm>
            <a:off x="179512" y="620610"/>
            <a:ext cx="8784976" cy="5311084"/>
          </a:xfrm>
        </p:spPr>
        <p:txBody>
          <a:bodyPr/>
          <a:lstStyle/>
          <a:p>
            <a:pPr marL="176213" indent="-176213">
              <a:buNone/>
            </a:pPr>
            <a:r>
              <a:rPr lang="en-GB" sz="2200" dirty="0">
                <a:solidFill>
                  <a:srgbClr val="7030A0"/>
                </a:solidFill>
              </a:rPr>
              <a:t>Verifiable:</a:t>
            </a:r>
            <a:r>
              <a:rPr lang="en-GB" sz="2200" dirty="0"/>
              <a:t> Can we tell when they’ve been achieved? And can students?</a:t>
            </a:r>
          </a:p>
          <a:p>
            <a:pPr marL="176213" indent="-176213">
              <a:buNone/>
            </a:pPr>
            <a:r>
              <a:rPr lang="en-GB" sz="2200" dirty="0">
                <a:solidFill>
                  <a:srgbClr val="7030A0"/>
                </a:solidFill>
              </a:rPr>
              <a:t>Action orientated</a:t>
            </a:r>
            <a:r>
              <a:rPr lang="en-GB" sz="2200" dirty="0"/>
              <a:t>: Do they lead to real and useful activity?</a:t>
            </a:r>
          </a:p>
          <a:p>
            <a:pPr marL="176213" indent="-176213">
              <a:buNone/>
            </a:pPr>
            <a:r>
              <a:rPr lang="en-GB" sz="2200" dirty="0">
                <a:solidFill>
                  <a:srgbClr val="7030A0"/>
                </a:solidFill>
              </a:rPr>
              <a:t>Singular</a:t>
            </a:r>
            <a:r>
              <a:rPr lang="en-GB" sz="2200" dirty="0"/>
              <a:t>: i.e. not portmanteau outcomes combining two or more into one, making it difficult to assess if differently achieved, but readily </a:t>
            </a:r>
            <a:r>
              <a:rPr lang="en-GB" sz="2200" dirty="0" err="1"/>
              <a:t>matchable</a:t>
            </a:r>
            <a:r>
              <a:rPr lang="en-GB" sz="2200" dirty="0"/>
              <a:t> to student work produced?</a:t>
            </a:r>
          </a:p>
          <a:p>
            <a:pPr marL="176213" indent="-176213">
              <a:buNone/>
            </a:pPr>
            <a:r>
              <a:rPr lang="en-GB" sz="2200" dirty="0">
                <a:solidFill>
                  <a:srgbClr val="7030A0"/>
                </a:solidFill>
              </a:rPr>
              <a:t>Constructively aligned</a:t>
            </a:r>
            <a:r>
              <a:rPr lang="en-GB" sz="2200" dirty="0"/>
              <a:t>? (Biggs and Tang, 2011) so that there is clear alignment between aims (What do students need to be able to know and do?, What is taught / learned, how these are assessed and evaluated);</a:t>
            </a:r>
          </a:p>
          <a:p>
            <a:pPr marL="176213" indent="-176213">
              <a:buNone/>
            </a:pPr>
            <a:r>
              <a:rPr lang="en-GB" sz="2200" dirty="0">
                <a:solidFill>
                  <a:srgbClr val="7030A0"/>
                </a:solidFill>
              </a:rPr>
              <a:t>Understandable</a:t>
            </a:r>
            <a:r>
              <a:rPr lang="en-GB" sz="2200" dirty="0"/>
              <a:t> i.e. using language codes that are meaningful to all stakeholders?</a:t>
            </a:r>
          </a:p>
          <a:p>
            <a:pPr marL="176213" indent="-176213">
              <a:buNone/>
            </a:pPr>
            <a:r>
              <a:rPr lang="en-GB" sz="2200" dirty="0">
                <a:solidFill>
                  <a:srgbClr val="7030A0"/>
                </a:solidFill>
              </a:rPr>
              <a:t>Level-appropriate</a:t>
            </a:r>
            <a:r>
              <a:rPr lang="en-GB" sz="2200" dirty="0"/>
              <a:t>? Suitable and differentiable between1</a:t>
            </a:r>
            <a:r>
              <a:rPr lang="en-GB" sz="2200" baseline="30000" dirty="0"/>
              <a:t>st</a:t>
            </a:r>
            <a:r>
              <a:rPr lang="en-GB" sz="2200" dirty="0"/>
              <a:t> year, 2</a:t>
            </a:r>
            <a:r>
              <a:rPr lang="en-GB" sz="2200" baseline="30000" dirty="0"/>
              <a:t>nd</a:t>
            </a:r>
            <a:r>
              <a:rPr lang="en-GB" sz="2200" dirty="0"/>
              <a:t> year, 3</a:t>
            </a:r>
            <a:r>
              <a:rPr lang="en-GB" sz="2200" baseline="30000" dirty="0"/>
              <a:t>rd</a:t>
            </a:r>
            <a:r>
              <a:rPr lang="en-GB" sz="2200" dirty="0"/>
              <a:t> year, Masters, other PG, NTFs? </a:t>
            </a:r>
          </a:p>
          <a:p>
            <a:pPr marL="176213" indent="-176213">
              <a:buNone/>
            </a:pPr>
            <a:r>
              <a:rPr lang="en-GB" sz="2200" dirty="0">
                <a:solidFill>
                  <a:srgbClr val="7030A0"/>
                </a:solidFill>
              </a:rPr>
              <a:t>Affective-inclusive</a:t>
            </a:r>
            <a:r>
              <a:rPr lang="en-GB" sz="2200" dirty="0"/>
              <a:t> i.e. not just covering actions but capabilities in the affective domain?</a:t>
            </a:r>
          </a:p>
          <a:p>
            <a:pPr marL="176213" indent="-176213">
              <a:buNone/>
            </a:pPr>
            <a:r>
              <a:rPr lang="en-GB" sz="2200" dirty="0">
                <a:solidFill>
                  <a:srgbClr val="7030A0"/>
                </a:solidFill>
              </a:rPr>
              <a:t>Regularly reviewed? </a:t>
            </a:r>
            <a:r>
              <a:rPr lang="en-GB" sz="2200" dirty="0"/>
              <a:t>Not just stuck in history and always fit-for-purpose</a:t>
            </a:r>
            <a:r>
              <a:rPr lang="en-GB" sz="2200" dirty="0">
                <a:solidFill>
                  <a:srgbClr val="7030A0"/>
                </a:solidFill>
              </a:rPr>
              <a:t>.</a:t>
            </a:r>
          </a:p>
          <a:p>
            <a:endParaRPr lang="en-GB" sz="2200" dirty="0"/>
          </a:p>
        </p:txBody>
      </p:sp>
      <p:sp>
        <p:nvSpPr>
          <p:cNvPr id="4" name="Rectangle 3">
            <a:extLst>
              <a:ext uri="{FF2B5EF4-FFF2-40B4-BE49-F238E27FC236}">
                <a16:creationId xmlns:a16="http://schemas.microsoft.com/office/drawing/2014/main" id="{833B58C7-C194-4076-92F1-963C8D0628B1}"/>
              </a:ext>
            </a:extLst>
          </p:cNvPr>
          <p:cNvSpPr/>
          <p:nvPr/>
        </p:nvSpPr>
        <p:spPr>
          <a:xfrm>
            <a:off x="179512" y="620611"/>
            <a:ext cx="277688" cy="6115150"/>
          </a:xfrm>
          <a:prstGeom prst="rect">
            <a:avLst/>
          </a:prstGeom>
          <a:solidFill>
            <a:srgbClr val="FF3300">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40486E7-8C4D-49D1-82E7-0D59E58E4B4F}"/>
              </a:ext>
            </a:extLst>
          </p:cNvPr>
          <p:cNvSpPr/>
          <p:nvPr/>
        </p:nvSpPr>
        <p:spPr>
          <a:xfrm>
            <a:off x="0" y="0"/>
            <a:ext cx="8001000" cy="6206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hlinkClick r:id="rId2"/>
              </a:rPr>
              <a:t>https://sally-brown.net/2019/03/08/invigorating-the-curriculum-with-vascular-learning-outcomes/</a:t>
            </a:r>
            <a:endParaRPr lang="en-GB" sz="2400"/>
          </a:p>
        </p:txBody>
      </p:sp>
    </p:spTree>
    <p:extLst>
      <p:ext uri="{BB962C8B-B14F-4D97-AF65-F5344CB8AC3E}">
        <p14:creationId xmlns:p14="http://schemas.microsoft.com/office/powerpoint/2010/main" val="175096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FF037-BCE1-42B2-A75B-396C6412BE09}"/>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Learning by writing?</a:t>
            </a:r>
          </a:p>
        </p:txBody>
      </p:sp>
      <p:sp>
        <p:nvSpPr>
          <p:cNvPr id="3" name="Content Placeholder 2">
            <a:extLst>
              <a:ext uri="{FF2B5EF4-FFF2-40B4-BE49-F238E27FC236}">
                <a16:creationId xmlns:a16="http://schemas.microsoft.com/office/drawing/2014/main" id="{2DD550E7-D320-4D3B-B4BA-B29A4C87B46D}"/>
              </a:ext>
            </a:extLst>
          </p:cNvPr>
          <p:cNvSpPr>
            <a:spLocks noGrp="1"/>
          </p:cNvSpPr>
          <p:nvPr>
            <p:ph idx="1"/>
          </p:nvPr>
        </p:nvSpPr>
        <p:spPr>
          <a:xfrm>
            <a:off x="358775" y="1340709"/>
            <a:ext cx="8605838" cy="4526691"/>
          </a:xfrm>
        </p:spPr>
        <p:txBody>
          <a:bodyPr/>
          <a:lstStyle/>
          <a:p>
            <a:pPr marL="0" indent="0">
              <a:buNone/>
            </a:pPr>
            <a:r>
              <a:rPr lang="en-GB" sz="2800" dirty="0"/>
              <a:t>This workshop is based on my learning journey of over half-a-century, working both with students and staff, and helping them address the considerable variety of emerging trends as we approach the 2020s. </a:t>
            </a:r>
          </a:p>
          <a:p>
            <a:pPr marL="0" indent="0">
              <a:buNone/>
            </a:pPr>
            <a:r>
              <a:rPr lang="en-GB" sz="2800" dirty="0"/>
              <a:t>It is triggered by my preparation of the 5th edition of ‘The Lecturer’s Toolkit’ (now just out), through which I became increasingly aware of the changing paradigms now affecting teaching, learning, feedback and assessment in higher education. </a:t>
            </a:r>
          </a:p>
        </p:txBody>
      </p:sp>
      <p:pic>
        <p:nvPicPr>
          <p:cNvPr id="5" name="Picture 4" descr="A picture containing fabric, rug&#10;&#10;Description automatically generated">
            <a:extLst>
              <a:ext uri="{FF2B5EF4-FFF2-40B4-BE49-F238E27FC236}">
                <a16:creationId xmlns:a16="http://schemas.microsoft.com/office/drawing/2014/main" id="{4BC45EFF-6F93-4DC2-8309-2BF8B7503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960561" y="1919902"/>
            <a:ext cx="5609060" cy="4206795"/>
          </a:xfrm>
          <a:prstGeom prst="rect">
            <a:avLst/>
          </a:prstGeom>
        </p:spPr>
      </p:pic>
    </p:spTree>
    <p:extLst>
      <p:ext uri="{BB962C8B-B14F-4D97-AF65-F5344CB8AC3E}">
        <p14:creationId xmlns:p14="http://schemas.microsoft.com/office/powerpoint/2010/main" val="2127697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22591A-CE72-4FBC-81FB-642FB5712730}"/>
              </a:ext>
            </a:extLst>
          </p:cNvPr>
          <p:cNvSpPr txBox="1"/>
          <p:nvPr/>
        </p:nvSpPr>
        <p:spPr>
          <a:xfrm>
            <a:off x="5508130" y="612438"/>
            <a:ext cx="3042203" cy="2862322"/>
          </a:xfrm>
          <a:prstGeom prst="rect">
            <a:avLst/>
          </a:prstGeom>
          <a:solidFill>
            <a:srgbClr val="FFFF00"/>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5</a:t>
            </a:r>
            <a:r>
              <a:rPr kumimoji="0" lang="en-GB" sz="4000" b="1" i="0" u="none" strike="noStrike" kern="1200" cap="none" spc="0" normalizeH="0" baseline="3000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th</a:t>
            </a:r>
            <a: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 Edition now out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solidFill>
                <a:srgbClr val="0070C0"/>
              </a:solidFill>
              <a:effectLst>
                <a:outerShdw blurRad="38100" dist="38100" dir="2700000" algn="tl">
                  <a:srgbClr val="000000">
                    <a:alpha val="43137"/>
                  </a:srgbClr>
                </a:outerShdw>
              </a:effectLst>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Flyer can be downloaded from Phil-Race.co.uk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8170A22-3354-4D81-96CB-6AC9CD6E708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5385" y="-812"/>
            <a:ext cx="4974755" cy="6858812"/>
          </a:xfrm>
          <a:prstGeom prst="rect">
            <a:avLst/>
          </a:prstGeom>
        </p:spPr>
      </p:pic>
    </p:spTree>
    <p:extLst>
      <p:ext uri="{BB962C8B-B14F-4D97-AF65-F5344CB8AC3E}">
        <p14:creationId xmlns:p14="http://schemas.microsoft.com/office/powerpoint/2010/main" val="103122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F0C4-A097-487A-9E6F-5D8AE18C0C62}"/>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Standing on the shoulders of  giants</a:t>
            </a:r>
          </a:p>
        </p:txBody>
      </p:sp>
      <p:sp>
        <p:nvSpPr>
          <p:cNvPr id="3" name="Content Placeholder 2">
            <a:extLst>
              <a:ext uri="{FF2B5EF4-FFF2-40B4-BE49-F238E27FC236}">
                <a16:creationId xmlns:a16="http://schemas.microsoft.com/office/drawing/2014/main" id="{DBC2E2E8-52CA-416F-AADB-2D6C7F0D9AB0}"/>
              </a:ext>
            </a:extLst>
          </p:cNvPr>
          <p:cNvSpPr>
            <a:spLocks noGrp="1"/>
          </p:cNvSpPr>
          <p:nvPr>
            <p:ph idx="1"/>
          </p:nvPr>
        </p:nvSpPr>
        <p:spPr/>
        <p:txBody>
          <a:bodyPr/>
          <a:lstStyle/>
          <a:p>
            <a:pPr marL="0" indent="0">
              <a:buNone/>
            </a:pPr>
            <a:r>
              <a:rPr lang="en-GB" dirty="0"/>
              <a:t>The paradigms addressed are reflected in the ongoing work of </a:t>
            </a:r>
            <a:r>
              <a:rPr lang="en-GB" dirty="0">
                <a:solidFill>
                  <a:srgbClr val="C00000"/>
                </a:solidFill>
              </a:rPr>
              <a:t>David Carless, Naomi Winstone</a:t>
            </a:r>
            <a:r>
              <a:rPr lang="en-GB" dirty="0"/>
              <a:t> and </a:t>
            </a:r>
            <a:r>
              <a:rPr lang="en-GB" dirty="0">
                <a:solidFill>
                  <a:srgbClr val="C00000"/>
                </a:solidFill>
              </a:rPr>
              <a:t>David Nicol </a:t>
            </a:r>
            <a:r>
              <a:rPr lang="en-GB" dirty="0"/>
              <a:t>on feedback literacy and dialogues, the work of </a:t>
            </a:r>
            <a:r>
              <a:rPr lang="en-GB" dirty="0">
                <a:solidFill>
                  <a:srgbClr val="C00000"/>
                </a:solidFill>
              </a:rPr>
              <a:t>Phil Newton </a:t>
            </a:r>
            <a:r>
              <a:rPr lang="en-GB" dirty="0"/>
              <a:t>and </a:t>
            </a:r>
            <a:r>
              <a:rPr lang="en-GB" dirty="0">
                <a:solidFill>
                  <a:srgbClr val="C00000"/>
                </a:solidFill>
              </a:rPr>
              <a:t>Philip Dawson </a:t>
            </a:r>
            <a:r>
              <a:rPr lang="en-GB" dirty="0"/>
              <a:t>on addressing contract cheating and plagiarism in the digital age, the ‘VASCULAR’ approach of breathing new life into the use of learning outcomes by </a:t>
            </a:r>
            <a:r>
              <a:rPr lang="en-GB" dirty="0">
                <a:solidFill>
                  <a:srgbClr val="C00000"/>
                </a:solidFill>
              </a:rPr>
              <a:t>Sally Brown</a:t>
            </a:r>
            <a:r>
              <a:rPr lang="en-GB" dirty="0"/>
              <a:t>, and the pros and cons of ‘lecture capture’ as explored </a:t>
            </a:r>
            <a:r>
              <a:rPr lang="en-GB" dirty="0">
                <a:solidFill>
                  <a:srgbClr val="C00000"/>
                </a:solidFill>
              </a:rPr>
              <a:t>by Emily Nordmann </a:t>
            </a:r>
            <a:r>
              <a:rPr lang="en-GB" dirty="0"/>
              <a:t>et al. </a:t>
            </a:r>
          </a:p>
          <a:p>
            <a:endParaRPr lang="en-GB" dirty="0"/>
          </a:p>
        </p:txBody>
      </p:sp>
    </p:spTree>
    <p:extLst>
      <p:ext uri="{BB962C8B-B14F-4D97-AF65-F5344CB8AC3E}">
        <p14:creationId xmlns:p14="http://schemas.microsoft.com/office/powerpoint/2010/main" val="3104282995"/>
      </p:ext>
    </p:extLst>
  </p:cSld>
  <p:clrMapOvr>
    <a:masterClrMapping/>
  </p:clrMapOvr>
  <p:transition/>
</p:sld>
</file>

<file path=ppt/theme/theme1.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2624</Words>
  <Application>Microsoft Office PowerPoint</Application>
  <PresentationFormat>On-screen Show (4:3)</PresentationFormat>
  <Paragraphs>239</Paragraphs>
  <Slides>41</Slides>
  <Notes>10</Notes>
  <HiddenSlides>0</HiddenSlides>
  <MMClips>0</MMClips>
  <ScaleCrop>false</ScaleCrop>
  <HeadingPairs>
    <vt:vector size="6" baseType="variant">
      <vt:variant>
        <vt:lpstr>Fonts Used</vt:lpstr>
      </vt:variant>
      <vt:variant>
        <vt:i4>13</vt:i4>
      </vt:variant>
      <vt:variant>
        <vt:lpstr>Theme</vt:lpstr>
      </vt:variant>
      <vt:variant>
        <vt:i4>18</vt:i4>
      </vt:variant>
      <vt:variant>
        <vt:lpstr>Slide Titles</vt:lpstr>
      </vt:variant>
      <vt:variant>
        <vt:i4>41</vt:i4>
      </vt:variant>
    </vt:vector>
  </HeadingPairs>
  <TitlesOfParts>
    <vt:vector size="72" baseType="lpstr">
      <vt:lpstr>AR CARTER</vt:lpstr>
      <vt:lpstr>Arial</vt:lpstr>
      <vt:lpstr>Arial Rounded MT Bold</vt:lpstr>
      <vt:lpstr>Calibri</vt:lpstr>
      <vt:lpstr>Calibri Light</vt:lpstr>
      <vt:lpstr>Comic Sans MS</vt:lpstr>
      <vt:lpstr>Curlz MT</vt:lpstr>
      <vt:lpstr>Monotype Sorts</vt:lpstr>
      <vt:lpstr>Roboto</vt:lpstr>
      <vt:lpstr>Tahoma</vt:lpstr>
      <vt:lpstr>Times New Roman</vt:lpstr>
      <vt:lpstr>Trebuchet MS</vt:lpstr>
      <vt:lpstr>Wingdings</vt:lpstr>
      <vt:lpstr>83_Custom Design</vt:lpstr>
      <vt:lpstr>79_Custom Design</vt:lpstr>
      <vt:lpstr>9_Custom Design</vt:lpstr>
      <vt:lpstr>4_Professional</vt:lpstr>
      <vt:lpstr>81_Custom Design</vt:lpstr>
      <vt:lpstr>105_Custom Design</vt:lpstr>
      <vt:lpstr>Office Theme</vt:lpstr>
      <vt:lpstr>1_Office Theme</vt:lpstr>
      <vt:lpstr>44_Custom Design</vt:lpstr>
      <vt:lpstr>2_Office Theme</vt:lpstr>
      <vt:lpstr>4_Office Theme</vt:lpstr>
      <vt:lpstr>Clouds</vt:lpstr>
      <vt:lpstr>75_Custom Design</vt:lpstr>
      <vt:lpstr>4_LeedsMet template</vt:lpstr>
      <vt:lpstr>2_LeedsMet template</vt:lpstr>
      <vt:lpstr>LeedsMet template</vt:lpstr>
      <vt:lpstr>3_Office Theme</vt:lpstr>
      <vt:lpstr>76_Custom Design</vt:lpstr>
      <vt:lpstr>PowerPoint Presentation</vt:lpstr>
      <vt:lpstr>Addressing in practical ways the shifting paradigms in HE for the 2020s</vt:lpstr>
      <vt:lpstr> About Phil…</vt:lpstr>
      <vt:lpstr>You will be able to download my main slides</vt:lpstr>
      <vt:lpstr>Intended learning outcomes?</vt:lpstr>
      <vt:lpstr>VASCULAR learning outcomes</vt:lpstr>
      <vt:lpstr>Learning by writing?</vt:lpstr>
      <vt:lpstr>PowerPoint Presentation</vt:lpstr>
      <vt:lpstr>Standing on the shoulders of  giants</vt:lpstr>
      <vt:lpstr>On the blurb…</vt:lpstr>
      <vt:lpstr>Provisional session activities</vt:lpstr>
      <vt:lpstr>You can download free much of my published work</vt:lpstr>
      <vt:lpstr>The three questions always in each student’s mind…</vt:lpstr>
      <vt:lpstr>PowerPoint Presentation</vt:lpstr>
      <vt:lpstr>Addressing the 2020s: Eight concurrent, related paradigm shifts</vt:lpstr>
      <vt:lpstr>Thought for the day: Einstein</vt:lpstr>
      <vt:lpstr>BYOD MCQ exam at Imperial</vt:lpstr>
      <vt:lpstr>Digital testing at Utrecht University</vt:lpstr>
      <vt:lpstr>Teaching, learning and enthusiasm</vt:lpstr>
      <vt:lpstr>PowerPoint Presentation</vt:lpstr>
      <vt:lpstr> How students really learn </vt:lpstr>
      <vt:lpstr>PowerPoint Presentation</vt:lpstr>
      <vt:lpstr>PowerPoint Presentation</vt:lpstr>
      <vt:lpstr>PowerPoint Presentation</vt:lpstr>
      <vt:lpstr>Addressing the 2020s: Eight concurrent, related paradigm shifts</vt:lpstr>
      <vt:lpstr>Feedback</vt:lpstr>
      <vt:lpstr>Link to videos made by Sue Beckingham of SHU</vt:lpstr>
      <vt:lpstr>My favourite new book…</vt:lpstr>
      <vt:lpstr>Use link below to download the materials on feedback and assessment produced in 2017-18 by Kay Sambell, Sally Brown and Phil Race for Edinburgh Napier University</vt:lpstr>
      <vt:lpstr>Employers need ‘deep skills’?</vt:lpstr>
      <vt:lpstr>PowerPoint Presentation</vt:lpstr>
      <vt:lpstr>HEA Fellowships (Professional development relating to teaching, learning and assessment)</vt:lpstr>
      <vt:lpstr>PowerPoint Presentation</vt:lpstr>
      <vt:lpstr>Briefing 1: identifying and planning</vt:lpstr>
      <vt:lpstr>Briefing 2 - sharing</vt:lpstr>
      <vt:lpstr>Experience of Royce Sadler on standards, assessment and feedback</vt:lpstr>
      <vt:lpstr>Briefing 3: Emergent learning outcomes</vt:lpstr>
      <vt:lpstr>Post-conference</vt:lpstr>
      <vt:lpstr>Back to our intended learning outcomes</vt:lpstr>
      <vt:lpstr>References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2019-11-14T17:27:50Z</dcterms:modified>
</cp:coreProperties>
</file>