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slideLayouts/slideLayout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slideLayouts/slideLayout3.xml" ContentType="application/vnd.openxmlformats-officedocument.presentationml.slideLayout+xml"/>
  <Override PartName="/ppt/theme/theme6.xml" ContentType="application/vnd.openxmlformats-officedocument.theme+xml"/>
  <Override PartName="/ppt/slideLayouts/slideLayout4.xml" ContentType="application/vnd.openxmlformats-officedocument.presentationml.slideLayout+xml"/>
  <Override PartName="/ppt/theme/theme7.xml" ContentType="application/vnd.openxmlformats-officedocument.theme+xml"/>
  <Override PartName="/ppt/slideLayouts/slideLayout5.xml" ContentType="application/vnd.openxmlformats-officedocument.presentationml.slideLayout+xml"/>
  <Override PartName="/ppt/theme/theme8.xml" ContentType="application/vnd.openxmlformats-officedocument.theme+xml"/>
  <Override PartName="/ppt/slideLayouts/slideLayout6.xml" ContentType="application/vnd.openxmlformats-officedocument.presentationml.slideLayout+xml"/>
  <Override PartName="/ppt/theme/theme9.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10.xml" ContentType="application/vnd.openxmlformats-officedocument.theme+xml"/>
  <Override PartName="/ppt/slideLayouts/slideLayout9.xml" ContentType="application/vnd.openxmlformats-officedocument.presentationml.slideLayout+xml"/>
  <Override PartName="/ppt/theme/theme11.xml" ContentType="application/vnd.openxmlformats-officedocument.theme+xml"/>
  <Override PartName="/ppt/slideLayouts/slideLayout10.xml" ContentType="application/vnd.openxmlformats-officedocument.presentationml.slideLayout+xml"/>
  <Override PartName="/ppt/theme/theme12.xml" ContentType="application/vnd.openxmlformats-officedocument.theme+xml"/>
  <Override PartName="/ppt/slideLayouts/slideLayout11.xml" ContentType="application/vnd.openxmlformats-officedocument.presentationml.slideLayout+xml"/>
  <Override PartName="/ppt/theme/theme13.xml" ContentType="application/vnd.openxmlformats-officedocument.theme+xml"/>
  <Override PartName="/ppt/slideLayouts/slideLayout12.xml" ContentType="application/vnd.openxmlformats-officedocument.presentationml.slideLayout+xml"/>
  <Override PartName="/ppt/theme/theme14.xml" ContentType="application/vnd.openxmlformats-officedocument.theme+xml"/>
  <Override PartName="/ppt/slideLayouts/slideLayout13.xml" ContentType="application/vnd.openxmlformats-officedocument.presentationml.slideLayout+xml"/>
  <Override PartName="/ppt/theme/theme15.xml" ContentType="application/vnd.openxmlformats-officedocument.theme+xml"/>
  <Override PartName="/ppt/slideLayouts/slideLayout14.xml" ContentType="application/vnd.openxmlformats-officedocument.presentationml.slideLayout+xml"/>
  <Override PartName="/ppt/theme/theme16.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3.xml" ContentType="application/vnd.openxmlformats-officedocument.presentationml.notesSlide+xml"/>
  <Override PartName="/ppt/charts/chart3.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695" r:id="rId1"/>
    <p:sldMasterId id="2147484703" r:id="rId2"/>
    <p:sldMasterId id="2147484723" r:id="rId3"/>
    <p:sldMasterId id="2147484762" r:id="rId4"/>
    <p:sldMasterId id="2147484949" r:id="rId5"/>
    <p:sldMasterId id="2147485067" r:id="rId6"/>
    <p:sldMasterId id="2147485255" r:id="rId7"/>
    <p:sldMasterId id="2147485267" r:id="rId8"/>
    <p:sldMasterId id="2147485284" r:id="rId9"/>
    <p:sldMasterId id="2147485334" r:id="rId10"/>
    <p:sldMasterId id="2147485337" r:id="rId11"/>
    <p:sldMasterId id="2147485339" r:id="rId12"/>
    <p:sldMasterId id="2147485341" r:id="rId13"/>
    <p:sldMasterId id="2147485343" r:id="rId14"/>
    <p:sldMasterId id="2147485345" r:id="rId15"/>
    <p:sldMasterId id="2147485347" r:id="rId16"/>
    <p:sldMasterId id="2147485349" r:id="rId17"/>
    <p:sldMasterId id="2147485353" r:id="rId18"/>
  </p:sldMasterIdLst>
  <p:notesMasterIdLst>
    <p:notesMasterId r:id="rId61"/>
  </p:notesMasterIdLst>
  <p:sldIdLst>
    <p:sldId id="428" r:id="rId19"/>
    <p:sldId id="1740" r:id="rId20"/>
    <p:sldId id="1686" r:id="rId21"/>
    <p:sldId id="1732" r:id="rId22"/>
    <p:sldId id="1742" r:id="rId23"/>
    <p:sldId id="1739" r:id="rId24"/>
    <p:sldId id="1733" r:id="rId25"/>
    <p:sldId id="1747" r:id="rId26"/>
    <p:sldId id="1745" r:id="rId27"/>
    <p:sldId id="1746" r:id="rId28"/>
    <p:sldId id="1723" r:id="rId29"/>
    <p:sldId id="1748" r:id="rId30"/>
    <p:sldId id="256" r:id="rId31"/>
    <p:sldId id="426" r:id="rId32"/>
    <p:sldId id="1749" r:id="rId33"/>
    <p:sldId id="1112" r:id="rId34"/>
    <p:sldId id="1237" r:id="rId35"/>
    <p:sldId id="1476" r:id="rId36"/>
    <p:sldId id="1758" r:id="rId37"/>
    <p:sldId id="1475" r:id="rId38"/>
    <p:sldId id="1736" r:id="rId39"/>
    <p:sldId id="1750" r:id="rId40"/>
    <p:sldId id="1751" r:id="rId41"/>
    <p:sldId id="1752" r:id="rId42"/>
    <p:sldId id="679" r:id="rId43"/>
    <p:sldId id="677" r:id="rId44"/>
    <p:sldId id="621" r:id="rId45"/>
    <p:sldId id="675" r:id="rId46"/>
    <p:sldId id="704" r:id="rId47"/>
    <p:sldId id="663" r:id="rId48"/>
    <p:sldId id="1756" r:id="rId49"/>
    <p:sldId id="1757" r:id="rId50"/>
    <p:sldId id="1755" r:id="rId51"/>
    <p:sldId id="1737" r:id="rId52"/>
    <p:sldId id="1738" r:id="rId53"/>
    <p:sldId id="1759" r:id="rId54"/>
    <p:sldId id="1741" r:id="rId55"/>
    <p:sldId id="1743" r:id="rId56"/>
    <p:sldId id="1671" r:id="rId57"/>
    <p:sldId id="1727" r:id="rId58"/>
    <p:sldId id="1666" r:id="rId59"/>
    <p:sldId id="257" r:id="rId60"/>
  </p:sldIdLst>
  <p:sldSz cx="9144000" cy="6858000" type="screen4x3"/>
  <p:notesSz cx="6858000" cy="9144000"/>
  <p:defaultTextStyle>
    <a:defPPr>
      <a:defRPr lang="en-GB"/>
    </a:defPPr>
    <a:lvl1pPr algn="l" rtl="0" fontAlgn="base">
      <a:spcBef>
        <a:spcPct val="0"/>
      </a:spcBef>
      <a:spcAft>
        <a:spcPct val="0"/>
      </a:spcAft>
      <a:defRPr sz="4000" kern="1200">
        <a:solidFill>
          <a:schemeClr val="tx1"/>
        </a:solidFill>
        <a:latin typeface="Comic Sans MS" pitchFamily="66" charset="0"/>
        <a:ea typeface="+mn-ea"/>
        <a:cs typeface="+mn-cs"/>
      </a:defRPr>
    </a:lvl1pPr>
    <a:lvl2pPr marL="457200" algn="l" rtl="0" fontAlgn="base">
      <a:spcBef>
        <a:spcPct val="0"/>
      </a:spcBef>
      <a:spcAft>
        <a:spcPct val="0"/>
      </a:spcAft>
      <a:defRPr sz="4000" kern="1200">
        <a:solidFill>
          <a:schemeClr val="tx1"/>
        </a:solidFill>
        <a:latin typeface="Comic Sans MS" pitchFamily="66" charset="0"/>
        <a:ea typeface="+mn-ea"/>
        <a:cs typeface="+mn-cs"/>
      </a:defRPr>
    </a:lvl2pPr>
    <a:lvl3pPr marL="914400" algn="l" rtl="0" fontAlgn="base">
      <a:spcBef>
        <a:spcPct val="0"/>
      </a:spcBef>
      <a:spcAft>
        <a:spcPct val="0"/>
      </a:spcAft>
      <a:defRPr sz="4000" kern="1200">
        <a:solidFill>
          <a:schemeClr val="tx1"/>
        </a:solidFill>
        <a:latin typeface="Comic Sans MS" pitchFamily="66" charset="0"/>
        <a:ea typeface="+mn-ea"/>
        <a:cs typeface="+mn-cs"/>
      </a:defRPr>
    </a:lvl3pPr>
    <a:lvl4pPr marL="1371600" algn="l" rtl="0" fontAlgn="base">
      <a:spcBef>
        <a:spcPct val="0"/>
      </a:spcBef>
      <a:spcAft>
        <a:spcPct val="0"/>
      </a:spcAft>
      <a:defRPr sz="4000" kern="1200">
        <a:solidFill>
          <a:schemeClr val="tx1"/>
        </a:solidFill>
        <a:latin typeface="Comic Sans MS" pitchFamily="66" charset="0"/>
        <a:ea typeface="+mn-ea"/>
        <a:cs typeface="+mn-cs"/>
      </a:defRPr>
    </a:lvl4pPr>
    <a:lvl5pPr marL="1828800" algn="l" rtl="0" fontAlgn="base">
      <a:spcBef>
        <a:spcPct val="0"/>
      </a:spcBef>
      <a:spcAft>
        <a:spcPct val="0"/>
      </a:spcAft>
      <a:defRPr sz="4000" kern="1200">
        <a:solidFill>
          <a:schemeClr val="tx1"/>
        </a:solidFill>
        <a:latin typeface="Comic Sans MS" pitchFamily="66" charset="0"/>
        <a:ea typeface="+mn-ea"/>
        <a:cs typeface="+mn-cs"/>
      </a:defRPr>
    </a:lvl5pPr>
    <a:lvl6pPr marL="2286000" algn="l" defTabSz="914400" rtl="0" eaLnBrk="1" latinLnBrk="0" hangingPunct="1">
      <a:defRPr sz="4000" kern="1200">
        <a:solidFill>
          <a:schemeClr val="tx1"/>
        </a:solidFill>
        <a:latin typeface="Comic Sans MS" pitchFamily="66" charset="0"/>
        <a:ea typeface="+mn-ea"/>
        <a:cs typeface="+mn-cs"/>
      </a:defRPr>
    </a:lvl6pPr>
    <a:lvl7pPr marL="2743200" algn="l" defTabSz="914400" rtl="0" eaLnBrk="1" latinLnBrk="0" hangingPunct="1">
      <a:defRPr sz="4000" kern="1200">
        <a:solidFill>
          <a:schemeClr val="tx1"/>
        </a:solidFill>
        <a:latin typeface="Comic Sans MS" pitchFamily="66" charset="0"/>
        <a:ea typeface="+mn-ea"/>
        <a:cs typeface="+mn-cs"/>
      </a:defRPr>
    </a:lvl7pPr>
    <a:lvl8pPr marL="3200400" algn="l" defTabSz="914400" rtl="0" eaLnBrk="1" latinLnBrk="0" hangingPunct="1">
      <a:defRPr sz="4000" kern="1200">
        <a:solidFill>
          <a:schemeClr val="tx1"/>
        </a:solidFill>
        <a:latin typeface="Comic Sans MS" pitchFamily="66" charset="0"/>
        <a:ea typeface="+mn-ea"/>
        <a:cs typeface="+mn-cs"/>
      </a:defRPr>
    </a:lvl8pPr>
    <a:lvl9pPr marL="3657600" algn="l" defTabSz="914400" rtl="0" eaLnBrk="1" latinLnBrk="0" hangingPunct="1">
      <a:defRPr sz="4000" kern="1200">
        <a:solidFill>
          <a:schemeClr val="tx1"/>
        </a:solidFill>
        <a:latin typeface="Comic Sans MS"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CC0000"/>
    <a:srgbClr val="FF66FF"/>
    <a:srgbClr val="FFFFFF"/>
    <a:srgbClr val="000000"/>
    <a:srgbClr val="99FFCC"/>
    <a:srgbClr val="FF6600"/>
    <a:srgbClr val="660066"/>
    <a:srgbClr val="FFFF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18" autoAdjust="0"/>
    <p:restoredTop sz="94333" autoAdjust="0"/>
  </p:normalViewPr>
  <p:slideViewPr>
    <p:cSldViewPr>
      <p:cViewPr varScale="1">
        <p:scale>
          <a:sx n="69" d="100"/>
          <a:sy n="69" d="100"/>
        </p:scale>
        <p:origin x="1392" y="7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2448"/>
    </p:cViewPr>
  </p:sorterViewPr>
  <p:gridSpacing cx="72010" cy="7201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8.xml"/><Relationship Id="rId39" Type="http://schemas.openxmlformats.org/officeDocument/2006/relationships/slide" Target="slides/slide21.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slide" Target="slides/slide24.xml"/><Relationship Id="rId47" Type="http://schemas.openxmlformats.org/officeDocument/2006/relationships/slide" Target="slides/slide29.xml"/><Relationship Id="rId50" Type="http://schemas.openxmlformats.org/officeDocument/2006/relationships/slide" Target="slides/slide32.xml"/><Relationship Id="rId55" Type="http://schemas.openxmlformats.org/officeDocument/2006/relationships/slide" Target="slides/slide37.xml"/><Relationship Id="rId63"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2.xml"/><Relationship Id="rId29" Type="http://schemas.openxmlformats.org/officeDocument/2006/relationships/slide" Target="slides/slide11.xml"/><Relationship Id="rId41" Type="http://schemas.openxmlformats.org/officeDocument/2006/relationships/slide" Target="slides/slide23.xml"/><Relationship Id="rId54" Type="http://schemas.openxmlformats.org/officeDocument/2006/relationships/slide" Target="slides/slide36.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3" Type="http://schemas.openxmlformats.org/officeDocument/2006/relationships/slide" Target="slides/slide35.xml"/><Relationship Id="rId58" Type="http://schemas.openxmlformats.org/officeDocument/2006/relationships/slide" Target="slides/slide40.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slide" Target="slides/slide39.xml"/><Relationship Id="rId61"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1.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slide" Target="slides/slide42.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56" Type="http://schemas.openxmlformats.org/officeDocument/2006/relationships/slide" Target="slides/slide38.xml"/><Relationship Id="rId64"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3.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slide" Target="slides/slide4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hell\Documents\Conference%20general\Lincoln\UG%20stat%20change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Shell\Documents\Conference%20general\Lincoln\UG%20stat%20change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Shell\Documents\Stats%20for%20stirling\Graphs%20for%20stirling.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557384419843961"/>
          <c:y val="4.602138221189666E-2"/>
          <c:w val="0.57277991069100886"/>
          <c:h val="0.84261496911315414"/>
        </c:manualLayout>
      </c:layout>
      <c:lineChart>
        <c:grouping val="standard"/>
        <c:varyColors val="0"/>
        <c:ser>
          <c:idx val="0"/>
          <c:order val="0"/>
          <c:tx>
            <c:strRef>
              <c:f>Sheet1!$A$5</c:f>
              <c:strCache>
                <c:ptCount val="1"/>
                <c:pt idx="0">
                  <c:v>Full-time</c:v>
                </c:pt>
              </c:strCache>
            </c:strRef>
          </c:tx>
          <c:cat>
            <c:strRef>
              <c:f>Sheet1!$B$4:$E$4</c:f>
              <c:strCache>
                <c:ptCount val="4"/>
                <c:pt idx="0">
                  <c:v>1994/5</c:v>
                </c:pt>
                <c:pt idx="1">
                  <c:v>2006/7</c:v>
                </c:pt>
                <c:pt idx="2">
                  <c:v>2012/13</c:v>
                </c:pt>
                <c:pt idx="3">
                  <c:v>2016/17</c:v>
                </c:pt>
              </c:strCache>
            </c:strRef>
          </c:cat>
          <c:val>
            <c:numRef>
              <c:f>Sheet1!$B$5:$E$5</c:f>
              <c:numCache>
                <c:formatCode>General</c:formatCode>
                <c:ptCount val="4"/>
                <c:pt idx="0">
                  <c:v>946919</c:v>
                </c:pt>
                <c:pt idx="1">
                  <c:v>1208650</c:v>
                </c:pt>
                <c:pt idx="2">
                  <c:v>1385350</c:v>
                </c:pt>
                <c:pt idx="3">
                  <c:v>1476935</c:v>
                </c:pt>
              </c:numCache>
            </c:numRef>
          </c:val>
          <c:smooth val="0"/>
          <c:extLst>
            <c:ext xmlns:c16="http://schemas.microsoft.com/office/drawing/2014/chart" uri="{C3380CC4-5D6E-409C-BE32-E72D297353CC}">
              <c16:uniqueId val="{00000000-8953-44EF-B6D9-E31015D972D3}"/>
            </c:ext>
          </c:extLst>
        </c:ser>
        <c:ser>
          <c:idx val="1"/>
          <c:order val="1"/>
          <c:tx>
            <c:strRef>
              <c:f>Sheet1!$A$6</c:f>
              <c:strCache>
                <c:ptCount val="1"/>
                <c:pt idx="0">
                  <c:v>Part-time</c:v>
                </c:pt>
              </c:strCache>
            </c:strRef>
          </c:tx>
          <c:cat>
            <c:strRef>
              <c:f>Sheet1!$B$4:$E$4</c:f>
              <c:strCache>
                <c:ptCount val="4"/>
                <c:pt idx="0">
                  <c:v>1994/5</c:v>
                </c:pt>
                <c:pt idx="1">
                  <c:v>2006/7</c:v>
                </c:pt>
                <c:pt idx="2">
                  <c:v>2012/13</c:v>
                </c:pt>
                <c:pt idx="3">
                  <c:v>2016/17</c:v>
                </c:pt>
              </c:strCache>
            </c:strRef>
          </c:cat>
          <c:val>
            <c:numRef>
              <c:f>Sheet1!$B$6:$E$6</c:f>
              <c:numCache>
                <c:formatCode>General</c:formatCode>
                <c:ptCount val="4"/>
                <c:pt idx="0">
                  <c:v>285069</c:v>
                </c:pt>
                <c:pt idx="1">
                  <c:v>594775</c:v>
                </c:pt>
                <c:pt idx="2">
                  <c:v>418405</c:v>
                </c:pt>
                <c:pt idx="3">
                  <c:v>289445</c:v>
                </c:pt>
              </c:numCache>
            </c:numRef>
          </c:val>
          <c:smooth val="0"/>
          <c:extLst>
            <c:ext xmlns:c16="http://schemas.microsoft.com/office/drawing/2014/chart" uri="{C3380CC4-5D6E-409C-BE32-E72D297353CC}">
              <c16:uniqueId val="{00000001-8953-44EF-B6D9-E31015D972D3}"/>
            </c:ext>
          </c:extLst>
        </c:ser>
        <c:dLbls>
          <c:showLegendKey val="0"/>
          <c:showVal val="0"/>
          <c:showCatName val="0"/>
          <c:showSerName val="0"/>
          <c:showPercent val="0"/>
          <c:showBubbleSize val="0"/>
        </c:dLbls>
        <c:marker val="1"/>
        <c:smooth val="0"/>
        <c:axId val="66293760"/>
        <c:axId val="66295680"/>
      </c:lineChart>
      <c:catAx>
        <c:axId val="66293760"/>
        <c:scaling>
          <c:orientation val="minMax"/>
        </c:scaling>
        <c:delete val="0"/>
        <c:axPos val="b"/>
        <c:numFmt formatCode="General" sourceLinked="0"/>
        <c:majorTickMark val="out"/>
        <c:minorTickMark val="none"/>
        <c:tickLblPos val="nextTo"/>
        <c:txPr>
          <a:bodyPr/>
          <a:lstStyle/>
          <a:p>
            <a:pPr>
              <a:defRPr sz="1200"/>
            </a:pPr>
            <a:endParaRPr lang="en-US"/>
          </a:p>
        </c:txPr>
        <c:crossAx val="66295680"/>
        <c:crosses val="autoZero"/>
        <c:auto val="1"/>
        <c:lblAlgn val="ctr"/>
        <c:lblOffset val="100"/>
        <c:noMultiLvlLbl val="0"/>
      </c:catAx>
      <c:valAx>
        <c:axId val="66295680"/>
        <c:scaling>
          <c:orientation val="minMax"/>
        </c:scaling>
        <c:delete val="0"/>
        <c:axPos val="l"/>
        <c:majorGridlines/>
        <c:numFmt formatCode="General" sourceLinked="1"/>
        <c:majorTickMark val="out"/>
        <c:minorTickMark val="none"/>
        <c:tickLblPos val="nextTo"/>
        <c:txPr>
          <a:bodyPr/>
          <a:lstStyle/>
          <a:p>
            <a:pPr>
              <a:defRPr sz="1400"/>
            </a:pPr>
            <a:endParaRPr lang="en-US"/>
          </a:p>
        </c:txPr>
        <c:crossAx val="66293760"/>
        <c:crosses val="autoZero"/>
        <c:crossBetween val="between"/>
      </c:valAx>
    </c:plotArea>
    <c:legend>
      <c:legendPos val="r"/>
      <c:overlay val="0"/>
      <c:txPr>
        <a:bodyPr/>
        <a:lstStyle/>
        <a:p>
          <a:pPr>
            <a:defRPr sz="120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288051577312524"/>
          <c:y val="4.2386120110175805E-2"/>
          <c:w val="0.62951212406389312"/>
          <c:h val="0.90340661913099574"/>
        </c:manualLayout>
      </c:layout>
      <c:lineChart>
        <c:grouping val="standard"/>
        <c:varyColors val="0"/>
        <c:ser>
          <c:idx val="0"/>
          <c:order val="0"/>
          <c:tx>
            <c:strRef>
              <c:f>Sheet1!$A$11</c:f>
              <c:strCache>
                <c:ptCount val="1"/>
                <c:pt idx="0">
                  <c:v>Male FT</c:v>
                </c:pt>
              </c:strCache>
            </c:strRef>
          </c:tx>
          <c:cat>
            <c:strRef>
              <c:f>Sheet1!$B$10:$F$10</c:f>
              <c:strCache>
                <c:ptCount val="5"/>
                <c:pt idx="0">
                  <c:v>1994/5</c:v>
                </c:pt>
                <c:pt idx="1">
                  <c:v>2006/7</c:v>
                </c:pt>
                <c:pt idx="2">
                  <c:v>2012/13</c:v>
                </c:pt>
                <c:pt idx="3">
                  <c:v>2016/17</c:v>
                </c:pt>
                <c:pt idx="4">
                  <c:v>2017/18</c:v>
                </c:pt>
              </c:strCache>
            </c:strRef>
          </c:cat>
          <c:val>
            <c:numRef>
              <c:f>Sheet1!$B$11:$F$11</c:f>
              <c:numCache>
                <c:formatCode>General</c:formatCode>
                <c:ptCount val="5"/>
                <c:pt idx="0">
                  <c:v>472227</c:v>
                </c:pt>
                <c:pt idx="1">
                  <c:v>674380</c:v>
                </c:pt>
                <c:pt idx="2">
                  <c:v>626025</c:v>
                </c:pt>
                <c:pt idx="3">
                  <c:v>815225</c:v>
                </c:pt>
                <c:pt idx="4">
                  <c:v>654005</c:v>
                </c:pt>
              </c:numCache>
            </c:numRef>
          </c:val>
          <c:smooth val="0"/>
          <c:extLst>
            <c:ext xmlns:c16="http://schemas.microsoft.com/office/drawing/2014/chart" uri="{C3380CC4-5D6E-409C-BE32-E72D297353CC}">
              <c16:uniqueId val="{00000000-4AF3-41CD-92E2-1F84672DD016}"/>
            </c:ext>
          </c:extLst>
        </c:ser>
        <c:ser>
          <c:idx val="1"/>
          <c:order val="1"/>
          <c:tx>
            <c:strRef>
              <c:f>Sheet1!$A$12</c:f>
              <c:strCache>
                <c:ptCount val="1"/>
                <c:pt idx="0">
                  <c:v>Female FT</c:v>
                </c:pt>
              </c:strCache>
            </c:strRef>
          </c:tx>
          <c:cat>
            <c:strRef>
              <c:f>Sheet1!$B$10:$F$10</c:f>
              <c:strCache>
                <c:ptCount val="5"/>
                <c:pt idx="0">
                  <c:v>1994/5</c:v>
                </c:pt>
                <c:pt idx="1">
                  <c:v>2006/7</c:v>
                </c:pt>
                <c:pt idx="2">
                  <c:v>2012/13</c:v>
                </c:pt>
                <c:pt idx="3">
                  <c:v>2016/17</c:v>
                </c:pt>
                <c:pt idx="4">
                  <c:v>2017/18</c:v>
                </c:pt>
              </c:strCache>
            </c:strRef>
          </c:cat>
          <c:val>
            <c:numRef>
              <c:f>Sheet1!$B$12:$F$12</c:f>
              <c:numCache>
                <c:formatCode>General</c:formatCode>
                <c:ptCount val="5"/>
                <c:pt idx="0">
                  <c:v>474692</c:v>
                </c:pt>
                <c:pt idx="1">
                  <c:v>674380</c:v>
                </c:pt>
                <c:pt idx="2">
                  <c:v>759250</c:v>
                </c:pt>
                <c:pt idx="3">
                  <c:v>822345</c:v>
                </c:pt>
                <c:pt idx="4">
                  <c:v>822345</c:v>
                </c:pt>
              </c:numCache>
            </c:numRef>
          </c:val>
          <c:smooth val="0"/>
          <c:extLst>
            <c:ext xmlns:c16="http://schemas.microsoft.com/office/drawing/2014/chart" uri="{C3380CC4-5D6E-409C-BE32-E72D297353CC}">
              <c16:uniqueId val="{00000001-4AF3-41CD-92E2-1F84672DD016}"/>
            </c:ext>
          </c:extLst>
        </c:ser>
        <c:ser>
          <c:idx val="2"/>
          <c:order val="2"/>
          <c:tx>
            <c:strRef>
              <c:f>Sheet1!$A$13</c:f>
              <c:strCache>
                <c:ptCount val="1"/>
                <c:pt idx="0">
                  <c:v>Male PT</c:v>
                </c:pt>
              </c:strCache>
            </c:strRef>
          </c:tx>
          <c:cat>
            <c:strRef>
              <c:f>Sheet1!$B$10:$F$10</c:f>
              <c:strCache>
                <c:ptCount val="5"/>
                <c:pt idx="0">
                  <c:v>1994/5</c:v>
                </c:pt>
                <c:pt idx="1">
                  <c:v>2006/7</c:v>
                </c:pt>
                <c:pt idx="2">
                  <c:v>2012/13</c:v>
                </c:pt>
                <c:pt idx="3">
                  <c:v>2016/17</c:v>
                </c:pt>
                <c:pt idx="4">
                  <c:v>2017/18</c:v>
                </c:pt>
              </c:strCache>
            </c:strRef>
          </c:cat>
          <c:val>
            <c:numRef>
              <c:f>Sheet1!$B$13:$F$13</c:f>
              <c:numCache>
                <c:formatCode>General</c:formatCode>
                <c:ptCount val="5"/>
                <c:pt idx="0">
                  <c:v>131008</c:v>
                </c:pt>
                <c:pt idx="1">
                  <c:v>215220</c:v>
                </c:pt>
                <c:pt idx="2">
                  <c:v>160730</c:v>
                </c:pt>
                <c:pt idx="3">
                  <c:v>115140</c:v>
                </c:pt>
                <c:pt idx="4">
                  <c:v>115140</c:v>
                </c:pt>
              </c:numCache>
            </c:numRef>
          </c:val>
          <c:smooth val="0"/>
          <c:extLst>
            <c:ext xmlns:c16="http://schemas.microsoft.com/office/drawing/2014/chart" uri="{C3380CC4-5D6E-409C-BE32-E72D297353CC}">
              <c16:uniqueId val="{00000002-4AF3-41CD-92E2-1F84672DD016}"/>
            </c:ext>
          </c:extLst>
        </c:ser>
        <c:ser>
          <c:idx val="3"/>
          <c:order val="3"/>
          <c:tx>
            <c:strRef>
              <c:f>Sheet1!$A$14</c:f>
              <c:strCache>
                <c:ptCount val="1"/>
                <c:pt idx="0">
                  <c:v>Female PT</c:v>
                </c:pt>
              </c:strCache>
            </c:strRef>
          </c:tx>
          <c:cat>
            <c:strRef>
              <c:f>Sheet1!$B$10:$F$10</c:f>
              <c:strCache>
                <c:ptCount val="5"/>
                <c:pt idx="0">
                  <c:v>1994/5</c:v>
                </c:pt>
                <c:pt idx="1">
                  <c:v>2006/7</c:v>
                </c:pt>
                <c:pt idx="2">
                  <c:v>2012/13</c:v>
                </c:pt>
                <c:pt idx="3">
                  <c:v>2016/17</c:v>
                </c:pt>
                <c:pt idx="4">
                  <c:v>2017/18</c:v>
                </c:pt>
              </c:strCache>
            </c:strRef>
          </c:cat>
          <c:val>
            <c:numRef>
              <c:f>Sheet1!$B$14:$F$14</c:f>
              <c:numCache>
                <c:formatCode>General</c:formatCode>
                <c:ptCount val="5"/>
                <c:pt idx="0">
                  <c:v>154061</c:v>
                </c:pt>
                <c:pt idx="1">
                  <c:v>379260</c:v>
                </c:pt>
                <c:pt idx="2">
                  <c:v>257385</c:v>
                </c:pt>
                <c:pt idx="3">
                  <c:v>174190</c:v>
                </c:pt>
                <c:pt idx="4">
                  <c:v>174190</c:v>
                </c:pt>
              </c:numCache>
            </c:numRef>
          </c:val>
          <c:smooth val="0"/>
          <c:extLst>
            <c:ext xmlns:c16="http://schemas.microsoft.com/office/drawing/2014/chart" uri="{C3380CC4-5D6E-409C-BE32-E72D297353CC}">
              <c16:uniqueId val="{00000003-4AF3-41CD-92E2-1F84672DD016}"/>
            </c:ext>
          </c:extLst>
        </c:ser>
        <c:dLbls>
          <c:showLegendKey val="0"/>
          <c:showVal val="0"/>
          <c:showCatName val="0"/>
          <c:showSerName val="0"/>
          <c:showPercent val="0"/>
          <c:showBubbleSize val="0"/>
        </c:dLbls>
        <c:marker val="1"/>
        <c:smooth val="0"/>
        <c:axId val="72540544"/>
        <c:axId val="72542080"/>
      </c:lineChart>
      <c:catAx>
        <c:axId val="72540544"/>
        <c:scaling>
          <c:orientation val="minMax"/>
        </c:scaling>
        <c:delete val="0"/>
        <c:axPos val="b"/>
        <c:numFmt formatCode="General" sourceLinked="0"/>
        <c:majorTickMark val="out"/>
        <c:minorTickMark val="none"/>
        <c:tickLblPos val="nextTo"/>
        <c:txPr>
          <a:bodyPr/>
          <a:lstStyle/>
          <a:p>
            <a:pPr>
              <a:defRPr sz="1200"/>
            </a:pPr>
            <a:endParaRPr lang="en-US"/>
          </a:p>
        </c:txPr>
        <c:crossAx val="72542080"/>
        <c:crosses val="autoZero"/>
        <c:auto val="1"/>
        <c:lblAlgn val="ctr"/>
        <c:lblOffset val="100"/>
        <c:noMultiLvlLbl val="0"/>
      </c:catAx>
      <c:valAx>
        <c:axId val="72542080"/>
        <c:scaling>
          <c:orientation val="minMax"/>
        </c:scaling>
        <c:delete val="0"/>
        <c:axPos val="l"/>
        <c:majorGridlines/>
        <c:numFmt formatCode="General" sourceLinked="1"/>
        <c:majorTickMark val="out"/>
        <c:minorTickMark val="none"/>
        <c:tickLblPos val="nextTo"/>
        <c:txPr>
          <a:bodyPr/>
          <a:lstStyle/>
          <a:p>
            <a:pPr>
              <a:defRPr sz="1400"/>
            </a:pPr>
            <a:endParaRPr lang="en-US"/>
          </a:p>
        </c:txPr>
        <c:crossAx val="72540544"/>
        <c:crosses val="autoZero"/>
        <c:crossBetween val="between"/>
      </c:valAx>
    </c:plotArea>
    <c:legend>
      <c:legendPos val="r"/>
      <c:layout>
        <c:manualLayout>
          <c:xMode val="edge"/>
          <c:yMode val="edge"/>
          <c:x val="0.79232062275077608"/>
          <c:y val="0.40344048214422634"/>
          <c:w val="0.20767937724922397"/>
          <c:h val="0.19311883233008648"/>
        </c:manualLayout>
      </c:layout>
      <c:overlay val="0"/>
      <c:txPr>
        <a:bodyPr/>
        <a:lstStyle/>
        <a:p>
          <a:pPr>
            <a:defRPr sz="1200"/>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Sheet1!$D$71:$E$71</c:f>
              <c:strCache>
                <c:ptCount val="1"/>
                <c:pt idx="0">
                  <c:v>FT Research for a higher degree</c:v>
                </c:pt>
              </c:strCache>
            </c:strRef>
          </c:tx>
          <c:cat>
            <c:numRef>
              <c:f>Sheet1!$F$70:$M$70</c:f>
              <c:numCache>
                <c:formatCode>General</c:formatCode>
                <c:ptCount val="8"/>
                <c:pt idx="0">
                  <c:v>2003.4</c:v>
                </c:pt>
                <c:pt idx="1">
                  <c:v>2006.7</c:v>
                </c:pt>
                <c:pt idx="2" formatCode="0.00">
                  <c:v>2009.1</c:v>
                </c:pt>
                <c:pt idx="3">
                  <c:v>2010.11</c:v>
                </c:pt>
                <c:pt idx="4">
                  <c:v>2011.12</c:v>
                </c:pt>
                <c:pt idx="5">
                  <c:v>2013.14</c:v>
                </c:pt>
                <c:pt idx="6">
                  <c:v>2014.15</c:v>
                </c:pt>
                <c:pt idx="7">
                  <c:v>2015.16</c:v>
                </c:pt>
              </c:numCache>
            </c:numRef>
          </c:cat>
          <c:val>
            <c:numRef>
              <c:f>Sheet1!$F$71:$M$71</c:f>
              <c:numCache>
                <c:formatCode>General</c:formatCode>
                <c:ptCount val="8"/>
                <c:pt idx="0">
                  <c:v>56650</c:v>
                </c:pt>
                <c:pt idx="1">
                  <c:v>63330</c:v>
                </c:pt>
                <c:pt idx="2">
                  <c:v>69995</c:v>
                </c:pt>
                <c:pt idx="3">
                  <c:v>74305</c:v>
                </c:pt>
                <c:pt idx="4">
                  <c:v>78435</c:v>
                </c:pt>
                <c:pt idx="5">
                  <c:v>81480</c:v>
                </c:pt>
                <c:pt idx="6">
                  <c:v>81135</c:v>
                </c:pt>
                <c:pt idx="7">
                  <c:v>82100</c:v>
                </c:pt>
              </c:numCache>
            </c:numRef>
          </c:val>
          <c:smooth val="0"/>
          <c:extLst>
            <c:ext xmlns:c16="http://schemas.microsoft.com/office/drawing/2014/chart" uri="{C3380CC4-5D6E-409C-BE32-E72D297353CC}">
              <c16:uniqueId val="{00000000-7E12-42FC-920D-12F0F54098CD}"/>
            </c:ext>
          </c:extLst>
        </c:ser>
        <c:ser>
          <c:idx val="1"/>
          <c:order val="1"/>
          <c:tx>
            <c:strRef>
              <c:f>Sheet1!$D$72:$E$72</c:f>
              <c:strCache>
                <c:ptCount val="1"/>
                <c:pt idx="0">
                  <c:v>PT Research for a higher degree</c:v>
                </c:pt>
              </c:strCache>
            </c:strRef>
          </c:tx>
          <c:cat>
            <c:numRef>
              <c:f>Sheet1!$F$70:$M$70</c:f>
              <c:numCache>
                <c:formatCode>General</c:formatCode>
                <c:ptCount val="8"/>
                <c:pt idx="0">
                  <c:v>2003.4</c:v>
                </c:pt>
                <c:pt idx="1">
                  <c:v>2006.7</c:v>
                </c:pt>
                <c:pt idx="2" formatCode="0.00">
                  <c:v>2009.1</c:v>
                </c:pt>
                <c:pt idx="3">
                  <c:v>2010.11</c:v>
                </c:pt>
                <c:pt idx="4">
                  <c:v>2011.12</c:v>
                </c:pt>
                <c:pt idx="5">
                  <c:v>2013.14</c:v>
                </c:pt>
                <c:pt idx="6">
                  <c:v>2014.15</c:v>
                </c:pt>
                <c:pt idx="7">
                  <c:v>2015.16</c:v>
                </c:pt>
              </c:numCache>
            </c:numRef>
          </c:cat>
          <c:val>
            <c:numRef>
              <c:f>Sheet1!$F$72:$M$72</c:f>
              <c:numCache>
                <c:formatCode>General</c:formatCode>
                <c:ptCount val="8"/>
                <c:pt idx="0">
                  <c:v>54190</c:v>
                </c:pt>
                <c:pt idx="1">
                  <c:v>55615</c:v>
                </c:pt>
                <c:pt idx="2">
                  <c:v>28175</c:v>
                </c:pt>
                <c:pt idx="3">
                  <c:v>28950</c:v>
                </c:pt>
                <c:pt idx="4">
                  <c:v>29880</c:v>
                </c:pt>
                <c:pt idx="5">
                  <c:v>29370</c:v>
                </c:pt>
                <c:pt idx="6">
                  <c:v>28315</c:v>
                </c:pt>
                <c:pt idx="7">
                  <c:v>27665</c:v>
                </c:pt>
              </c:numCache>
            </c:numRef>
          </c:val>
          <c:smooth val="0"/>
          <c:extLst>
            <c:ext xmlns:c16="http://schemas.microsoft.com/office/drawing/2014/chart" uri="{C3380CC4-5D6E-409C-BE32-E72D297353CC}">
              <c16:uniqueId val="{00000001-7E12-42FC-920D-12F0F54098CD}"/>
            </c:ext>
          </c:extLst>
        </c:ser>
        <c:ser>
          <c:idx val="2"/>
          <c:order val="2"/>
          <c:tx>
            <c:strRef>
              <c:f>Sheet1!$D$73:$E$73</c:f>
              <c:strCache>
                <c:ptCount val="1"/>
                <c:pt idx="0">
                  <c:v>FT Taught course for a higher degree</c:v>
                </c:pt>
              </c:strCache>
            </c:strRef>
          </c:tx>
          <c:cat>
            <c:numRef>
              <c:f>Sheet1!$F$70:$M$70</c:f>
              <c:numCache>
                <c:formatCode>General</c:formatCode>
                <c:ptCount val="8"/>
                <c:pt idx="0">
                  <c:v>2003.4</c:v>
                </c:pt>
                <c:pt idx="1">
                  <c:v>2006.7</c:v>
                </c:pt>
                <c:pt idx="2" formatCode="0.00">
                  <c:v>2009.1</c:v>
                </c:pt>
                <c:pt idx="3">
                  <c:v>2010.11</c:v>
                </c:pt>
                <c:pt idx="4">
                  <c:v>2011.12</c:v>
                </c:pt>
                <c:pt idx="5">
                  <c:v>2013.14</c:v>
                </c:pt>
                <c:pt idx="6">
                  <c:v>2014.15</c:v>
                </c:pt>
                <c:pt idx="7">
                  <c:v>2015.16</c:v>
                </c:pt>
              </c:numCache>
            </c:numRef>
          </c:cat>
          <c:val>
            <c:numRef>
              <c:f>Sheet1!$F$73:$M$73</c:f>
              <c:numCache>
                <c:formatCode>General</c:formatCode>
                <c:ptCount val="8"/>
                <c:pt idx="0">
                  <c:v>116745</c:v>
                </c:pt>
                <c:pt idx="1">
                  <c:v>133535</c:v>
                </c:pt>
                <c:pt idx="2">
                  <c:v>187790</c:v>
                </c:pt>
                <c:pt idx="3">
                  <c:v>197690</c:v>
                </c:pt>
                <c:pt idx="4">
                  <c:v>193785</c:v>
                </c:pt>
                <c:pt idx="5">
                  <c:v>182545</c:v>
                </c:pt>
                <c:pt idx="6">
                  <c:v>184070</c:v>
                </c:pt>
                <c:pt idx="7">
                  <c:v>182350</c:v>
                </c:pt>
              </c:numCache>
            </c:numRef>
          </c:val>
          <c:smooth val="0"/>
          <c:extLst>
            <c:ext xmlns:c16="http://schemas.microsoft.com/office/drawing/2014/chart" uri="{C3380CC4-5D6E-409C-BE32-E72D297353CC}">
              <c16:uniqueId val="{00000002-7E12-42FC-920D-12F0F54098CD}"/>
            </c:ext>
          </c:extLst>
        </c:ser>
        <c:ser>
          <c:idx val="3"/>
          <c:order val="3"/>
          <c:tx>
            <c:strRef>
              <c:f>Sheet1!$D$74:$E$74</c:f>
              <c:strCache>
                <c:ptCount val="1"/>
                <c:pt idx="0">
                  <c:v>PT Taught course for a higher degree</c:v>
                </c:pt>
              </c:strCache>
            </c:strRef>
          </c:tx>
          <c:cat>
            <c:numRef>
              <c:f>Sheet1!$F$70:$M$70</c:f>
              <c:numCache>
                <c:formatCode>General</c:formatCode>
                <c:ptCount val="8"/>
                <c:pt idx="0">
                  <c:v>2003.4</c:v>
                </c:pt>
                <c:pt idx="1">
                  <c:v>2006.7</c:v>
                </c:pt>
                <c:pt idx="2" formatCode="0.00">
                  <c:v>2009.1</c:v>
                </c:pt>
                <c:pt idx="3">
                  <c:v>2010.11</c:v>
                </c:pt>
                <c:pt idx="4">
                  <c:v>2011.12</c:v>
                </c:pt>
                <c:pt idx="5">
                  <c:v>2013.14</c:v>
                </c:pt>
                <c:pt idx="6">
                  <c:v>2014.15</c:v>
                </c:pt>
                <c:pt idx="7">
                  <c:v>2015.16</c:v>
                </c:pt>
              </c:numCache>
            </c:numRef>
          </c:cat>
          <c:val>
            <c:numRef>
              <c:f>Sheet1!$F$74:$M$74</c:f>
              <c:numCache>
                <c:formatCode>General</c:formatCode>
                <c:ptCount val="8"/>
                <c:pt idx="0">
                  <c:v>145950</c:v>
                </c:pt>
                <c:pt idx="1">
                  <c:v>157550</c:v>
                </c:pt>
                <c:pt idx="2">
                  <c:v>151705</c:v>
                </c:pt>
                <c:pt idx="3">
                  <c:v>147610</c:v>
                </c:pt>
                <c:pt idx="4">
                  <c:v>140500</c:v>
                </c:pt>
                <c:pt idx="5">
                  <c:v>121645</c:v>
                </c:pt>
                <c:pt idx="6">
                  <c:v>116735</c:v>
                </c:pt>
                <c:pt idx="7">
                  <c:v>114520</c:v>
                </c:pt>
              </c:numCache>
            </c:numRef>
          </c:val>
          <c:smooth val="0"/>
          <c:extLst>
            <c:ext xmlns:c16="http://schemas.microsoft.com/office/drawing/2014/chart" uri="{C3380CC4-5D6E-409C-BE32-E72D297353CC}">
              <c16:uniqueId val="{00000003-7E12-42FC-920D-12F0F54098CD}"/>
            </c:ext>
          </c:extLst>
        </c:ser>
        <c:ser>
          <c:idx val="4"/>
          <c:order val="4"/>
          <c:tx>
            <c:strRef>
              <c:f>Sheet1!$D$75:$E$75</c:f>
              <c:strCache>
                <c:ptCount val="1"/>
                <c:pt idx="0">
                  <c:v>FT Other postgraduate </c:v>
                </c:pt>
              </c:strCache>
            </c:strRef>
          </c:tx>
          <c:cat>
            <c:numRef>
              <c:f>Sheet1!$F$70:$M$70</c:f>
              <c:numCache>
                <c:formatCode>General</c:formatCode>
                <c:ptCount val="8"/>
                <c:pt idx="0">
                  <c:v>2003.4</c:v>
                </c:pt>
                <c:pt idx="1">
                  <c:v>2006.7</c:v>
                </c:pt>
                <c:pt idx="2" formatCode="0.00">
                  <c:v>2009.1</c:v>
                </c:pt>
                <c:pt idx="3">
                  <c:v>2010.11</c:v>
                </c:pt>
                <c:pt idx="4">
                  <c:v>2011.12</c:v>
                </c:pt>
                <c:pt idx="5">
                  <c:v>2013.14</c:v>
                </c:pt>
                <c:pt idx="6">
                  <c:v>2014.15</c:v>
                </c:pt>
                <c:pt idx="7">
                  <c:v>2015.16</c:v>
                </c:pt>
              </c:numCache>
            </c:numRef>
          </c:cat>
          <c:val>
            <c:numRef>
              <c:f>Sheet1!$F$75:$M$75</c:f>
              <c:numCache>
                <c:formatCode>General</c:formatCode>
                <c:ptCount val="8"/>
                <c:pt idx="0">
                  <c:v>47000</c:v>
                </c:pt>
                <c:pt idx="1">
                  <c:v>46205</c:v>
                </c:pt>
                <c:pt idx="2">
                  <c:v>40475</c:v>
                </c:pt>
                <c:pt idx="3">
                  <c:v>38020</c:v>
                </c:pt>
                <c:pt idx="4">
                  <c:v>37205</c:v>
                </c:pt>
                <c:pt idx="5">
                  <c:v>40415</c:v>
                </c:pt>
                <c:pt idx="6">
                  <c:v>40235</c:v>
                </c:pt>
                <c:pt idx="7">
                  <c:v>40670</c:v>
                </c:pt>
              </c:numCache>
            </c:numRef>
          </c:val>
          <c:smooth val="0"/>
          <c:extLst>
            <c:ext xmlns:c16="http://schemas.microsoft.com/office/drawing/2014/chart" uri="{C3380CC4-5D6E-409C-BE32-E72D297353CC}">
              <c16:uniqueId val="{00000004-7E12-42FC-920D-12F0F54098CD}"/>
            </c:ext>
          </c:extLst>
        </c:ser>
        <c:ser>
          <c:idx val="5"/>
          <c:order val="5"/>
          <c:tx>
            <c:strRef>
              <c:f>Sheet1!$D$76:$E$76</c:f>
              <c:strCache>
                <c:ptCount val="1"/>
                <c:pt idx="0">
                  <c:v>PT Other postgraduate </c:v>
                </c:pt>
              </c:strCache>
            </c:strRef>
          </c:tx>
          <c:cat>
            <c:numRef>
              <c:f>Sheet1!$F$70:$M$70</c:f>
              <c:numCache>
                <c:formatCode>General</c:formatCode>
                <c:ptCount val="8"/>
                <c:pt idx="0">
                  <c:v>2003.4</c:v>
                </c:pt>
                <c:pt idx="1">
                  <c:v>2006.7</c:v>
                </c:pt>
                <c:pt idx="2" formatCode="0.00">
                  <c:v>2009.1</c:v>
                </c:pt>
                <c:pt idx="3">
                  <c:v>2010.11</c:v>
                </c:pt>
                <c:pt idx="4">
                  <c:v>2011.12</c:v>
                </c:pt>
                <c:pt idx="5">
                  <c:v>2013.14</c:v>
                </c:pt>
                <c:pt idx="6">
                  <c:v>2014.15</c:v>
                </c:pt>
                <c:pt idx="7">
                  <c:v>2015.16</c:v>
                </c:pt>
              </c:numCache>
            </c:numRef>
          </c:cat>
          <c:val>
            <c:numRef>
              <c:f>Sheet1!$F$76:$M$76</c:f>
              <c:numCache>
                <c:formatCode>General</c:formatCode>
                <c:ptCount val="8"/>
                <c:pt idx="0">
                  <c:v>103295</c:v>
                </c:pt>
                <c:pt idx="1">
                  <c:v>103155</c:v>
                </c:pt>
                <c:pt idx="2">
                  <c:v>100570</c:v>
                </c:pt>
                <c:pt idx="3">
                  <c:v>102150</c:v>
                </c:pt>
                <c:pt idx="4">
                  <c:v>88700</c:v>
                </c:pt>
                <c:pt idx="5">
                  <c:v>83980</c:v>
                </c:pt>
                <c:pt idx="6">
                  <c:v>87685</c:v>
                </c:pt>
                <c:pt idx="7">
                  <c:v>85175</c:v>
                </c:pt>
              </c:numCache>
            </c:numRef>
          </c:val>
          <c:smooth val="0"/>
          <c:extLst>
            <c:ext xmlns:c16="http://schemas.microsoft.com/office/drawing/2014/chart" uri="{C3380CC4-5D6E-409C-BE32-E72D297353CC}">
              <c16:uniqueId val="{00000005-7E12-42FC-920D-12F0F54098CD}"/>
            </c:ext>
          </c:extLst>
        </c:ser>
        <c:dLbls>
          <c:showLegendKey val="0"/>
          <c:showVal val="0"/>
          <c:showCatName val="0"/>
          <c:showSerName val="0"/>
          <c:showPercent val="0"/>
          <c:showBubbleSize val="0"/>
        </c:dLbls>
        <c:marker val="1"/>
        <c:smooth val="0"/>
        <c:axId val="83192832"/>
        <c:axId val="83493632"/>
      </c:lineChart>
      <c:catAx>
        <c:axId val="83192832"/>
        <c:scaling>
          <c:orientation val="minMax"/>
        </c:scaling>
        <c:delete val="0"/>
        <c:axPos val="b"/>
        <c:numFmt formatCode="General" sourceLinked="1"/>
        <c:majorTickMark val="out"/>
        <c:minorTickMark val="none"/>
        <c:tickLblPos val="nextTo"/>
        <c:txPr>
          <a:bodyPr/>
          <a:lstStyle/>
          <a:p>
            <a:pPr>
              <a:defRPr sz="900"/>
            </a:pPr>
            <a:endParaRPr lang="en-US"/>
          </a:p>
        </c:txPr>
        <c:crossAx val="83493632"/>
        <c:crosses val="autoZero"/>
        <c:auto val="1"/>
        <c:lblAlgn val="ctr"/>
        <c:lblOffset val="100"/>
        <c:noMultiLvlLbl val="0"/>
      </c:catAx>
      <c:valAx>
        <c:axId val="83493632"/>
        <c:scaling>
          <c:orientation val="minMax"/>
        </c:scaling>
        <c:delete val="0"/>
        <c:axPos val="l"/>
        <c:majorGridlines/>
        <c:numFmt formatCode="General" sourceLinked="1"/>
        <c:majorTickMark val="out"/>
        <c:minorTickMark val="none"/>
        <c:tickLblPos val="nextTo"/>
        <c:txPr>
          <a:bodyPr/>
          <a:lstStyle/>
          <a:p>
            <a:pPr>
              <a:defRPr sz="800"/>
            </a:pPr>
            <a:endParaRPr lang="en-US"/>
          </a:p>
        </c:txPr>
        <c:crossAx val="83192832"/>
        <c:crosses val="autoZero"/>
        <c:crossBetween val="between"/>
      </c:valAx>
    </c:plotArea>
    <c:legend>
      <c:legendPos val="r"/>
      <c:overlay val="0"/>
      <c:txPr>
        <a:bodyPr/>
        <a:lstStyle/>
        <a:p>
          <a:pPr>
            <a:defRPr sz="1200"/>
          </a:pPr>
          <a:endParaRPr lang="en-US"/>
        </a:p>
      </c:txPr>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C59C6ADD-A24A-48B6-8863-0B0401F9CA6E}"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0358A32-C884-4DD0-97E7-301B1D069677}" type="slidenum">
              <a:rPr kumimoji="0" lang="en-GB"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GB"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2774806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70782d754c_0_10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70782d754c_0_10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Let’s borrow a theory from business - the fraud triangle developed by Cressy in 1953 and apply it to plagiarism. Why do students cheat - pressure, opportunity and rationalisation. If the size of the triangle represents the potential for students to cheat as staff developers we should support our academics to reduce the size of this triangle. Excellent initiatives like the TESTA approach can be implemented to provide a programmatic view of assessment. I know that David Walker is a champion of the testa approach. Having this information and indeed taking a programmatic approach to assessment can help reduce pressure on students. </a:t>
            </a:r>
            <a:endParaRPr/>
          </a:p>
          <a:p>
            <a:pPr marL="0" lvl="0" indent="0" algn="l" rtl="0">
              <a:spcBef>
                <a:spcPts val="0"/>
              </a:spcBef>
              <a:spcAft>
                <a:spcPts val="0"/>
              </a:spcAft>
              <a:buNone/>
            </a:pPr>
            <a:r>
              <a:rPr lang="en-US"/>
              <a:t>Something some academics are guilty of is providing the same assessment year after year which provides opportunity to plagiarise. Changing the assessment type maybe from an essay to an a video will reduce the opportunity for plagiarism</a:t>
            </a:r>
            <a:endParaRPr/>
          </a:p>
        </p:txBody>
      </p:sp>
      <p:sp>
        <p:nvSpPr>
          <p:cNvPr id="220" name="Google Shape;220;g70782d754c_0_10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1844664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70782d754c_0_24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70782d754c_0_24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(hairband - Abbie Moriarty)</a:t>
            </a:r>
            <a:endParaRPr/>
          </a:p>
        </p:txBody>
      </p:sp>
      <p:sp>
        <p:nvSpPr>
          <p:cNvPr id="325" name="Google Shape;325;g70782d754c_0_24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801765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7BC81301-6538-41E6-8637-6EF47AC06B17}" type="slidenum">
              <a:rPr kumimoji="0" lang="en-GB" alt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26</a:t>
            </a:fld>
            <a:endParaRPr kumimoji="0" lang="en-GB" alt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6656799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70D91D-CA52-4D73-8AAF-2DA3057BE8D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786268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22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53AD4B-BA4C-4B20-AC4E-4115A9C71CEF}"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083548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F00813-0EF8-4431-A2DB-D3E391C040FE}"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834980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50C95F2-0D8D-4B98-8C69-7F85BD686F2C}" type="slidenum">
              <a:rPr kumimoji="0" lang="en-GB"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GB" sz="12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77827" name="Rectangle 2"/>
          <p:cNvSpPr>
            <a:spLocks noGrp="1" noRot="1" noChangeAspect="1" noChangeArrowheads="1" noTextEdit="1"/>
          </p:cNvSpPr>
          <p:nvPr>
            <p:ph type="sldImg"/>
          </p:nvPr>
        </p:nvSpPr>
        <p:spPr>
          <a:xfrm>
            <a:off x="1150938" y="692150"/>
            <a:ext cx="4556125" cy="3416300"/>
          </a:xfrm>
          <a:ln/>
        </p:spPr>
      </p:sp>
      <p:sp>
        <p:nvSpPr>
          <p:cNvPr id="77828" name="Rectangle 3"/>
          <p:cNvSpPr>
            <a:spLocks noGrp="1" noChangeArrowheads="1"/>
          </p:cNvSpPr>
          <p:nvPr>
            <p:ph type="body" idx="1"/>
          </p:nvPr>
        </p:nvSpPr>
        <p:spPr>
          <a:noFill/>
          <a:ln/>
        </p:spPr>
        <p:txBody>
          <a:bodyPr/>
          <a:lstStyle/>
          <a:p>
            <a:pPr eaLnBrk="1" hangingPunct="1"/>
            <a:endParaRPr lang="en-US" dirty="0">
              <a:latin typeface="Arial" pitchFamily="34" charset="0"/>
            </a:endParaRPr>
          </a:p>
        </p:txBody>
      </p:sp>
    </p:spTree>
    <p:extLst>
      <p:ext uri="{BB962C8B-B14F-4D97-AF65-F5344CB8AC3E}">
        <p14:creationId xmlns:p14="http://schemas.microsoft.com/office/powerpoint/2010/main" val="34513598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A23D98E-C04C-4AA4-A211-4ABB68A5FCF3}"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171" name="Rectangle 2"/>
          <p:cNvSpPr>
            <a:spLocks noGrp="1" noRot="1" noChangeAspect="1" noChangeArrowheads="1" noTextEdit="1"/>
          </p:cNvSpPr>
          <p:nvPr>
            <p:ph type="sldImg"/>
          </p:nvPr>
        </p:nvSpPr>
        <p:spPr>
          <a:xfrm>
            <a:off x="1150938" y="692150"/>
            <a:ext cx="4556125" cy="3416300"/>
          </a:xfrm>
          <a:ln/>
        </p:spPr>
      </p:sp>
      <p:sp>
        <p:nvSpPr>
          <p:cNvPr id="7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828745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50C95F2-0D8D-4B98-8C69-7F85BD686F2C}" type="slidenum">
              <a:rPr kumimoji="0" lang="en-GB"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GB" sz="12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77827" name="Rectangle 2"/>
          <p:cNvSpPr>
            <a:spLocks noGrp="1" noRot="1" noChangeAspect="1" noChangeArrowheads="1" noTextEdit="1"/>
          </p:cNvSpPr>
          <p:nvPr>
            <p:ph type="sldImg"/>
          </p:nvPr>
        </p:nvSpPr>
        <p:spPr>
          <a:xfrm>
            <a:off x="1150938" y="692150"/>
            <a:ext cx="4556125" cy="3416300"/>
          </a:xfrm>
          <a:ln/>
        </p:spPr>
      </p:sp>
      <p:sp>
        <p:nvSpPr>
          <p:cNvPr id="77828" name="Rectangle 3"/>
          <p:cNvSpPr>
            <a:spLocks noGrp="1" noChangeArrowheads="1"/>
          </p:cNvSpPr>
          <p:nvPr>
            <p:ph type="body" idx="1"/>
          </p:nvPr>
        </p:nvSpPr>
        <p:spPr>
          <a:noFill/>
          <a:ln/>
        </p:spPr>
        <p:txBody>
          <a:bodyPr/>
          <a:lstStyle/>
          <a:p>
            <a:pPr eaLnBrk="1" hangingPunct="1"/>
            <a:endParaRPr lang="en-US" dirty="0">
              <a:latin typeface="Arial" pitchFamily="34" charset="0"/>
            </a:endParaRPr>
          </a:p>
        </p:txBody>
      </p:sp>
    </p:spTree>
    <p:extLst>
      <p:ext uri="{BB962C8B-B14F-4D97-AF65-F5344CB8AC3E}">
        <p14:creationId xmlns:p14="http://schemas.microsoft.com/office/powerpoint/2010/main" val="3319004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9C6330E9-3A5D-4486-BF93-91A36D13E30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C84855D-BC32-492E-A560-7C1AD280B9B3}" type="slidenum">
              <a:rPr kumimoji="0" lang="en-GB"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123" name="Rectangle 2">
            <a:extLst>
              <a:ext uri="{FF2B5EF4-FFF2-40B4-BE49-F238E27FC236}">
                <a16:creationId xmlns:a16="http://schemas.microsoft.com/office/drawing/2014/main" id="{9246E0F3-EEB1-4CBA-9767-7E18156C6A4C}"/>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1EAADB6D-8253-476D-A7F0-FD5E980EA6E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391589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3A94EE1-C297-499A-B3CC-44659E684422}"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395203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endParaRPr lang="en-US">
              <a:latin typeface="Arial" pitchFamily="34" charset="0"/>
            </a:endParaRPr>
          </a:p>
        </p:txBody>
      </p:sp>
      <p:sp>
        <p:nvSpPr>
          <p:cNvPr id="29700" name="Slide Number Placeholder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FD13D7-9FFE-4DA0-AA92-8F59F8B9D294}" type="slidenum">
              <a:rPr kumimoji="0" lang="en-GB"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3858623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endParaRPr lang="en-US">
              <a:latin typeface="Arial" pitchFamily="34" charset="0"/>
            </a:endParaRPr>
          </a:p>
        </p:txBody>
      </p:sp>
      <p:sp>
        <p:nvSpPr>
          <p:cNvPr id="29700" name="Slide Number Placeholder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FD13D7-9FFE-4DA0-AA92-8F59F8B9D294}" type="slidenum">
              <a:rPr kumimoji="0" lang="en-GB"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1596195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7A561C-9FD9-4C4C-8580-77C3C3ECC807}"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574047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7A561C-9FD9-4C4C-8580-77C3C3ECC807}"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103846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3: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100">
                <a:latin typeface="Arial"/>
                <a:ea typeface="Arial"/>
                <a:cs typeface="Arial"/>
                <a:sym typeface="Arial"/>
              </a:rPr>
              <a:t>Good morning ladies and gentleman</a:t>
            </a:r>
            <a:endParaRPr sz="1100">
              <a:latin typeface="Arial"/>
              <a:ea typeface="Arial"/>
              <a:cs typeface="Arial"/>
              <a:sym typeface="Arial"/>
            </a:endParaRPr>
          </a:p>
          <a:p>
            <a:pPr marL="0" lvl="0" indent="0" algn="l" rtl="0">
              <a:lnSpc>
                <a:spcPct val="115000"/>
              </a:lnSpc>
              <a:spcBef>
                <a:spcPts val="0"/>
              </a:spcBef>
              <a:spcAft>
                <a:spcPts val="0"/>
              </a:spcAft>
              <a:buNone/>
            </a:pPr>
            <a:r>
              <a:rPr lang="en-US" sz="1100">
                <a:latin typeface="Arial"/>
                <a:ea typeface="Arial"/>
                <a:cs typeface="Arial"/>
                <a:sym typeface="Arial"/>
              </a:rPr>
              <a:t>My name is Mark Glynn. my contact details are on the slide and in the interest of openness you will notice a link down the bottom of the slide to a copy of my slides. I will also tweet this out later with the hashtag of the conference. Please feel free to copy, paste or harvest any element of the presentation that is of interest to you.</a:t>
            </a:r>
            <a:endParaRPr sz="1100">
              <a:latin typeface="Arial"/>
              <a:ea typeface="Arial"/>
              <a:cs typeface="Arial"/>
              <a:sym typeface="Arial"/>
            </a:endParaRPr>
          </a:p>
          <a:p>
            <a:pPr marL="0" lvl="0" indent="0" algn="l" rtl="0">
              <a:lnSpc>
                <a:spcPct val="115000"/>
              </a:lnSpc>
              <a:spcBef>
                <a:spcPts val="0"/>
              </a:spcBef>
              <a:spcAft>
                <a:spcPts val="0"/>
              </a:spcAft>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“Change is inevitable, but progress depends on what we do with that change” - Charles Whelan. </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As mentioned in the call for contributions - The extent and pace of change in higher education has increased dramatically over the last few years and there is no sign of this slowing down. So what do we change, how do we influence change? As individuals, as educational developers and as an association of staff developers we can be in a very influential position when it comes to change. </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We all come from different institutions , different structures, different levels of resources at our disposal. Investment in resources and funding is crucial when it comes to change. How can we optimise this investment at a local, national and international level to ensure change results in progress . This session will outline approaches involving teaching and learning that DCU have taken to manage these changes, embrace them in order to progress while ensuring that the end of goal of student learning is always foremost in our minds. </a:t>
            </a:r>
            <a:endParaRPr/>
          </a:p>
        </p:txBody>
      </p:sp>
      <p:sp>
        <p:nvSpPr>
          <p:cNvPr id="54" name="Google Shape;54;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5142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enlivening%20menu.ppt" TargetMode="External"/><Relationship Id="rId2" Type="http://schemas.openxmlformats.org/officeDocument/2006/relationships/hyperlink" Target="Choices&#8230;.ppt" TargetMode="External"/><Relationship Id="rId1" Type="http://schemas.openxmlformats.org/officeDocument/2006/relationships/slideMaster" Target="../slideMasters/slideMaster12.xml"/></Relationships>
</file>

<file path=ppt/slideLayouts/_rels/slideLayout11.xml.rels><?xml version="1.0" encoding="UTF-8" standalone="yes"?>
<Relationships xmlns="http://schemas.openxmlformats.org/package/2006/relationships"><Relationship Id="rId3" Type="http://schemas.openxmlformats.org/officeDocument/2006/relationships/hyperlink" Target="enlivening%20menu.ppt" TargetMode="External"/><Relationship Id="rId2" Type="http://schemas.openxmlformats.org/officeDocument/2006/relationships/hyperlink" Target="Choices&#8230;.ppt" TargetMode="External"/><Relationship Id="rId1" Type="http://schemas.openxmlformats.org/officeDocument/2006/relationships/slideMaster" Target="../slideMasters/slideMaster13.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enlivening%20menu.ppt" TargetMode="External"/><Relationship Id="rId2" Type="http://schemas.openxmlformats.org/officeDocument/2006/relationships/hyperlink" Target="Choices&#8230;.ppt" TargetMode="External"/><Relationship Id="rId1" Type="http://schemas.openxmlformats.org/officeDocument/2006/relationships/slideMaster" Target="../slideMasters/slideMaster1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AutoShape 7">
            <a:hlinkClick r:id="rId2" action="ppaction://hlinkpres?slideindex=1&amp;slidetitle=" highlightClick="1"/>
          </p:cNvPr>
          <p:cNvSpPr>
            <a:spLocks noChangeArrowheads="1"/>
          </p:cNvSpPr>
          <p:nvPr/>
        </p:nvSpPr>
        <p:spPr bwMode="auto">
          <a:xfrm>
            <a:off x="8101013" y="5949950"/>
            <a:ext cx="1042987" cy="1042988"/>
          </a:xfrm>
          <a:prstGeom prst="actionButtonBlank">
            <a:avLst/>
          </a:prstGeom>
          <a:noFill/>
          <a:ln w="9525">
            <a:noFill/>
            <a:miter lim="800000"/>
            <a:headEnd/>
            <a:tailEnd/>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FFFFFF"/>
              </a:solidFill>
              <a:effectLst/>
              <a:uLnTx/>
              <a:uFillTx/>
              <a:latin typeface="Comic Sans MS" pitchFamily="66" charset="0"/>
              <a:ea typeface="+mn-ea"/>
              <a:cs typeface="+mn-cs"/>
            </a:endParaRPr>
          </a:p>
        </p:txBody>
      </p:sp>
      <p:sp>
        <p:nvSpPr>
          <p:cNvPr id="5" name="AutoShape 8">
            <a:hlinkClick r:id="rId3" action="ppaction://hlinkpres?slideindex=1&amp;slidetitle=" highlightClick="1"/>
          </p:cNvPr>
          <p:cNvSpPr>
            <a:spLocks noChangeArrowheads="1"/>
          </p:cNvSpPr>
          <p:nvPr/>
        </p:nvSpPr>
        <p:spPr bwMode="auto">
          <a:xfrm>
            <a:off x="179388" y="5876925"/>
            <a:ext cx="1042987" cy="1042988"/>
          </a:xfrm>
          <a:prstGeom prst="actionButtonBlank">
            <a:avLst/>
          </a:prstGeom>
          <a:noFill/>
          <a:ln w="9525">
            <a:noFill/>
            <a:miter lim="800000"/>
            <a:headEnd/>
            <a:tailEnd/>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FFFFFF"/>
              </a:solidFill>
              <a:effectLst/>
              <a:uLnTx/>
              <a:uFillTx/>
              <a:latin typeface="Comic Sans MS" pitchFamily="66" charset="0"/>
              <a:ea typeface="+mn-ea"/>
              <a:cs typeface="+mn-cs"/>
            </a:endParaRPr>
          </a:p>
        </p:txBody>
      </p:sp>
      <p:sp>
        <p:nvSpPr>
          <p:cNvPr id="532482" name="Rectangle 2"/>
          <p:cNvSpPr>
            <a:spLocks noGrp="1" noRot="1" noChangeArrowheads="1"/>
          </p:cNvSpPr>
          <p:nvPr>
            <p:ph type="ctrTitle"/>
          </p:nvPr>
        </p:nvSpPr>
        <p:spPr>
          <a:xfrm>
            <a:off x="685800" y="1981200"/>
            <a:ext cx="7772400" cy="1600200"/>
          </a:xfrm>
        </p:spPr>
        <p:txBody>
          <a:bodyPr/>
          <a:lstStyle>
            <a:lvl1pPr>
              <a:defRPr/>
            </a:lvl1pPr>
          </a:lstStyle>
          <a:p>
            <a:r>
              <a:rPr lang="en-GB"/>
              <a:t>Click to edit Master title style</a:t>
            </a:r>
          </a:p>
        </p:txBody>
      </p:sp>
      <p:sp>
        <p:nvSpPr>
          <p:cNvPr id="532483"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GB"/>
              <a:t>Click to edit Master subtitle style</a:t>
            </a:r>
          </a:p>
        </p:txBody>
      </p:sp>
      <p:sp>
        <p:nvSpPr>
          <p:cNvPr id="6" name="Rectangle 4"/>
          <p:cNvSpPr>
            <a:spLocks noGrp="1" noChangeArrowheads="1"/>
          </p:cNvSpPr>
          <p:nvPr>
            <p:ph type="dt" sz="quarter"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1301A6C-98FD-495F-8C88-3103F2A7A6CC}" type="datetime1">
              <a:rPr kumimoji="0" lang="en-GB"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16/11/2019</a:t>
            </a:fld>
            <a:endParaRPr kumimoji="0" lang="en-GB"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mn-ea"/>
              <a:cs typeface="+mn-cs"/>
            </a:endParaRPr>
          </a:p>
        </p:txBody>
      </p:sp>
      <p:sp>
        <p:nvSpPr>
          <p:cNvPr id="7"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mn-ea"/>
              <a:cs typeface="+mn-cs"/>
            </a:endParaRPr>
          </a:p>
        </p:txBody>
      </p:sp>
      <p:sp>
        <p:nvSpPr>
          <p:cNvPr id="8"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F11E2A3-F622-4F04-8EB5-C414677EA440}" type="slidenum">
              <a:rPr kumimoji="0" lang="en-GB"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mn-ea"/>
              <a:cs typeface="+mn-cs"/>
            </a:endParaRPr>
          </a:p>
        </p:txBody>
      </p:sp>
    </p:spTree>
    <p:extLst>
      <p:ext uri="{BB962C8B-B14F-4D97-AF65-F5344CB8AC3E}">
        <p14:creationId xmlns:p14="http://schemas.microsoft.com/office/powerpoint/2010/main" val="2821746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AutoShape 7">
            <a:hlinkClick r:id="rId2" action="ppaction://hlinkpres?slideindex=1&amp;slidetitle=" highlightClick="1"/>
          </p:cNvPr>
          <p:cNvSpPr>
            <a:spLocks noChangeArrowheads="1"/>
          </p:cNvSpPr>
          <p:nvPr/>
        </p:nvSpPr>
        <p:spPr bwMode="auto">
          <a:xfrm>
            <a:off x="8101013" y="5949950"/>
            <a:ext cx="1042987" cy="1042988"/>
          </a:xfrm>
          <a:prstGeom prst="actionButtonBlank">
            <a:avLst/>
          </a:prstGeom>
          <a:noFill/>
          <a:ln w="9525">
            <a:noFill/>
            <a:miter lim="800000"/>
            <a:headEnd/>
            <a:tailEnd/>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FFFFFF"/>
              </a:solidFill>
              <a:effectLst/>
              <a:uLnTx/>
              <a:uFillTx/>
              <a:latin typeface="Comic Sans MS" pitchFamily="66" charset="0"/>
              <a:ea typeface="+mn-ea"/>
              <a:cs typeface="+mn-cs"/>
            </a:endParaRPr>
          </a:p>
        </p:txBody>
      </p:sp>
      <p:sp>
        <p:nvSpPr>
          <p:cNvPr id="5" name="AutoShape 8">
            <a:hlinkClick r:id="rId3" action="ppaction://hlinkpres?slideindex=1&amp;slidetitle=" highlightClick="1"/>
          </p:cNvPr>
          <p:cNvSpPr>
            <a:spLocks noChangeArrowheads="1"/>
          </p:cNvSpPr>
          <p:nvPr/>
        </p:nvSpPr>
        <p:spPr bwMode="auto">
          <a:xfrm>
            <a:off x="179388" y="5876925"/>
            <a:ext cx="1042987" cy="1042988"/>
          </a:xfrm>
          <a:prstGeom prst="actionButtonBlank">
            <a:avLst/>
          </a:prstGeom>
          <a:noFill/>
          <a:ln w="9525">
            <a:noFill/>
            <a:miter lim="800000"/>
            <a:headEnd/>
            <a:tailEnd/>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FFFFFF"/>
              </a:solidFill>
              <a:effectLst/>
              <a:uLnTx/>
              <a:uFillTx/>
              <a:latin typeface="Comic Sans MS" pitchFamily="66" charset="0"/>
              <a:ea typeface="+mn-ea"/>
              <a:cs typeface="+mn-cs"/>
            </a:endParaRPr>
          </a:p>
        </p:txBody>
      </p:sp>
      <p:sp>
        <p:nvSpPr>
          <p:cNvPr id="532482" name="Rectangle 2"/>
          <p:cNvSpPr>
            <a:spLocks noGrp="1" noRot="1" noChangeArrowheads="1"/>
          </p:cNvSpPr>
          <p:nvPr>
            <p:ph type="ctrTitle"/>
          </p:nvPr>
        </p:nvSpPr>
        <p:spPr>
          <a:xfrm>
            <a:off x="685800" y="1981200"/>
            <a:ext cx="7772400" cy="1600200"/>
          </a:xfrm>
        </p:spPr>
        <p:txBody>
          <a:bodyPr/>
          <a:lstStyle>
            <a:lvl1pPr>
              <a:defRPr/>
            </a:lvl1pPr>
          </a:lstStyle>
          <a:p>
            <a:r>
              <a:rPr lang="en-GB"/>
              <a:t>Click to edit Master title style</a:t>
            </a:r>
          </a:p>
        </p:txBody>
      </p:sp>
      <p:sp>
        <p:nvSpPr>
          <p:cNvPr id="532483"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GB"/>
              <a:t>Click to edit Master subtitle style</a:t>
            </a:r>
          </a:p>
        </p:txBody>
      </p:sp>
      <p:sp>
        <p:nvSpPr>
          <p:cNvPr id="6" name="Rectangle 4"/>
          <p:cNvSpPr>
            <a:spLocks noGrp="1" noChangeArrowheads="1"/>
          </p:cNvSpPr>
          <p:nvPr>
            <p:ph type="dt" sz="quarter"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331BF11-0ABC-48CF-BD6E-D8CF90580047}" type="datetime1">
              <a:rPr kumimoji="0" lang="en-GB"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16/11/2019</a:t>
            </a:fld>
            <a:endParaRPr kumimoji="0" lang="en-GB"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mn-cs"/>
            </a:endParaRPr>
          </a:p>
        </p:txBody>
      </p:sp>
      <p:sp>
        <p:nvSpPr>
          <p:cNvPr id="7" name="Rectangle 5"/>
          <p:cNvSpPr>
            <a:spLocks noGrp="1" noChangeArrowheads="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mn-cs"/>
            </a:endParaRPr>
          </a:p>
        </p:txBody>
      </p:sp>
      <p:sp>
        <p:nvSpPr>
          <p:cNvPr id="8" name="Rectangle 6"/>
          <p:cNvSpPr>
            <a:spLocks noGrp="1" noChangeArrowheads="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2EA27DE-0117-43D9-9ECE-0AD88704633A}" type="slidenum">
              <a:rPr kumimoji="0" lang="en-GB"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mn-cs"/>
            </a:endParaRPr>
          </a:p>
        </p:txBody>
      </p:sp>
    </p:spTree>
    <p:extLst>
      <p:ext uri="{BB962C8B-B14F-4D97-AF65-F5344CB8AC3E}">
        <p14:creationId xmlns:p14="http://schemas.microsoft.com/office/powerpoint/2010/main" val="30002508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AutoShape 7">
            <a:hlinkClick r:id="rId2" action="ppaction://hlinkpres?slideindex=1&amp;slidetitle=" highlightClick="1"/>
          </p:cNvPr>
          <p:cNvSpPr>
            <a:spLocks noChangeArrowheads="1"/>
          </p:cNvSpPr>
          <p:nvPr/>
        </p:nvSpPr>
        <p:spPr bwMode="auto">
          <a:xfrm>
            <a:off x="8101013" y="5949950"/>
            <a:ext cx="1042987" cy="1042988"/>
          </a:xfrm>
          <a:prstGeom prst="actionButtonBlank">
            <a:avLst/>
          </a:prstGeom>
          <a:noFill/>
          <a:ln w="9525">
            <a:noFill/>
            <a:miter lim="800000"/>
            <a:headEnd/>
            <a:tailEnd/>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FFFFFF"/>
              </a:solidFill>
              <a:effectLst/>
              <a:uLnTx/>
              <a:uFillTx/>
              <a:latin typeface="Comic Sans MS" pitchFamily="66" charset="0"/>
              <a:ea typeface="+mn-ea"/>
              <a:cs typeface="+mn-cs"/>
            </a:endParaRPr>
          </a:p>
        </p:txBody>
      </p:sp>
      <p:sp>
        <p:nvSpPr>
          <p:cNvPr id="5" name="AutoShape 8">
            <a:hlinkClick r:id="rId3" action="ppaction://hlinkpres?slideindex=1&amp;slidetitle=" highlightClick="1"/>
          </p:cNvPr>
          <p:cNvSpPr>
            <a:spLocks noChangeArrowheads="1"/>
          </p:cNvSpPr>
          <p:nvPr/>
        </p:nvSpPr>
        <p:spPr bwMode="auto">
          <a:xfrm>
            <a:off x="179388" y="5876925"/>
            <a:ext cx="1042987" cy="1042988"/>
          </a:xfrm>
          <a:prstGeom prst="actionButtonBlank">
            <a:avLst/>
          </a:prstGeom>
          <a:noFill/>
          <a:ln w="9525">
            <a:noFill/>
            <a:miter lim="800000"/>
            <a:headEnd/>
            <a:tailEnd/>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FFFFFF"/>
              </a:solidFill>
              <a:effectLst/>
              <a:uLnTx/>
              <a:uFillTx/>
              <a:latin typeface="Comic Sans MS" pitchFamily="66" charset="0"/>
              <a:ea typeface="+mn-ea"/>
              <a:cs typeface="+mn-cs"/>
            </a:endParaRPr>
          </a:p>
        </p:txBody>
      </p:sp>
      <p:sp>
        <p:nvSpPr>
          <p:cNvPr id="532482" name="Rectangle 2"/>
          <p:cNvSpPr>
            <a:spLocks noGrp="1" noRot="1" noChangeArrowheads="1"/>
          </p:cNvSpPr>
          <p:nvPr>
            <p:ph type="ctrTitle"/>
          </p:nvPr>
        </p:nvSpPr>
        <p:spPr>
          <a:xfrm>
            <a:off x="685800" y="1981200"/>
            <a:ext cx="7772400" cy="1600200"/>
          </a:xfrm>
        </p:spPr>
        <p:txBody>
          <a:bodyPr/>
          <a:lstStyle>
            <a:lvl1pPr>
              <a:defRPr/>
            </a:lvl1pPr>
          </a:lstStyle>
          <a:p>
            <a:r>
              <a:rPr lang="en-GB"/>
              <a:t>Click to edit Master title style</a:t>
            </a:r>
          </a:p>
        </p:txBody>
      </p:sp>
      <p:sp>
        <p:nvSpPr>
          <p:cNvPr id="532483"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GB"/>
              <a:t>Click to edit Master subtitle style</a:t>
            </a:r>
          </a:p>
        </p:txBody>
      </p:sp>
      <p:sp>
        <p:nvSpPr>
          <p:cNvPr id="6" name="Rectangle 4"/>
          <p:cNvSpPr>
            <a:spLocks noGrp="1" noChangeArrowheads="1"/>
          </p:cNvSpPr>
          <p:nvPr>
            <p:ph type="dt" sz="quarter"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331BF11-0ABC-48CF-BD6E-D8CF90580047}" type="datetime1">
              <a:rPr kumimoji="0" lang="en-GB"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16/11/2019</a:t>
            </a:fld>
            <a:endParaRPr kumimoji="0" lang="en-GB"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mn-ea"/>
              <a:cs typeface="+mn-cs"/>
            </a:endParaRPr>
          </a:p>
        </p:txBody>
      </p:sp>
      <p:sp>
        <p:nvSpPr>
          <p:cNvPr id="7" name="Rectangle 5"/>
          <p:cNvSpPr>
            <a:spLocks noGrp="1" noChangeArrowheads="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mn-ea"/>
              <a:cs typeface="+mn-cs"/>
            </a:endParaRPr>
          </a:p>
        </p:txBody>
      </p:sp>
      <p:sp>
        <p:nvSpPr>
          <p:cNvPr id="8" name="Rectangle 6"/>
          <p:cNvSpPr>
            <a:spLocks noGrp="1" noChangeArrowheads="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2EA27DE-0117-43D9-9ECE-0AD88704633A}" type="slidenum">
              <a:rPr kumimoji="0" lang="en-GB"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mn-ea"/>
              <a:cs typeface="+mn-cs"/>
            </a:endParaRPr>
          </a:p>
        </p:txBody>
      </p:sp>
    </p:spTree>
    <p:extLst>
      <p:ext uri="{BB962C8B-B14F-4D97-AF65-F5344CB8AC3E}">
        <p14:creationId xmlns:p14="http://schemas.microsoft.com/office/powerpoint/2010/main" val="20877934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2"/>
        <p:cNvGrpSpPr/>
        <p:nvPr/>
      </p:nvGrpSpPr>
      <p:grpSpPr>
        <a:xfrm>
          <a:off x="0" y="0"/>
          <a:ext cx="0" cy="0"/>
          <a:chOff x="0" y="0"/>
          <a:chExt cx="0" cy="0"/>
        </a:xfrm>
      </p:grpSpPr>
      <p:sp>
        <p:nvSpPr>
          <p:cNvPr id="13" name="Google Shape;13;p2"/>
          <p:cNvSpPr txBox="1">
            <a:spLocks noGrp="1"/>
          </p:cNvSpPr>
          <p:nvPr>
            <p:ph type="ctrTitle"/>
          </p:nvPr>
        </p:nvSpPr>
        <p:spPr>
          <a:xfrm>
            <a:off x="1080779" y="478472"/>
            <a:ext cx="6858000" cy="954332"/>
          </a:xfrm>
          <a:prstGeom prst="rect">
            <a:avLst/>
          </a:prstGeom>
          <a:noFill/>
          <a:ln>
            <a:noFill/>
          </a:ln>
        </p:spPr>
        <p:txBody>
          <a:bodyPr spcFirstLastPara="1" wrap="square" lIns="91425" tIns="91425" rIns="91425" bIns="91425" anchor="b" anchorCtr="0">
            <a:noAutofit/>
          </a:bodyPr>
          <a:lstStyle>
            <a:lvl1pPr marL="0" marR="0" lvl="0" indent="0" algn="ctr" rtl="0">
              <a:lnSpc>
                <a:spcPct val="90000"/>
              </a:lnSpc>
              <a:spcBef>
                <a:spcPts val="0"/>
              </a:spcBef>
              <a:spcAft>
                <a:spcPts val="0"/>
              </a:spcAft>
              <a:buClr>
                <a:schemeClr val="dk1"/>
              </a:buClr>
              <a:buSzPts val="4400"/>
              <a:buFont typeface="Arial"/>
              <a:buNone/>
              <a:defRPr sz="3300" b="0" i="0" u="none" strike="noStrike" cap="none">
                <a:solidFill>
                  <a:schemeClr val="dk1"/>
                </a:solidFill>
                <a:latin typeface="Arial"/>
                <a:ea typeface="Arial"/>
                <a:cs typeface="Arial"/>
                <a:sym typeface="Arial"/>
              </a:defRPr>
            </a:lvl1pPr>
            <a:lvl2pPr lvl="1" indent="0">
              <a:spcBef>
                <a:spcPts val="0"/>
              </a:spcBef>
              <a:spcAft>
                <a:spcPts val="0"/>
              </a:spcAft>
              <a:buSzPts val="1400"/>
              <a:buNone/>
              <a:defRPr sz="1350"/>
            </a:lvl2pPr>
            <a:lvl3pPr lvl="2" indent="0">
              <a:spcBef>
                <a:spcPts val="0"/>
              </a:spcBef>
              <a:spcAft>
                <a:spcPts val="0"/>
              </a:spcAft>
              <a:buSzPts val="1400"/>
              <a:buNone/>
              <a:defRPr sz="1350"/>
            </a:lvl3pPr>
            <a:lvl4pPr lvl="3" indent="0">
              <a:spcBef>
                <a:spcPts val="0"/>
              </a:spcBef>
              <a:spcAft>
                <a:spcPts val="0"/>
              </a:spcAft>
              <a:buSzPts val="1400"/>
              <a:buNone/>
              <a:defRPr sz="1350"/>
            </a:lvl4pPr>
            <a:lvl5pPr lvl="4" indent="0">
              <a:spcBef>
                <a:spcPts val="0"/>
              </a:spcBef>
              <a:spcAft>
                <a:spcPts val="0"/>
              </a:spcAft>
              <a:buSzPts val="1400"/>
              <a:buNone/>
              <a:defRPr sz="1350"/>
            </a:lvl5pPr>
            <a:lvl6pPr lvl="5" indent="0">
              <a:spcBef>
                <a:spcPts val="0"/>
              </a:spcBef>
              <a:spcAft>
                <a:spcPts val="0"/>
              </a:spcAft>
              <a:buSzPts val="1400"/>
              <a:buNone/>
              <a:defRPr sz="1350"/>
            </a:lvl6pPr>
            <a:lvl7pPr lvl="6" indent="0">
              <a:spcBef>
                <a:spcPts val="0"/>
              </a:spcBef>
              <a:spcAft>
                <a:spcPts val="0"/>
              </a:spcAft>
              <a:buSzPts val="1400"/>
              <a:buNone/>
              <a:defRPr sz="1350"/>
            </a:lvl7pPr>
            <a:lvl8pPr lvl="7" indent="0">
              <a:spcBef>
                <a:spcPts val="0"/>
              </a:spcBef>
              <a:spcAft>
                <a:spcPts val="0"/>
              </a:spcAft>
              <a:buSzPts val="1400"/>
              <a:buNone/>
              <a:defRPr sz="1350"/>
            </a:lvl8pPr>
            <a:lvl9pPr lvl="8" indent="0">
              <a:spcBef>
                <a:spcPts val="0"/>
              </a:spcBef>
              <a:spcAft>
                <a:spcPts val="0"/>
              </a:spcAft>
              <a:buSzPts val="1400"/>
              <a:buNone/>
              <a:defRPr sz="1350"/>
            </a:lvl9pPr>
          </a:lstStyle>
          <a:p>
            <a:endParaRPr/>
          </a:p>
        </p:txBody>
      </p:sp>
      <p:sp>
        <p:nvSpPr>
          <p:cNvPr id="14" name="Google Shape;14;p2"/>
          <p:cNvSpPr txBox="1">
            <a:spLocks noGrp="1"/>
          </p:cNvSpPr>
          <p:nvPr>
            <p:ph type="subTitle" idx="1"/>
          </p:nvPr>
        </p:nvSpPr>
        <p:spPr>
          <a:xfrm>
            <a:off x="1080779" y="1524879"/>
            <a:ext cx="6858000" cy="1655762"/>
          </a:xfrm>
          <a:prstGeom prst="rect">
            <a:avLst/>
          </a:prstGeom>
          <a:noFill/>
          <a:ln>
            <a:noFill/>
          </a:ln>
        </p:spPr>
        <p:txBody>
          <a:bodyPr spcFirstLastPara="1" wrap="square" lIns="91425" tIns="91425" rIns="91425" bIns="91425" anchor="t" anchorCtr="0">
            <a:noAutofit/>
          </a:bodyPr>
          <a:lstStyle>
            <a:lvl1pPr marL="0" marR="0" lvl="0" indent="0" algn="ctr" rtl="0">
              <a:lnSpc>
                <a:spcPct val="90000"/>
              </a:lnSpc>
              <a:spcBef>
                <a:spcPts val="750"/>
              </a:spcBef>
              <a:spcAft>
                <a:spcPts val="0"/>
              </a:spcAft>
              <a:buClr>
                <a:schemeClr val="dk1"/>
              </a:buClr>
              <a:buSzPts val="2400"/>
              <a:buFont typeface="Arial"/>
              <a:buNone/>
              <a:defRPr sz="1800" b="0" i="0" u="none" strike="noStrike" cap="none">
                <a:solidFill>
                  <a:schemeClr val="dk1"/>
                </a:solidFill>
                <a:latin typeface="Arial"/>
                <a:ea typeface="Arial"/>
                <a:cs typeface="Arial"/>
                <a:sym typeface="Arial"/>
              </a:defRPr>
            </a:lvl1pPr>
            <a:lvl2pPr marL="342900" marR="0" lvl="1" indent="0" algn="ctr"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2pPr>
            <a:lvl3pPr marL="685800" marR="0" lvl="2" indent="0" algn="ctr" rtl="0">
              <a:lnSpc>
                <a:spcPct val="90000"/>
              </a:lnSpc>
              <a:spcBef>
                <a:spcPts val="375"/>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3pPr>
            <a:lvl4pPr marL="1028700" marR="0" lvl="3" indent="0"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Arial"/>
                <a:ea typeface="Arial"/>
                <a:cs typeface="Arial"/>
                <a:sym typeface="Arial"/>
              </a:defRPr>
            </a:lvl4pPr>
            <a:lvl5pPr marL="1371600" marR="0" lvl="4" indent="0"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Arial"/>
                <a:ea typeface="Arial"/>
                <a:cs typeface="Arial"/>
                <a:sym typeface="Arial"/>
              </a:defRPr>
            </a:lvl5pPr>
            <a:lvl6pPr marL="1714500" marR="0" lvl="5" indent="0"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Arial"/>
                <a:ea typeface="Arial"/>
                <a:cs typeface="Arial"/>
                <a:sym typeface="Arial"/>
              </a:defRPr>
            </a:lvl6pPr>
            <a:lvl7pPr marL="2057400" marR="0" lvl="6" indent="0"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Arial"/>
                <a:ea typeface="Arial"/>
                <a:cs typeface="Arial"/>
                <a:sym typeface="Arial"/>
              </a:defRPr>
            </a:lvl7pPr>
            <a:lvl8pPr marL="2400300" marR="0" lvl="7" indent="0"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Arial"/>
                <a:ea typeface="Arial"/>
                <a:cs typeface="Arial"/>
                <a:sym typeface="Arial"/>
              </a:defRPr>
            </a:lvl8pPr>
            <a:lvl9pPr marL="2743200" marR="0" lvl="8" indent="0"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Arial"/>
                <a:ea typeface="Arial"/>
                <a:cs typeface="Arial"/>
                <a:sym typeface="Arial"/>
              </a:defRPr>
            </a:lvl9pPr>
          </a:lstStyle>
          <a:p>
            <a:endParaRPr/>
          </a:p>
        </p:txBody>
      </p:sp>
      <p:sp>
        <p:nvSpPr>
          <p:cNvPr id="15" name="Google Shape;15;p2"/>
          <p:cNvSpPr txBox="1">
            <a:spLocks noGrp="1"/>
          </p:cNvSpPr>
          <p:nvPr>
            <p:ph type="ftr" idx="11"/>
          </p:nvPr>
        </p:nvSpPr>
        <p:spPr>
          <a:xfrm>
            <a:off x="1080779" y="6594231"/>
            <a:ext cx="3086100" cy="237392"/>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900" b="0" i="0" u="none" strike="noStrike" cap="none">
                <a:solidFill>
                  <a:schemeClr val="lt1"/>
                </a:solidFill>
                <a:latin typeface="Arial"/>
                <a:ea typeface="Arial"/>
                <a:cs typeface="Arial"/>
                <a:sym typeface="Arial"/>
              </a:defRPr>
            </a:lvl1pPr>
            <a:lvl2pPr marL="342900" marR="0" lvl="1" indent="0"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L="685800" marR="0" lvl="2" indent="0"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L="1028700" marR="0" lvl="3" indent="0"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L="1371600" marR="0" lvl="4" indent="0"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L="1714500" marR="0" lvl="5" indent="0"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L="2057400" marR="0" lvl="6" indent="0"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L="2400300" marR="0" lvl="7" indent="0"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L="2743200" marR="0" lvl="8" indent="0"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pPr defTabSz="685800" fontAlgn="auto">
              <a:buClr>
                <a:srgbClr val="000000"/>
              </a:buClr>
            </a:pPr>
            <a:endParaRPr lang="en-GB" kern="0">
              <a:solidFill>
                <a:srgbClr val="FFFFFF"/>
              </a:solidFill>
            </a:endParaRPr>
          </a:p>
        </p:txBody>
      </p:sp>
    </p:spTree>
    <p:extLst>
      <p:ext uri="{BB962C8B-B14F-4D97-AF65-F5344CB8AC3E}">
        <p14:creationId xmlns:p14="http://schemas.microsoft.com/office/powerpoint/2010/main" val="12942828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37"/>
        <p:cNvGrpSpPr/>
        <p:nvPr/>
      </p:nvGrpSpPr>
      <p:grpSpPr>
        <a:xfrm>
          <a:off x="0" y="0"/>
          <a:ext cx="0" cy="0"/>
          <a:chOff x="0" y="0"/>
          <a:chExt cx="0" cy="0"/>
        </a:xfrm>
      </p:grpSpPr>
      <p:sp>
        <p:nvSpPr>
          <p:cNvPr id="38" name="Google Shape;38;p8"/>
          <p:cNvSpPr txBox="1">
            <a:spLocks noGrp="1"/>
          </p:cNvSpPr>
          <p:nvPr>
            <p:ph type="title"/>
          </p:nvPr>
        </p:nvSpPr>
        <p:spPr>
          <a:xfrm>
            <a:off x="1849619" y="365126"/>
            <a:ext cx="6771666" cy="1325563"/>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4400"/>
              <a:buFont typeface="Arial"/>
              <a:buNone/>
              <a:defRPr sz="3300" b="0" i="0" u="none" strike="noStrike" cap="none">
                <a:solidFill>
                  <a:schemeClr val="dk1"/>
                </a:solidFill>
                <a:latin typeface="Arial"/>
                <a:ea typeface="Arial"/>
                <a:cs typeface="Arial"/>
                <a:sym typeface="Arial"/>
              </a:defRPr>
            </a:lvl1pPr>
            <a:lvl2pPr lvl="1" indent="0">
              <a:spcBef>
                <a:spcPts val="0"/>
              </a:spcBef>
              <a:spcAft>
                <a:spcPts val="0"/>
              </a:spcAft>
              <a:buSzPts val="1400"/>
              <a:buNone/>
              <a:defRPr sz="1350"/>
            </a:lvl2pPr>
            <a:lvl3pPr lvl="2" indent="0">
              <a:spcBef>
                <a:spcPts val="0"/>
              </a:spcBef>
              <a:spcAft>
                <a:spcPts val="0"/>
              </a:spcAft>
              <a:buSzPts val="1400"/>
              <a:buNone/>
              <a:defRPr sz="1350"/>
            </a:lvl3pPr>
            <a:lvl4pPr lvl="3" indent="0">
              <a:spcBef>
                <a:spcPts val="0"/>
              </a:spcBef>
              <a:spcAft>
                <a:spcPts val="0"/>
              </a:spcAft>
              <a:buSzPts val="1400"/>
              <a:buNone/>
              <a:defRPr sz="1350"/>
            </a:lvl4pPr>
            <a:lvl5pPr lvl="4" indent="0">
              <a:spcBef>
                <a:spcPts val="0"/>
              </a:spcBef>
              <a:spcAft>
                <a:spcPts val="0"/>
              </a:spcAft>
              <a:buSzPts val="1400"/>
              <a:buNone/>
              <a:defRPr sz="1350"/>
            </a:lvl5pPr>
            <a:lvl6pPr lvl="5" indent="0">
              <a:spcBef>
                <a:spcPts val="0"/>
              </a:spcBef>
              <a:spcAft>
                <a:spcPts val="0"/>
              </a:spcAft>
              <a:buSzPts val="1400"/>
              <a:buNone/>
              <a:defRPr sz="1350"/>
            </a:lvl6pPr>
            <a:lvl7pPr lvl="6" indent="0">
              <a:spcBef>
                <a:spcPts val="0"/>
              </a:spcBef>
              <a:spcAft>
                <a:spcPts val="0"/>
              </a:spcAft>
              <a:buSzPts val="1400"/>
              <a:buNone/>
              <a:defRPr sz="1350"/>
            </a:lvl7pPr>
            <a:lvl8pPr lvl="7" indent="0">
              <a:spcBef>
                <a:spcPts val="0"/>
              </a:spcBef>
              <a:spcAft>
                <a:spcPts val="0"/>
              </a:spcAft>
              <a:buSzPts val="1400"/>
              <a:buNone/>
              <a:defRPr sz="1350"/>
            </a:lvl8pPr>
            <a:lvl9pPr lvl="8" indent="0">
              <a:spcBef>
                <a:spcPts val="0"/>
              </a:spcBef>
              <a:spcAft>
                <a:spcPts val="0"/>
              </a:spcAft>
              <a:buSzPts val="1400"/>
              <a:buNone/>
              <a:defRPr sz="1350"/>
            </a:lvl9pPr>
          </a:lstStyle>
          <a:p>
            <a:endParaRPr/>
          </a:p>
        </p:txBody>
      </p:sp>
      <p:sp>
        <p:nvSpPr>
          <p:cNvPr id="39" name="Google Shape;39;p8"/>
          <p:cNvSpPr txBox="1">
            <a:spLocks noGrp="1"/>
          </p:cNvSpPr>
          <p:nvPr>
            <p:ph type="body" idx="1"/>
          </p:nvPr>
        </p:nvSpPr>
        <p:spPr>
          <a:xfrm>
            <a:off x="1849619" y="1825626"/>
            <a:ext cx="6771666" cy="3746744"/>
          </a:xfrm>
          <a:prstGeom prst="rect">
            <a:avLst/>
          </a:prstGeom>
          <a:noFill/>
          <a:ln>
            <a:noFill/>
          </a:ln>
        </p:spPr>
        <p:txBody>
          <a:bodyPr spcFirstLastPara="1" wrap="square" lIns="91425" tIns="91425" rIns="91425" bIns="91425" anchor="t" anchorCtr="0">
            <a:noAutofit/>
          </a:bodyPr>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40" name="Google Shape;40;p8"/>
          <p:cNvSpPr txBox="1">
            <a:spLocks noGrp="1"/>
          </p:cNvSpPr>
          <p:nvPr>
            <p:ph type="ftr" idx="11"/>
          </p:nvPr>
        </p:nvSpPr>
        <p:spPr>
          <a:xfrm>
            <a:off x="1849619" y="6585440"/>
            <a:ext cx="3086100" cy="237392"/>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900">
                <a:solidFill>
                  <a:schemeClr val="lt1"/>
                </a:solidFill>
                <a:latin typeface="Arial"/>
                <a:ea typeface="Arial"/>
                <a:cs typeface="Arial"/>
                <a:sym typeface="Arial"/>
              </a:defRPr>
            </a:lvl1pPr>
            <a:lvl2pPr marL="342900" marR="0" lvl="1" indent="0"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L="685800" marR="0" lvl="2" indent="0"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L="1028700" marR="0" lvl="3" indent="0"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L="1371600" marR="0" lvl="4" indent="0"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L="1714500" marR="0" lvl="5" indent="0"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L="2057400" marR="0" lvl="6" indent="0"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L="2400300" marR="0" lvl="7" indent="0"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L="2743200" marR="0" lvl="8" indent="0"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pPr defTabSz="685800" fontAlgn="auto">
              <a:buClr>
                <a:srgbClr val="000000"/>
              </a:buClr>
            </a:pPr>
            <a:endParaRPr lang="en-GB" kern="0">
              <a:solidFill>
                <a:srgbClr val="FFFFFF"/>
              </a:solidFill>
            </a:endParaRPr>
          </a:p>
        </p:txBody>
      </p:sp>
    </p:spTree>
    <p:extLst>
      <p:ext uri="{BB962C8B-B14F-4D97-AF65-F5344CB8AC3E}">
        <p14:creationId xmlns:p14="http://schemas.microsoft.com/office/powerpoint/2010/main" val="38768445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fld id="{8A151D4D-AE78-4B66-B3E4-D523B4E99931}"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11/16/2019</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lvl1pPr>
              <a:defRPr/>
            </a:lvl1pPr>
            <a:extLs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lvl1pPr>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ACA238CB-1BAE-488E-97D8-7A9848CEC2F3}" type="slidenum">
              <a:rPr kumimoji="0" lang="en-GB"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042762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692696"/>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467545" y="-27384"/>
            <a:ext cx="8666930" cy="710952"/>
          </a:xfrm>
          <a:noFill/>
        </p:spPr>
        <p:txBody>
          <a:bodyPr/>
          <a:lstStyle>
            <a:lvl1pPr algn="l">
              <a:defRPr sz="2400" b="1">
                <a:solidFill>
                  <a:schemeClr val="tx1"/>
                </a:solidFill>
                <a:latin typeface="+mn-lt"/>
                <a:cs typeface="Arial"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457200" y="908720"/>
            <a:ext cx="8229600" cy="5217443"/>
          </a:xfrm>
        </p:spPr>
        <p:txBody>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B95E768-AE5C-4CA5-B7B4-69796D1DD6DF}"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16/11/2019</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236BB54-F652-4111-8874-1F7BE123D244}" type="slidenum">
              <a:rPr kumimoji="0" lang="en-GB"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Content Placeholder 8"/>
          <p:cNvSpPr>
            <a:spLocks noGrp="1"/>
          </p:cNvSpPr>
          <p:nvPr>
            <p:ph sz="quarter" idx="13"/>
          </p:nvPr>
        </p:nvSpPr>
        <p:spPr>
          <a:xfrm>
            <a:off x="179388" y="404813"/>
            <a:ext cx="914400" cy="91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96948584"/>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0A54B0-C280-4E01-8943-ADE5A797F4A6}"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16/11/2019</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42048D-0F22-475A-B78D-CB8D5D738F4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51806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1DC8AE-B192-402A-B14F-F0E519CCB1CE}" type="datetimeFigureOut">
              <a:rPr lang="en-US" smtClean="0">
                <a:solidFill>
                  <a:prstClr val="black">
                    <a:tint val="75000"/>
                  </a:prstClr>
                </a:solidFill>
              </a:rPr>
              <a:pPr/>
              <a:t>11/16/2019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EBAEE5-C1FE-4140-965B-64058E2C0C8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xfrm>
            <a:off x="381000" y="6323013"/>
            <a:ext cx="1905000" cy="457200"/>
          </a:xfrm>
          <a:prstGeom prst="rect">
            <a:avLst/>
          </a:prstGeom>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fld id="{15D6DB75-0499-49DE-A5F6-2F76A0DD07EC}" type="datetime2">
              <a:rPr kumimoji="0" lang="en-GB" sz="2400" b="0" i="0" u="none" strike="noStrike" kern="1200" cap="none" spc="0" normalizeH="0" baseline="0" noProof="0">
                <a:ln>
                  <a:noFill/>
                </a:ln>
                <a:solidFill>
                  <a:srgbClr val="FFFFFF"/>
                </a:solidFill>
                <a:effectLst/>
                <a:uLnTx/>
                <a:uFillTx/>
                <a:latin typeface="Tahoma" pitchFamily="34"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Saturday, 16 November 2019</a:t>
            </a:fld>
            <a:endParaRPr kumimoji="0" lang="en-GB" sz="2400" b="0" i="0" u="none" strike="noStrike" kern="1200" cap="none" spc="0" normalizeH="0" baseline="0" noProof="0">
              <a:ln>
                <a:noFill/>
              </a:ln>
              <a:solidFill>
                <a:srgbClr val="FFFFFF"/>
              </a:solidFill>
              <a:effectLst/>
              <a:uLnTx/>
              <a:uFillTx/>
              <a:latin typeface="Tahoma" pitchFamily="34" charset="0"/>
              <a:ea typeface="+mn-ea"/>
              <a:cs typeface="+mn-cs"/>
            </a:endParaRPr>
          </a:p>
        </p:txBody>
      </p:sp>
      <p:sp>
        <p:nvSpPr>
          <p:cNvPr id="3" name="Rectangle 18"/>
          <p:cNvSpPr>
            <a:spLocks noGrp="1" noChangeArrowheads="1"/>
          </p:cNvSpPr>
          <p:nvPr>
            <p:ph type="ftr" sz="quarter" idx="11"/>
          </p:nvPr>
        </p:nvSpPr>
        <p:spPr>
          <a:xfrm>
            <a:off x="3511552" y="6330962"/>
            <a:ext cx="2882900" cy="442913"/>
          </a:xfrm>
          <a:prstGeom prst="rect">
            <a:avLst/>
          </a:prstGeom>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a:ln>
                  <a:noFill/>
                </a:ln>
                <a:solidFill>
                  <a:srgbClr val="FFFFFF"/>
                </a:solidFill>
                <a:effectLst/>
                <a:uLnTx/>
                <a:uFillTx/>
                <a:latin typeface="Tahoma" pitchFamily="34" charset="0"/>
                <a:ea typeface="+mn-ea"/>
                <a:cs typeface="+mn-cs"/>
              </a:rPr>
              <a:t> (Phil Race)</a:t>
            </a:r>
          </a:p>
        </p:txBody>
      </p:sp>
      <p:sp>
        <p:nvSpPr>
          <p:cNvPr id="4" name="Rectangle 19"/>
          <p:cNvSpPr>
            <a:spLocks noGrp="1" noChangeArrowheads="1"/>
          </p:cNvSpPr>
          <p:nvPr>
            <p:ph type="sldNum" sz="quarter" idx="12"/>
          </p:nvPr>
        </p:nvSpPr>
        <p:spPr>
          <a:xfrm>
            <a:off x="6858000" y="6323013"/>
            <a:ext cx="1905000" cy="457200"/>
          </a:xfrm>
          <a:prstGeom prst="rect">
            <a:avLst/>
          </a:prstGeom>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fld id="{5AD808E0-68C8-4DE2-8472-D3274C1776DA}" type="slidenum">
              <a:rPr kumimoji="0" lang="en-GB" sz="2400" b="0" i="0" u="none" strike="noStrike" kern="1200" cap="none" spc="0" normalizeH="0" baseline="0" noProof="0">
                <a:ln>
                  <a:noFill/>
                </a:ln>
                <a:solidFill>
                  <a:srgbClr val="FFFFFF"/>
                </a:solidFill>
                <a:effectLst/>
                <a:uLnTx/>
                <a:uFillTx/>
                <a:latin typeface="Tahoma" pitchFamily="34"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a:t>
            </a:fld>
            <a:endParaRPr kumimoji="0" lang="en-GB" sz="2400" b="0" i="0" u="none" strike="noStrike" kern="1200" cap="none" spc="0" normalizeH="0" baseline="0" noProof="0">
              <a:ln>
                <a:noFill/>
              </a:ln>
              <a:solidFill>
                <a:srgbClr val="FFFFFF"/>
              </a:solidFill>
              <a:effectLst/>
              <a:uLnTx/>
              <a:uFillTx/>
              <a:latin typeface="Tahoma" pitchFamily="34" charset="0"/>
              <a:ea typeface="+mn-ea"/>
              <a:cs typeface="+mn-cs"/>
            </a:endParaRPr>
          </a:p>
        </p:txBody>
      </p:sp>
    </p:spTree>
    <p:extLst>
      <p:ext uri="{BB962C8B-B14F-4D97-AF65-F5344CB8AC3E}">
        <p14:creationId xmlns:p14="http://schemas.microsoft.com/office/powerpoint/2010/main" val="2250902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ADEE98E-EEF4-426E-B6D9-27F31B195454}"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16/11/2019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6326C9C-0984-4692-94B9-C42C36E0D40A}"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2242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4708407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grpSp>
        <p:nvGrpSpPr>
          <p:cNvPr id="2" name="Group 8"/>
          <p:cNvGrpSpPr>
            <a:grpSpLocks/>
          </p:cNvGrpSpPr>
          <p:nvPr/>
        </p:nvGrpSpPr>
        <p:grpSpPr bwMode="auto">
          <a:xfrm>
            <a:off x="7493006"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grpSp>
      <p:sp>
        <p:nvSpPr>
          <p:cNvPr id="37" name="Line 40"/>
          <p:cNvSpPr>
            <a:spLocks noChangeShapeType="1"/>
          </p:cNvSpPr>
          <p:nvPr/>
        </p:nvSpPr>
        <p:spPr bwMode="auto">
          <a:xfrm>
            <a:off x="323528" y="3429000"/>
            <a:ext cx="8229600" cy="0"/>
          </a:xfrm>
          <a:prstGeom prst="line">
            <a:avLst/>
          </a:prstGeom>
          <a:noFill/>
          <a:ln w="6350">
            <a:solidFill>
              <a:schemeClr val="tx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8" name="Oval 4"/>
          <p:cNvSpPr>
            <a:spLocks noChangeArrowheads="1"/>
          </p:cNvSpPr>
          <p:nvPr/>
        </p:nvSpPr>
        <p:spPr bwMode="auto">
          <a:xfrm>
            <a:off x="7686681" y="1041412"/>
            <a:ext cx="1071563" cy="1071563"/>
          </a:xfrm>
          <a:prstGeom prst="ellipse">
            <a:avLst/>
          </a:prstGeom>
          <a:solidFill>
            <a:srgbClr val="33CC33"/>
          </a:solidFill>
          <a:ln w="12700">
            <a:noFill/>
            <a:round/>
            <a:headEnd type="none" w="sm" len="sm"/>
            <a:tailEnd type="none" w="sm" len="sm"/>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0" name="Oval 6">
            <a:hlinkClick r:id="" action="ppaction://hlinkshowjump?jump=previousslide"/>
          </p:cNvPr>
          <p:cNvSpPr>
            <a:spLocks noChangeArrowheads="1"/>
          </p:cNvSpPr>
          <p:nvPr/>
        </p:nvSpPr>
        <p:spPr bwMode="auto">
          <a:xfrm>
            <a:off x="7858131" y="1214450"/>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1" name="Oval 7"/>
          <p:cNvSpPr>
            <a:spLocks noChangeArrowheads="1"/>
          </p:cNvSpPr>
          <p:nvPr/>
        </p:nvSpPr>
        <p:spPr bwMode="auto">
          <a:xfrm>
            <a:off x="7947031" y="1306513"/>
            <a:ext cx="568325" cy="577850"/>
          </a:xfrm>
          <a:prstGeom prst="ellipse">
            <a:avLst/>
          </a:prstGeom>
          <a:solidFill>
            <a:srgbClr val="FF99FF"/>
          </a:solidFill>
          <a:ln w="50800">
            <a:no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2" name="Oval 8"/>
          <p:cNvSpPr>
            <a:spLocks noChangeArrowheads="1"/>
          </p:cNvSpPr>
          <p:nvPr/>
        </p:nvSpPr>
        <p:spPr bwMode="auto">
          <a:xfrm>
            <a:off x="8035931" y="1393825"/>
            <a:ext cx="403225" cy="412750"/>
          </a:xfrm>
          <a:prstGeom prst="ellipse">
            <a:avLst/>
          </a:prstGeom>
          <a:solidFill>
            <a:srgbClr val="FF3300"/>
          </a:solidFill>
          <a:ln w="50800">
            <a:no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3" name="Oval 9"/>
          <p:cNvSpPr>
            <a:spLocks noChangeArrowheads="1"/>
          </p:cNvSpPr>
          <p:nvPr/>
        </p:nvSpPr>
        <p:spPr bwMode="auto">
          <a:xfrm>
            <a:off x="8121651" y="1476387"/>
            <a:ext cx="230188" cy="231775"/>
          </a:xfrm>
          <a:prstGeom prst="ellipse">
            <a:avLst/>
          </a:prstGeom>
          <a:solidFill>
            <a:srgbClr val="FFFF66"/>
          </a:solidFill>
          <a:ln w="50800">
            <a:noFill/>
            <a:round/>
            <a:headEnd/>
            <a:tailEnd/>
          </a:ln>
        </p:spPr>
        <p:txBody>
          <a:bodyPr wrap="none" lIns="92075" tIns="46038" rIns="92075" bIns="46038"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4" name="TextBox 43"/>
          <p:cNvSpPr txBox="1"/>
          <p:nvPr/>
        </p:nvSpPr>
        <p:spPr>
          <a:xfrm>
            <a:off x="3500444" y="6550025"/>
            <a:ext cx="2643187" cy="553998"/>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FF0000"/>
                </a:solidFill>
                <a:effectLst/>
                <a:uLnTx/>
                <a:uFillTx/>
                <a:latin typeface="Calibri" pitchFamily="34" charset="0"/>
                <a:ea typeface="+mn-ea"/>
                <a:cs typeface="+mn-cs"/>
              </a:rPr>
              <a:t>http://phil-race.co.uk</a:t>
            </a:r>
            <a:r>
              <a:rPr kumimoji="0" lang="en-GB" sz="1400" b="0" i="0" u="none" strike="noStrike" kern="1200" cap="none" spc="0" normalizeH="0" baseline="0" noProof="0" dirty="0">
                <a:ln>
                  <a:noFill/>
                </a:ln>
                <a:solidFill>
                  <a:srgbClr val="FF0000"/>
                </a:solidFill>
                <a:effectLst/>
                <a:uLnTx/>
                <a:uFillTx/>
                <a:latin typeface="Calibri" pitchFamily="34" charset="0"/>
                <a:ea typeface="+mn-ea"/>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FF0000"/>
              </a:solidFill>
              <a:effectLst/>
              <a:uLnTx/>
              <a:uFillTx/>
              <a:latin typeface="Arial Rounded MT Bold"/>
              <a:ea typeface="+mn-ea"/>
              <a:cs typeface="+mn-cs"/>
            </a:endParaRP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77050"/>
          </a:xfrm>
          <a:prstGeom prst="rect">
            <a:avLst/>
          </a:prstGeom>
          <a:noFill/>
          <a:ln w="9525">
            <a:noFill/>
            <a:miter lim="800000"/>
            <a:headEnd/>
            <a:tailEnd/>
          </a:ln>
        </p:spPr>
      </p:pic>
      <p:pic>
        <p:nvPicPr>
          <p:cNvPr id="46" name="Picture 7" descr="Leeds Met 06" hidden="1"/>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77050"/>
          </a:xfrm>
          <a:prstGeom prst="rect">
            <a:avLst/>
          </a:prstGeom>
          <a:noFill/>
          <a:ln w="9525">
            <a:noFill/>
            <a:miter lim="800000"/>
            <a:headEnd/>
            <a:tailEnd/>
          </a:ln>
        </p:spPr>
      </p:pic>
    </p:spTree>
    <p:extLst>
      <p:ext uri="{BB962C8B-B14F-4D97-AF65-F5344CB8AC3E}">
        <p14:creationId xmlns:p14="http://schemas.microsoft.com/office/powerpoint/2010/main" val="1290874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517230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BD38940-66CD-4ABB-9382-8BE4E48D5BBC}"/>
              </a:ext>
            </a:extLst>
          </p:cNvPr>
          <p:cNvGrpSpPr>
            <a:grpSpLocks/>
          </p:cNvGrpSpPr>
          <p:nvPr/>
        </p:nvGrpSpPr>
        <p:grpSpPr bwMode="auto">
          <a:xfrm>
            <a:off x="0" y="-14288"/>
            <a:ext cx="9155113" cy="6884988"/>
            <a:chOff x="0" y="-9"/>
            <a:chExt cx="5767" cy="4337"/>
          </a:xfrm>
        </p:grpSpPr>
        <p:sp>
          <p:nvSpPr>
            <p:cNvPr id="4" name="Freeform 35">
              <a:extLst>
                <a:ext uri="{FF2B5EF4-FFF2-40B4-BE49-F238E27FC236}">
                  <a16:creationId xmlns:a16="http://schemas.microsoft.com/office/drawing/2014/main" id="{A868F453-12EE-4D07-B9BA-F3A5C7AD9EB4}"/>
                </a:ext>
              </a:extLst>
            </p:cNvPr>
            <p:cNvSpPr>
              <a:spLocks/>
            </p:cNvSpPr>
            <p:nvPr/>
          </p:nvSpPr>
          <p:spPr bwMode="hidden">
            <a:xfrm>
              <a:off x="1632" y="-5"/>
              <a:ext cx="1737" cy="4333"/>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5" name="Freeform 36">
              <a:extLst>
                <a:ext uri="{FF2B5EF4-FFF2-40B4-BE49-F238E27FC236}">
                  <a16:creationId xmlns:a16="http://schemas.microsoft.com/office/drawing/2014/main" id="{5847E4E1-9595-4660-A10D-E7094202BE3F}"/>
                </a:ext>
              </a:extLst>
            </p:cNvPr>
            <p:cNvSpPr>
              <a:spLocks/>
            </p:cNvSpPr>
            <p:nvPr/>
          </p:nvSpPr>
          <p:spPr bwMode="hidden">
            <a:xfrm>
              <a:off x="0" y="-7"/>
              <a:ext cx="1737" cy="4329"/>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6" name="Freeform 37">
              <a:extLst>
                <a:ext uri="{FF2B5EF4-FFF2-40B4-BE49-F238E27FC236}">
                  <a16:creationId xmlns:a16="http://schemas.microsoft.com/office/drawing/2014/main" id="{C5BA910D-3141-45E9-AD1F-66BCA8F6C939}"/>
                </a:ext>
              </a:extLst>
            </p:cNvPr>
            <p:cNvSpPr>
              <a:spLocks/>
            </p:cNvSpPr>
            <p:nvPr/>
          </p:nvSpPr>
          <p:spPr bwMode="hidden">
            <a:xfrm>
              <a:off x="3744" y="-4"/>
              <a:ext cx="1739" cy="4330"/>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7" name="Freeform 38">
              <a:extLst>
                <a:ext uri="{FF2B5EF4-FFF2-40B4-BE49-F238E27FC236}">
                  <a16:creationId xmlns:a16="http://schemas.microsoft.com/office/drawing/2014/main" id="{FE20BB9A-30B0-42B5-B8BE-77F41A28CB4D}"/>
                </a:ext>
              </a:extLst>
            </p:cNvPr>
            <p:cNvSpPr>
              <a:spLocks/>
            </p:cNvSpPr>
            <p:nvPr/>
          </p:nvSpPr>
          <p:spPr bwMode="hidden">
            <a:xfrm>
              <a:off x="1920" y="-9"/>
              <a:ext cx="2080" cy="4324"/>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8" name="Freeform 39">
              <a:extLst>
                <a:ext uri="{FF2B5EF4-FFF2-40B4-BE49-F238E27FC236}">
                  <a16:creationId xmlns:a16="http://schemas.microsoft.com/office/drawing/2014/main" id="{1867801D-552B-4FC9-B6B8-C13AB22EC0D8}"/>
                </a:ext>
              </a:extLst>
            </p:cNvPr>
            <p:cNvSpPr>
              <a:spLocks/>
            </p:cNvSpPr>
            <p:nvPr/>
          </p:nvSpPr>
          <p:spPr bwMode="hidden">
            <a:xfrm>
              <a:off x="117" y="97"/>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bg2"/>
                </a:gs>
                <a:gs pos="100000">
                  <a:schemeClr val="bg1"/>
                </a:gs>
              </a:gsLst>
              <a:lin ang="0" scaled="1"/>
            </a:gradFill>
            <a:ln w="9525">
              <a:no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9" name="Freeform 40">
              <a:extLst>
                <a:ext uri="{FF2B5EF4-FFF2-40B4-BE49-F238E27FC236}">
                  <a16:creationId xmlns:a16="http://schemas.microsoft.com/office/drawing/2014/main" id="{B53DEDEF-3123-4962-91A5-96BBFDEAD712}"/>
                </a:ext>
              </a:extLst>
            </p:cNvPr>
            <p:cNvSpPr>
              <a:spLocks/>
            </p:cNvSpPr>
            <p:nvPr/>
          </p:nvSpPr>
          <p:spPr bwMode="hidden">
            <a:xfrm rot="2702961" flipH="1">
              <a:off x="810" y="766"/>
              <a:ext cx="2544" cy="1008"/>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0" name="Freeform 41">
              <a:extLst>
                <a:ext uri="{FF2B5EF4-FFF2-40B4-BE49-F238E27FC236}">
                  <a16:creationId xmlns:a16="http://schemas.microsoft.com/office/drawing/2014/main" id="{28F2280C-3D89-4012-93ED-2C202E88EB97}"/>
                </a:ext>
              </a:extLst>
            </p:cNvPr>
            <p:cNvSpPr>
              <a:spLocks/>
            </p:cNvSpPr>
            <p:nvPr/>
          </p:nvSpPr>
          <p:spPr bwMode="hidden">
            <a:xfrm>
              <a:off x="83" y="49"/>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1" name="Freeform 42">
              <a:extLst>
                <a:ext uri="{FF2B5EF4-FFF2-40B4-BE49-F238E27FC236}">
                  <a16:creationId xmlns:a16="http://schemas.microsoft.com/office/drawing/2014/main" id="{4B1FB140-7B1D-46D1-9D74-E17946146AEE}"/>
                </a:ext>
              </a:extLst>
            </p:cNvPr>
            <p:cNvSpPr>
              <a:spLocks/>
            </p:cNvSpPr>
            <p:nvPr/>
          </p:nvSpPr>
          <p:spPr bwMode="hidden">
            <a:xfrm rot="-2895842">
              <a:off x="-984" y="1041"/>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2" name="Freeform 43">
              <a:extLst>
                <a:ext uri="{FF2B5EF4-FFF2-40B4-BE49-F238E27FC236}">
                  <a16:creationId xmlns:a16="http://schemas.microsoft.com/office/drawing/2014/main" id="{FD5DEF9A-5716-4E1D-8A0D-3AB7DDC734EC}"/>
                </a:ext>
              </a:extLst>
            </p:cNvPr>
            <p:cNvSpPr>
              <a:spLocks/>
            </p:cNvSpPr>
            <p:nvPr/>
          </p:nvSpPr>
          <p:spPr bwMode="hidden">
            <a:xfrm rot="-2305141">
              <a:off x="1331" y="913"/>
              <a:ext cx="3594" cy="1735"/>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3" name="Freeform 44">
              <a:extLst>
                <a:ext uri="{FF2B5EF4-FFF2-40B4-BE49-F238E27FC236}">
                  <a16:creationId xmlns:a16="http://schemas.microsoft.com/office/drawing/2014/main" id="{50294038-80A0-46C6-BFB3-C3ADC2BBB843}"/>
                </a:ext>
              </a:extLst>
            </p:cNvPr>
            <p:cNvSpPr>
              <a:spLocks/>
            </p:cNvSpPr>
            <p:nvPr/>
          </p:nvSpPr>
          <p:spPr bwMode="hidden">
            <a:xfrm rot="2084418" flipH="1">
              <a:off x="1859" y="865"/>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4" name="Freeform 45">
              <a:extLst>
                <a:ext uri="{FF2B5EF4-FFF2-40B4-BE49-F238E27FC236}">
                  <a16:creationId xmlns:a16="http://schemas.microsoft.com/office/drawing/2014/main" id="{8B991C7D-A2AF-4E74-A5C2-CED22B40EB66}"/>
                </a:ext>
              </a:extLst>
            </p:cNvPr>
            <p:cNvSpPr>
              <a:spLocks/>
            </p:cNvSpPr>
            <p:nvPr/>
          </p:nvSpPr>
          <p:spPr bwMode="hidden">
            <a:xfrm>
              <a:off x="4250" y="-7"/>
              <a:ext cx="1089" cy="2285"/>
            </a:xfrm>
            <a:custGeom>
              <a:avLst/>
              <a:gdLst/>
              <a:ahLst/>
              <a:cxnLst>
                <a:cxn ang="0">
                  <a:pos x="0" y="2265"/>
                </a:cxn>
                <a:cxn ang="0">
                  <a:pos x="1030" y="0"/>
                </a:cxn>
                <a:cxn ang="0">
                  <a:pos x="1089" y="0"/>
                </a:cxn>
                <a:cxn ang="0">
                  <a:pos x="37" y="2285"/>
                </a:cxn>
                <a:cxn ang="0">
                  <a:pos x="0" y="2265"/>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5" name="Rectangle 14">
              <a:extLst>
                <a:ext uri="{FF2B5EF4-FFF2-40B4-BE49-F238E27FC236}">
                  <a16:creationId xmlns:a16="http://schemas.microsoft.com/office/drawing/2014/main" id="{A95F7D9E-7FF5-47B6-B1D4-CA041561661E}"/>
                </a:ext>
              </a:extLst>
            </p:cNvPr>
            <p:cNvSpPr>
              <a:spLocks noChangeArrowheads="1"/>
            </p:cNvSpPr>
            <p:nvPr/>
          </p:nvSpPr>
          <p:spPr bwMode="invGray">
            <a:xfrm>
              <a:off x="0" y="2441"/>
              <a:ext cx="5760" cy="432"/>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6" name="Freeform 47">
              <a:extLst>
                <a:ext uri="{FF2B5EF4-FFF2-40B4-BE49-F238E27FC236}">
                  <a16:creationId xmlns:a16="http://schemas.microsoft.com/office/drawing/2014/main" id="{0441CFBA-98C4-4F0B-B70D-6A20A769F7C7}"/>
                </a:ext>
              </a:extLst>
            </p:cNvPr>
            <p:cNvSpPr>
              <a:spLocks/>
            </p:cNvSpPr>
            <p:nvPr/>
          </p:nvSpPr>
          <p:spPr bwMode="invGray">
            <a:xfrm>
              <a:off x="1632" y="2487"/>
              <a:ext cx="1737" cy="382"/>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7" name="Freeform 48">
              <a:extLst>
                <a:ext uri="{FF2B5EF4-FFF2-40B4-BE49-F238E27FC236}">
                  <a16:creationId xmlns:a16="http://schemas.microsoft.com/office/drawing/2014/main" id="{E0F1ADB7-4201-4554-9377-C98C5F8EA7F4}"/>
                </a:ext>
              </a:extLst>
            </p:cNvPr>
            <p:cNvSpPr>
              <a:spLocks/>
            </p:cNvSpPr>
            <p:nvPr/>
          </p:nvSpPr>
          <p:spPr bwMode="invGray">
            <a:xfrm>
              <a:off x="0" y="2487"/>
              <a:ext cx="1737" cy="381"/>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8" name="Freeform 49">
              <a:extLst>
                <a:ext uri="{FF2B5EF4-FFF2-40B4-BE49-F238E27FC236}">
                  <a16:creationId xmlns:a16="http://schemas.microsoft.com/office/drawing/2014/main" id="{0F779CC0-1E5E-4404-9C56-638FC7542439}"/>
                </a:ext>
              </a:extLst>
            </p:cNvPr>
            <p:cNvSpPr>
              <a:spLocks/>
            </p:cNvSpPr>
            <p:nvPr/>
          </p:nvSpPr>
          <p:spPr bwMode="invGray">
            <a:xfrm>
              <a:off x="3744" y="2487"/>
              <a:ext cx="1739" cy="382"/>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9" name="Freeform 50">
              <a:extLst>
                <a:ext uri="{FF2B5EF4-FFF2-40B4-BE49-F238E27FC236}">
                  <a16:creationId xmlns:a16="http://schemas.microsoft.com/office/drawing/2014/main" id="{4EDE371A-EA54-4F38-B52B-B0784020D864}"/>
                </a:ext>
              </a:extLst>
            </p:cNvPr>
            <p:cNvSpPr>
              <a:spLocks/>
            </p:cNvSpPr>
            <p:nvPr/>
          </p:nvSpPr>
          <p:spPr bwMode="invGray">
            <a:xfrm>
              <a:off x="1920" y="2487"/>
              <a:ext cx="2080" cy="381"/>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20" name="Rectangle 19">
              <a:extLst>
                <a:ext uri="{FF2B5EF4-FFF2-40B4-BE49-F238E27FC236}">
                  <a16:creationId xmlns:a16="http://schemas.microsoft.com/office/drawing/2014/main" id="{6F1B70C1-5123-458C-BDF4-6896EEA05CAD}"/>
                </a:ext>
              </a:extLst>
            </p:cNvPr>
            <p:cNvSpPr>
              <a:spLocks noChangeArrowheads="1"/>
            </p:cNvSpPr>
            <p:nvPr/>
          </p:nvSpPr>
          <p:spPr bwMode="invGray">
            <a:xfrm>
              <a:off x="7" y="2456"/>
              <a:ext cx="5760" cy="432"/>
            </a:xfrm>
            <a:prstGeom prst="rect">
              <a:avLst/>
            </a:prstGeom>
            <a:solidFill>
              <a:schemeClr val="bg2">
                <a:alpha val="50000"/>
              </a:schemeClr>
            </a:solidFill>
            <a:ln w="9525">
              <a:no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21" name="Freeform 52">
              <a:extLst>
                <a:ext uri="{FF2B5EF4-FFF2-40B4-BE49-F238E27FC236}">
                  <a16:creationId xmlns:a16="http://schemas.microsoft.com/office/drawing/2014/main" id="{F5C2AAC0-59AF-47E3-A422-16212B178F30}"/>
                </a:ext>
              </a:extLst>
            </p:cNvPr>
            <p:cNvSpPr>
              <a:spLocks/>
            </p:cNvSpPr>
            <p:nvPr/>
          </p:nvSpPr>
          <p:spPr bwMode="invGray">
            <a:xfrm>
              <a:off x="2583" y="2449"/>
              <a:ext cx="1036" cy="420"/>
            </a:xfrm>
            <a:custGeom>
              <a:avLst/>
              <a:gdLst/>
              <a:ahLst/>
              <a:cxnLst>
                <a:cxn ang="0">
                  <a:pos x="1027" y="0"/>
                </a:cxn>
                <a:cxn ang="0">
                  <a:pos x="0" y="417"/>
                </a:cxn>
                <a:cxn ang="0">
                  <a:pos x="24" y="420"/>
                </a:cxn>
                <a:cxn ang="0">
                  <a:pos x="1036" y="16"/>
                </a:cxn>
                <a:cxn ang="0">
                  <a:pos x="1027" y="0"/>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22" name="Freeform 53">
              <a:extLst>
                <a:ext uri="{FF2B5EF4-FFF2-40B4-BE49-F238E27FC236}">
                  <a16:creationId xmlns:a16="http://schemas.microsoft.com/office/drawing/2014/main" id="{C310453D-291F-4532-8AC8-9571DB6B4C41}"/>
                </a:ext>
              </a:extLst>
            </p:cNvPr>
            <p:cNvSpPr>
              <a:spLocks/>
            </p:cNvSpPr>
            <p:nvPr/>
          </p:nvSpPr>
          <p:spPr bwMode="invGray">
            <a:xfrm rot="18897039" flipH="1">
              <a:off x="1486" y="2417"/>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23" name="Freeform 54">
              <a:extLst>
                <a:ext uri="{FF2B5EF4-FFF2-40B4-BE49-F238E27FC236}">
                  <a16:creationId xmlns:a16="http://schemas.microsoft.com/office/drawing/2014/main" id="{8504D3D2-48C1-4BB8-8CF4-5AB7DA13224A}"/>
                </a:ext>
              </a:extLst>
            </p:cNvPr>
            <p:cNvSpPr>
              <a:spLocks/>
            </p:cNvSpPr>
            <p:nvPr/>
          </p:nvSpPr>
          <p:spPr bwMode="invGray">
            <a:xfrm rot="18897039" flipH="1">
              <a:off x="766" y="2417"/>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24" name="Freeform 55">
              <a:extLst>
                <a:ext uri="{FF2B5EF4-FFF2-40B4-BE49-F238E27FC236}">
                  <a16:creationId xmlns:a16="http://schemas.microsoft.com/office/drawing/2014/main" id="{B548E356-ED2B-42C5-A0E4-FEF3DF763FA3}"/>
                </a:ext>
              </a:extLst>
            </p:cNvPr>
            <p:cNvSpPr>
              <a:spLocks/>
            </p:cNvSpPr>
            <p:nvPr/>
          </p:nvSpPr>
          <p:spPr bwMode="invGray">
            <a:xfrm rot="18897039" flipH="1">
              <a:off x="31" y="2385"/>
              <a:ext cx="1034" cy="487"/>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25" name="Freeform 56">
              <a:extLst>
                <a:ext uri="{FF2B5EF4-FFF2-40B4-BE49-F238E27FC236}">
                  <a16:creationId xmlns:a16="http://schemas.microsoft.com/office/drawing/2014/main" id="{294B1EAC-BF54-435E-862E-C63619B0C5DE}"/>
                </a:ext>
              </a:extLst>
            </p:cNvPr>
            <p:cNvSpPr>
              <a:spLocks/>
            </p:cNvSpPr>
            <p:nvPr/>
          </p:nvSpPr>
          <p:spPr bwMode="invGray">
            <a:xfrm flipH="1" flipV="1">
              <a:off x="576" y="2441"/>
              <a:ext cx="3552"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26" name="Freeform 57">
              <a:extLst>
                <a:ext uri="{FF2B5EF4-FFF2-40B4-BE49-F238E27FC236}">
                  <a16:creationId xmlns:a16="http://schemas.microsoft.com/office/drawing/2014/main" id="{8A5B754F-DC41-4986-8607-52B503789F80}"/>
                </a:ext>
              </a:extLst>
            </p:cNvPr>
            <p:cNvSpPr>
              <a:spLocks/>
            </p:cNvSpPr>
            <p:nvPr/>
          </p:nvSpPr>
          <p:spPr bwMode="invGray">
            <a:xfrm flipH="1" flipV="1">
              <a:off x="240" y="2441"/>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27" name="Freeform 58">
              <a:extLst>
                <a:ext uri="{FF2B5EF4-FFF2-40B4-BE49-F238E27FC236}">
                  <a16:creationId xmlns:a16="http://schemas.microsoft.com/office/drawing/2014/main" id="{4C9E431B-5761-4F2F-A37F-7979449E2D50}"/>
                </a:ext>
              </a:extLst>
            </p:cNvPr>
            <p:cNvSpPr>
              <a:spLocks/>
            </p:cNvSpPr>
            <p:nvPr/>
          </p:nvSpPr>
          <p:spPr bwMode="invGray">
            <a:xfrm flipH="1" flipV="1">
              <a:off x="3036" y="2489"/>
              <a:ext cx="1332" cy="383"/>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28" name="Freeform 59">
              <a:extLst>
                <a:ext uri="{FF2B5EF4-FFF2-40B4-BE49-F238E27FC236}">
                  <a16:creationId xmlns:a16="http://schemas.microsoft.com/office/drawing/2014/main" id="{EAFCCF84-7A9C-4807-A606-15D28D718A7E}"/>
                </a:ext>
              </a:extLst>
            </p:cNvPr>
            <p:cNvSpPr>
              <a:spLocks/>
            </p:cNvSpPr>
            <p:nvPr/>
          </p:nvSpPr>
          <p:spPr bwMode="invGray">
            <a:xfrm flipH="1" flipV="1">
              <a:off x="3984" y="2441"/>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29" name="Freeform 60">
              <a:extLst>
                <a:ext uri="{FF2B5EF4-FFF2-40B4-BE49-F238E27FC236}">
                  <a16:creationId xmlns:a16="http://schemas.microsoft.com/office/drawing/2014/main" id="{5B0BA382-ABA7-49DF-A2E9-A523C2F1698E}"/>
                </a:ext>
              </a:extLst>
            </p:cNvPr>
            <p:cNvSpPr>
              <a:spLocks/>
            </p:cNvSpPr>
            <p:nvPr/>
          </p:nvSpPr>
          <p:spPr bwMode="invGray">
            <a:xfrm flipH="1" flipV="1">
              <a:off x="3456" y="2441"/>
              <a:ext cx="2304"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30" name="Rectangle 29">
              <a:extLst>
                <a:ext uri="{FF2B5EF4-FFF2-40B4-BE49-F238E27FC236}">
                  <a16:creationId xmlns:a16="http://schemas.microsoft.com/office/drawing/2014/main" id="{B174B1E2-0200-42B4-A547-E184DCBDF7E4}"/>
                </a:ext>
              </a:extLst>
            </p:cNvPr>
            <p:cNvSpPr>
              <a:spLocks noChangeArrowheads="1"/>
            </p:cNvSpPr>
            <p:nvPr/>
          </p:nvSpPr>
          <p:spPr bwMode="invGray">
            <a:xfrm>
              <a:off x="0" y="2462"/>
              <a:ext cx="5760" cy="14"/>
            </a:xfrm>
            <a:prstGeom prst="rect">
              <a:avLst/>
            </a:prstGeom>
            <a:gradFill rotWithShape="0">
              <a:gsLst>
                <a:gs pos="0">
                  <a:schemeClr val="bg2"/>
                </a:gs>
                <a:gs pos="50000">
                  <a:schemeClr val="accent1"/>
                </a:gs>
                <a:gs pos="100000">
                  <a:schemeClr val="bg2"/>
                </a:gs>
              </a:gsLst>
              <a:lin ang="0" scaled="1"/>
            </a:gradFill>
            <a:ln w="9525">
              <a:no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31" name="Rectangle 30">
              <a:extLst>
                <a:ext uri="{FF2B5EF4-FFF2-40B4-BE49-F238E27FC236}">
                  <a16:creationId xmlns:a16="http://schemas.microsoft.com/office/drawing/2014/main" id="{CF0AE4EB-D5D7-4CF5-B0B0-B16CFF722A81}"/>
                </a:ext>
              </a:extLst>
            </p:cNvPr>
            <p:cNvSpPr>
              <a:spLocks noChangeArrowheads="1"/>
            </p:cNvSpPr>
            <p:nvPr/>
          </p:nvSpPr>
          <p:spPr bwMode="hidden">
            <a:xfrm>
              <a:off x="0" y="2880"/>
              <a:ext cx="5760" cy="576"/>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32" name="Rectangle 31">
              <a:extLst>
                <a:ext uri="{FF2B5EF4-FFF2-40B4-BE49-F238E27FC236}">
                  <a16:creationId xmlns:a16="http://schemas.microsoft.com/office/drawing/2014/main" id="{47035592-D535-41D0-8101-1DB33E7FFA42}"/>
                </a:ext>
              </a:extLst>
            </p:cNvPr>
            <p:cNvSpPr>
              <a:spLocks noChangeArrowheads="1"/>
            </p:cNvSpPr>
            <p:nvPr/>
          </p:nvSpPr>
          <p:spPr bwMode="hidden">
            <a:xfrm>
              <a:off x="0" y="3408"/>
              <a:ext cx="5760" cy="912"/>
            </a:xfrm>
            <a:prstGeom prst="rect">
              <a:avLst/>
            </a:prstGeom>
            <a:solidFill>
              <a:schemeClr val="bg1"/>
            </a:solidFill>
            <a:ln w="9525">
              <a:no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pic>
          <p:nvPicPr>
            <p:cNvPr id="33" name="Picture 64" descr="BTZBUL1A">
              <a:extLst>
                <a:ext uri="{FF2B5EF4-FFF2-40B4-BE49-F238E27FC236}">
                  <a16:creationId xmlns:a16="http://schemas.microsoft.com/office/drawing/2014/main" id="{CE29F4B9-CAEC-4A58-A1DD-8114FF99EDA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86" y="1650"/>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29" name="Rectangle 33"/>
          <p:cNvSpPr>
            <a:spLocks noGrp="1" noChangeArrowheads="1"/>
          </p:cNvSpPr>
          <p:nvPr>
            <p:ph type="ctrTitle"/>
          </p:nvPr>
        </p:nvSpPr>
        <p:spPr>
          <a:xfrm>
            <a:off x="1676400" y="1905000"/>
            <a:ext cx="7239000" cy="1905000"/>
          </a:xfrm>
        </p:spPr>
        <p:txBody>
          <a:bodyPr/>
          <a:lstStyle>
            <a:lvl1pPr algn="l">
              <a:defRPr/>
            </a:lvl1pPr>
          </a:lstStyle>
          <a:p>
            <a:r>
              <a:rPr lang="en-GB"/>
              <a:t>Click to edit Master title style</a:t>
            </a:r>
          </a:p>
        </p:txBody>
      </p:sp>
      <p:sp>
        <p:nvSpPr>
          <p:cNvPr id="34" name="Rectangle 35">
            <a:extLst>
              <a:ext uri="{FF2B5EF4-FFF2-40B4-BE49-F238E27FC236}">
                <a16:creationId xmlns:a16="http://schemas.microsoft.com/office/drawing/2014/main" id="{EDEA51EF-480B-46A3-80CE-321BE13A0E5B}"/>
              </a:ext>
            </a:extLst>
          </p:cNvPr>
          <p:cNvSpPr>
            <a:spLocks noGrp="1" noChangeArrowheads="1"/>
          </p:cNvSpPr>
          <p:nvPr>
            <p:ph type="dt" sz="half" idx="10"/>
          </p:nvPr>
        </p:nvSpPr>
        <p:spPr>
          <a:xfrm>
            <a:off x="685800" y="6324600"/>
            <a:ext cx="1905000" cy="457200"/>
          </a:xfr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Arial"/>
              <a:ea typeface="+mn-ea"/>
              <a:cs typeface="+mn-cs"/>
            </a:endParaRPr>
          </a:p>
        </p:txBody>
      </p:sp>
      <p:sp>
        <p:nvSpPr>
          <p:cNvPr id="35" name="Rectangle 36">
            <a:extLst>
              <a:ext uri="{FF2B5EF4-FFF2-40B4-BE49-F238E27FC236}">
                <a16:creationId xmlns:a16="http://schemas.microsoft.com/office/drawing/2014/main" id="{BF4E62D8-BFA8-416C-B9CE-A306CE755762}"/>
              </a:ext>
            </a:extLst>
          </p:cNvPr>
          <p:cNvSpPr>
            <a:spLocks noGrp="1" noChangeArrowheads="1"/>
          </p:cNvSpPr>
          <p:nvPr>
            <p:ph type="ftr" sz="quarter" idx="11"/>
          </p:nvPr>
        </p:nvSpPr>
        <p:spPr>
          <a:xfrm>
            <a:off x="3124200" y="6324600"/>
            <a:ext cx="2895600" cy="457200"/>
          </a:xfr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Arial"/>
              <a:ea typeface="+mn-ea"/>
              <a:cs typeface="+mn-cs"/>
            </a:endParaRPr>
          </a:p>
        </p:txBody>
      </p:sp>
      <p:sp>
        <p:nvSpPr>
          <p:cNvPr id="36" name="Rectangle 37">
            <a:extLst>
              <a:ext uri="{FF2B5EF4-FFF2-40B4-BE49-F238E27FC236}">
                <a16:creationId xmlns:a16="http://schemas.microsoft.com/office/drawing/2014/main" id="{4AF1DD2D-1092-44D5-ACE7-2A6A2D27F3A1}"/>
              </a:ext>
            </a:extLst>
          </p:cNvPr>
          <p:cNvSpPr>
            <a:spLocks noGrp="1" noChangeArrowheads="1"/>
          </p:cNvSpPr>
          <p:nvPr>
            <p:ph type="sldNum" sz="quarter" idx="12"/>
          </p:nvPr>
        </p:nvSpPr>
        <p:spPr>
          <a:xfrm>
            <a:off x="6553200" y="6324600"/>
            <a:ext cx="1905000" cy="457200"/>
          </a:xfrm>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734E869-FC1D-48E1-9113-83ED611C44EC}" type="slidenum">
              <a:rPr kumimoji="0" lang="en-GB" alt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697772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1.jpeg"/></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11.xml"/><Relationship Id="rId1" Type="http://schemas.openxmlformats.org/officeDocument/2006/relationships/slideLayout" Target="../slideLayouts/slideLayout9.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12.xml"/><Relationship Id="rId1" Type="http://schemas.openxmlformats.org/officeDocument/2006/relationships/slideLayout" Target="../slideLayouts/slideLayout10.xml"/><Relationship Id="rId5" Type="http://schemas.openxmlformats.org/officeDocument/2006/relationships/hyperlink" Target="Choices&#8230;.ppt" TargetMode="External"/><Relationship Id="rId4" Type="http://schemas.openxmlformats.org/officeDocument/2006/relationships/hyperlink" Target="enlivening%20menu.ppt" TargetMode="External"/></Relationships>
</file>

<file path=ppt/slideMasters/_rels/slideMaster13.xml.rels><?xml version="1.0" encoding="UTF-8" standalone="yes"?>
<Relationships xmlns="http://schemas.openxmlformats.org/package/2006/relationships"><Relationship Id="rId3" Type="http://schemas.openxmlformats.org/officeDocument/2006/relationships/hyperlink" Target="enlivening%20menu.ppt" TargetMode="External"/><Relationship Id="rId2" Type="http://schemas.openxmlformats.org/officeDocument/2006/relationships/theme" Target="../theme/theme13.xml"/><Relationship Id="rId1" Type="http://schemas.openxmlformats.org/officeDocument/2006/relationships/slideLayout" Target="../slideLayouts/slideLayout11.xml"/><Relationship Id="rId4" Type="http://schemas.openxmlformats.org/officeDocument/2006/relationships/hyperlink" Target="Choices&#8230;.ppt" TargetMode="External"/></Relationships>
</file>

<file path=ppt/slideMasters/_rels/slideMaster14.xml.rels><?xml version="1.0" encoding="UTF-8" standalone="yes"?>
<Relationships xmlns="http://schemas.openxmlformats.org/package/2006/relationships"><Relationship Id="rId3" Type="http://schemas.openxmlformats.org/officeDocument/2006/relationships/hyperlink" Target="enlivening%20menu.ppt" TargetMode="External"/><Relationship Id="rId2" Type="http://schemas.openxmlformats.org/officeDocument/2006/relationships/theme" Target="../theme/theme14.xml"/><Relationship Id="rId1" Type="http://schemas.openxmlformats.org/officeDocument/2006/relationships/slideLayout" Target="../slideLayouts/slideLayout12.xml"/><Relationship Id="rId4" Type="http://schemas.openxmlformats.org/officeDocument/2006/relationships/hyperlink" Target="Choices&#8230;.ppt" TargetMode="Externa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15.xml"/><Relationship Id="rId1" Type="http://schemas.openxmlformats.org/officeDocument/2006/relationships/slideLayout" Target="../slideLayouts/slideLayout13.xml"/></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16.xml"/><Relationship Id="rId1" Type="http://schemas.openxmlformats.org/officeDocument/2006/relationships/slideLayout" Target="../slideLayouts/slideLayout14.xml"/></Relationships>
</file>

<file path=ppt/slideMasters/_rels/slideMaster17.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xml"/><Relationship Id="rId1" Type="http://schemas.openxmlformats.org/officeDocument/2006/relationships/slideLayout" Target="../slideLayouts/slideLayout1.xml"/></Relationships>
</file>

<file path=ppt/slideMasters/_rels/slideMaster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xml"/><Relationship Id="rId1" Type="http://schemas.openxmlformats.org/officeDocument/2006/relationships/slideLayout" Target="../slideLayouts/slideLayout2.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3.xml"/></Relationships>
</file>

<file path=ppt/slideMasters/_rels/slideMaster7.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7.xml"/><Relationship Id="rId1" Type="http://schemas.openxmlformats.org/officeDocument/2006/relationships/slideLayout" Target="../slideLayouts/slideLayout4.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5.xml"/></Relationships>
</file>

<file path=ppt/slideMasters/_rels/slideMaster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9.xml"/><Relationship Id="rId1" Type="http://schemas.openxmlformats.org/officeDocument/2006/relationships/slideLayout" Target="../slideLayouts/slideLayout6.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1" hangingPunct="1">
              <a:defRPr/>
            </a:pPr>
            <a:endParaRPr lang="en-GB" sz="4000" b="0" dirty="0">
              <a:solidFill>
                <a:srgbClr val="000000"/>
              </a:solidFill>
            </a:endParaRPr>
          </a:p>
        </p:txBody>
      </p:sp>
      <p:sp>
        <p:nvSpPr>
          <p:cNvPr id="3075" name="Rectangle 3"/>
          <p:cNvSpPr>
            <a:spLocks noGrp="1" noChangeArrowheads="1"/>
          </p:cNvSpPr>
          <p:nvPr>
            <p:ph type="title"/>
          </p:nvPr>
        </p:nvSpPr>
        <p:spPr bwMode="auto">
          <a:xfrm>
            <a:off x="457200" y="122250"/>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dirty="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dirty="0"/>
          </a:p>
        </p:txBody>
      </p:sp>
      <p:sp>
        <p:nvSpPr>
          <p:cNvPr id="4102" name="Rectangle 6"/>
          <p:cNvSpPr>
            <a:spLocks noGrp="1" noChangeArrowheads="1"/>
          </p:cNvSpPr>
          <p:nvPr>
            <p:ph type="ftr" sz="quarter" idx="3"/>
          </p:nvPr>
        </p:nvSpPr>
        <p:spPr bwMode="auto">
          <a:xfrm>
            <a:off x="2303469"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r>
              <a:rPr lang="en-GB" altLang="en-US"/>
              <a:t>Leeds Metropolitan University</a:t>
            </a:r>
          </a:p>
          <a:p>
            <a:pPr>
              <a:defRPr/>
            </a:pPr>
            <a:r>
              <a:rPr lang="en-GB" altLang="en-US"/>
              <a:t>Innovation North – Faculty Of Information And Technology</a:t>
            </a:r>
          </a:p>
        </p:txBody>
      </p:sp>
      <p:pic>
        <p:nvPicPr>
          <p:cNvPr id="3078" name="Picture 8" descr="LeedsMetRoseLogo"/>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9" y="188925"/>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grpSp>
    </p:spTree>
    <p:extLst>
      <p:ext uri="{BB962C8B-B14F-4D97-AF65-F5344CB8AC3E}">
        <p14:creationId xmlns:p14="http://schemas.microsoft.com/office/powerpoint/2010/main" val="1836301698"/>
      </p:ext>
    </p:extLst>
  </p:cSld>
  <p:clrMap bg1="dk1" tx1="lt1" bg2="dk2" tx2="lt2" accent1="accent1" accent2="accent2" accent3="accent3" accent4="accent4" accent5="accent5" accent6="accent6" hlink="hlink" folHlink="folHlink"/>
  <p:sldLayoutIdLst>
    <p:sldLayoutId id="2147485335" r:id="rId1"/>
    <p:sldLayoutId id="2147485336" r:id="rId2"/>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EE625CB1-3DBE-47F1-9A12-591C0B266983}"/>
              </a:ext>
            </a:extLst>
          </p:cNvPr>
          <p:cNvGrpSpPr>
            <a:grpSpLocks/>
          </p:cNvGrpSpPr>
          <p:nvPr/>
        </p:nvGrpSpPr>
        <p:grpSpPr bwMode="auto">
          <a:xfrm>
            <a:off x="0" y="0"/>
            <a:ext cx="9144000" cy="7405688"/>
            <a:chOff x="0" y="-9"/>
            <a:chExt cx="5760" cy="4665"/>
          </a:xfrm>
        </p:grpSpPr>
        <p:sp>
          <p:nvSpPr>
            <p:cNvPr id="3075" name="Freeform 3">
              <a:extLst>
                <a:ext uri="{FF2B5EF4-FFF2-40B4-BE49-F238E27FC236}">
                  <a16:creationId xmlns:a16="http://schemas.microsoft.com/office/drawing/2014/main" id="{A151FADB-6676-4E6D-BA86-411A3F50CA7E}"/>
                </a:ext>
              </a:extLst>
            </p:cNvPr>
            <p:cNvSpPr>
              <a:spLocks/>
            </p:cNvSpPr>
            <p:nvPr/>
          </p:nvSpPr>
          <p:spPr bwMode="hidden">
            <a:xfrm>
              <a:off x="1632" y="-5"/>
              <a:ext cx="1737" cy="4333"/>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GB"/>
            </a:p>
          </p:txBody>
        </p:sp>
        <p:sp>
          <p:nvSpPr>
            <p:cNvPr id="3076" name="Freeform 4">
              <a:extLst>
                <a:ext uri="{FF2B5EF4-FFF2-40B4-BE49-F238E27FC236}">
                  <a16:creationId xmlns:a16="http://schemas.microsoft.com/office/drawing/2014/main" id="{51E67641-5A31-490D-A8CD-BDA4ECB07016}"/>
                </a:ext>
              </a:extLst>
            </p:cNvPr>
            <p:cNvSpPr>
              <a:spLocks/>
            </p:cNvSpPr>
            <p:nvPr/>
          </p:nvSpPr>
          <p:spPr bwMode="hidden">
            <a:xfrm>
              <a:off x="0" y="-7"/>
              <a:ext cx="1737" cy="4329"/>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GB"/>
            </a:p>
          </p:txBody>
        </p:sp>
        <p:sp>
          <p:nvSpPr>
            <p:cNvPr id="3077" name="Freeform 5">
              <a:extLst>
                <a:ext uri="{FF2B5EF4-FFF2-40B4-BE49-F238E27FC236}">
                  <a16:creationId xmlns:a16="http://schemas.microsoft.com/office/drawing/2014/main" id="{158341E2-9103-48BA-BD10-31FD7800057A}"/>
                </a:ext>
              </a:extLst>
            </p:cNvPr>
            <p:cNvSpPr>
              <a:spLocks/>
            </p:cNvSpPr>
            <p:nvPr/>
          </p:nvSpPr>
          <p:spPr bwMode="hidden">
            <a:xfrm>
              <a:off x="3744" y="-4"/>
              <a:ext cx="1739" cy="4330"/>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GB"/>
            </a:p>
          </p:txBody>
        </p:sp>
        <p:sp>
          <p:nvSpPr>
            <p:cNvPr id="3078" name="Freeform 6">
              <a:extLst>
                <a:ext uri="{FF2B5EF4-FFF2-40B4-BE49-F238E27FC236}">
                  <a16:creationId xmlns:a16="http://schemas.microsoft.com/office/drawing/2014/main" id="{0F1E91AE-F303-47B8-8169-E554DE07C7A6}"/>
                </a:ext>
              </a:extLst>
            </p:cNvPr>
            <p:cNvSpPr>
              <a:spLocks/>
            </p:cNvSpPr>
            <p:nvPr/>
          </p:nvSpPr>
          <p:spPr bwMode="hidden">
            <a:xfrm>
              <a:off x="1920" y="-9"/>
              <a:ext cx="2080" cy="4324"/>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a:defRPr/>
              </a:pPr>
              <a:endParaRPr lang="en-GB"/>
            </a:p>
          </p:txBody>
        </p:sp>
        <p:sp>
          <p:nvSpPr>
            <p:cNvPr id="3079" name="Freeform 7">
              <a:extLst>
                <a:ext uri="{FF2B5EF4-FFF2-40B4-BE49-F238E27FC236}">
                  <a16:creationId xmlns:a16="http://schemas.microsoft.com/office/drawing/2014/main" id="{428F05C2-FBEE-41A5-B12C-105177E35FE5}"/>
                </a:ext>
              </a:extLst>
            </p:cNvPr>
            <p:cNvSpPr>
              <a:spLocks/>
            </p:cNvSpPr>
            <p:nvPr/>
          </p:nvSpPr>
          <p:spPr bwMode="hidden">
            <a:xfrm>
              <a:off x="117" y="97"/>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bg2"/>
                </a:gs>
                <a:gs pos="100000">
                  <a:schemeClr val="bg1"/>
                </a:gs>
              </a:gsLst>
              <a:lin ang="0" scaled="1"/>
            </a:gradFill>
            <a:ln w="9525">
              <a:noFill/>
              <a:round/>
              <a:headEnd/>
              <a:tailEnd/>
            </a:ln>
            <a:effectLst/>
          </p:spPr>
          <p:txBody>
            <a:bodyPr wrap="none" anchor="ctr"/>
            <a:lstStyle/>
            <a:p>
              <a:pPr>
                <a:defRPr/>
              </a:pPr>
              <a:endParaRPr lang="en-GB"/>
            </a:p>
          </p:txBody>
        </p:sp>
        <p:sp>
          <p:nvSpPr>
            <p:cNvPr id="3080" name="Freeform 8">
              <a:extLst>
                <a:ext uri="{FF2B5EF4-FFF2-40B4-BE49-F238E27FC236}">
                  <a16:creationId xmlns:a16="http://schemas.microsoft.com/office/drawing/2014/main" id="{0E88B0A1-8545-4E4A-870A-2DF08B8BF790}"/>
                </a:ext>
              </a:extLst>
            </p:cNvPr>
            <p:cNvSpPr>
              <a:spLocks/>
            </p:cNvSpPr>
            <p:nvPr/>
          </p:nvSpPr>
          <p:spPr bwMode="hidden">
            <a:xfrm rot="2702961" flipH="1">
              <a:off x="810" y="766"/>
              <a:ext cx="2544" cy="1008"/>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a:p>
          </p:txBody>
        </p:sp>
        <p:sp>
          <p:nvSpPr>
            <p:cNvPr id="3081" name="Freeform 9">
              <a:extLst>
                <a:ext uri="{FF2B5EF4-FFF2-40B4-BE49-F238E27FC236}">
                  <a16:creationId xmlns:a16="http://schemas.microsoft.com/office/drawing/2014/main" id="{33E29A10-AEA4-49F2-8CF2-995F293A5220}"/>
                </a:ext>
              </a:extLst>
            </p:cNvPr>
            <p:cNvSpPr>
              <a:spLocks/>
            </p:cNvSpPr>
            <p:nvPr/>
          </p:nvSpPr>
          <p:spPr bwMode="hidden">
            <a:xfrm>
              <a:off x="83" y="49"/>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a:p>
          </p:txBody>
        </p:sp>
        <p:sp>
          <p:nvSpPr>
            <p:cNvPr id="3082" name="Freeform 10">
              <a:extLst>
                <a:ext uri="{FF2B5EF4-FFF2-40B4-BE49-F238E27FC236}">
                  <a16:creationId xmlns:a16="http://schemas.microsoft.com/office/drawing/2014/main" id="{F2C7FCDB-671E-4A4D-B841-2A837EA78B1C}"/>
                </a:ext>
              </a:extLst>
            </p:cNvPr>
            <p:cNvSpPr>
              <a:spLocks/>
            </p:cNvSpPr>
            <p:nvPr userDrawn="1"/>
          </p:nvSpPr>
          <p:spPr bwMode="hidden">
            <a:xfrm rot="-2895842">
              <a:off x="-984" y="1041"/>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a:p>
          </p:txBody>
        </p:sp>
        <p:sp>
          <p:nvSpPr>
            <p:cNvPr id="3083" name="Freeform 11">
              <a:extLst>
                <a:ext uri="{FF2B5EF4-FFF2-40B4-BE49-F238E27FC236}">
                  <a16:creationId xmlns:a16="http://schemas.microsoft.com/office/drawing/2014/main" id="{40DC36C5-D143-49DB-9C7C-DAC028E76B06}"/>
                </a:ext>
              </a:extLst>
            </p:cNvPr>
            <p:cNvSpPr>
              <a:spLocks/>
            </p:cNvSpPr>
            <p:nvPr/>
          </p:nvSpPr>
          <p:spPr bwMode="hidden">
            <a:xfrm rot="-2305141">
              <a:off x="1331" y="913"/>
              <a:ext cx="3594" cy="1735"/>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a:p>
          </p:txBody>
        </p:sp>
        <p:sp>
          <p:nvSpPr>
            <p:cNvPr id="3084" name="Freeform 12">
              <a:extLst>
                <a:ext uri="{FF2B5EF4-FFF2-40B4-BE49-F238E27FC236}">
                  <a16:creationId xmlns:a16="http://schemas.microsoft.com/office/drawing/2014/main" id="{C84D824B-F41E-4D65-959F-CC47A8FE350D}"/>
                </a:ext>
              </a:extLst>
            </p:cNvPr>
            <p:cNvSpPr>
              <a:spLocks/>
            </p:cNvSpPr>
            <p:nvPr/>
          </p:nvSpPr>
          <p:spPr bwMode="hidden">
            <a:xfrm rot="2084418" flipH="1">
              <a:off x="1859" y="865"/>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a:p>
          </p:txBody>
        </p:sp>
        <p:sp>
          <p:nvSpPr>
            <p:cNvPr id="3085" name="Freeform 13">
              <a:extLst>
                <a:ext uri="{FF2B5EF4-FFF2-40B4-BE49-F238E27FC236}">
                  <a16:creationId xmlns:a16="http://schemas.microsoft.com/office/drawing/2014/main" id="{65114566-16FE-4457-A53C-B52F7398F7B1}"/>
                </a:ext>
              </a:extLst>
            </p:cNvPr>
            <p:cNvSpPr>
              <a:spLocks/>
            </p:cNvSpPr>
            <p:nvPr/>
          </p:nvSpPr>
          <p:spPr bwMode="hidden">
            <a:xfrm>
              <a:off x="4250" y="-7"/>
              <a:ext cx="1089" cy="2285"/>
            </a:xfrm>
            <a:custGeom>
              <a:avLst/>
              <a:gdLst/>
              <a:ahLst/>
              <a:cxnLst>
                <a:cxn ang="0">
                  <a:pos x="0" y="2265"/>
                </a:cxn>
                <a:cxn ang="0">
                  <a:pos x="1030" y="0"/>
                </a:cxn>
                <a:cxn ang="0">
                  <a:pos x="1089" y="0"/>
                </a:cxn>
                <a:cxn ang="0">
                  <a:pos x="37" y="2285"/>
                </a:cxn>
                <a:cxn ang="0">
                  <a:pos x="0" y="2265"/>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a:p>
          </p:txBody>
        </p:sp>
        <p:sp>
          <p:nvSpPr>
            <p:cNvPr id="3086" name="Rectangle 14">
              <a:extLst>
                <a:ext uri="{FF2B5EF4-FFF2-40B4-BE49-F238E27FC236}">
                  <a16:creationId xmlns:a16="http://schemas.microsoft.com/office/drawing/2014/main" id="{F2D30D06-5A53-4168-B8F9-316192CD566F}"/>
                </a:ext>
              </a:extLst>
            </p:cNvPr>
            <p:cNvSpPr>
              <a:spLocks noChangeArrowheads="1"/>
            </p:cNvSpPr>
            <p:nvPr/>
          </p:nvSpPr>
          <p:spPr bwMode="hidden">
            <a:xfrm>
              <a:off x="0" y="3910"/>
              <a:ext cx="5760" cy="432"/>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pPr>
                <a:defRPr/>
              </a:pPr>
              <a:endParaRPr lang="en-GB"/>
            </a:p>
          </p:txBody>
        </p:sp>
        <p:sp>
          <p:nvSpPr>
            <p:cNvPr id="3087" name="Freeform 15">
              <a:extLst>
                <a:ext uri="{FF2B5EF4-FFF2-40B4-BE49-F238E27FC236}">
                  <a16:creationId xmlns:a16="http://schemas.microsoft.com/office/drawing/2014/main" id="{61D8128F-5D58-4486-8270-37C3D4DB4D3C}"/>
                </a:ext>
              </a:extLst>
            </p:cNvPr>
            <p:cNvSpPr>
              <a:spLocks/>
            </p:cNvSpPr>
            <p:nvPr/>
          </p:nvSpPr>
          <p:spPr bwMode="hidden">
            <a:xfrm>
              <a:off x="1632" y="3956"/>
              <a:ext cx="1737" cy="382"/>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GB"/>
            </a:p>
          </p:txBody>
        </p:sp>
        <p:sp>
          <p:nvSpPr>
            <p:cNvPr id="3088" name="Freeform 16">
              <a:extLst>
                <a:ext uri="{FF2B5EF4-FFF2-40B4-BE49-F238E27FC236}">
                  <a16:creationId xmlns:a16="http://schemas.microsoft.com/office/drawing/2014/main" id="{B6A4AD2A-8238-4D3D-8C8C-770EBFF5D431}"/>
                </a:ext>
              </a:extLst>
            </p:cNvPr>
            <p:cNvSpPr>
              <a:spLocks/>
            </p:cNvSpPr>
            <p:nvPr/>
          </p:nvSpPr>
          <p:spPr bwMode="hidden">
            <a:xfrm>
              <a:off x="0" y="3956"/>
              <a:ext cx="1737" cy="381"/>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GB"/>
            </a:p>
          </p:txBody>
        </p:sp>
        <p:sp>
          <p:nvSpPr>
            <p:cNvPr id="3089" name="Freeform 17">
              <a:extLst>
                <a:ext uri="{FF2B5EF4-FFF2-40B4-BE49-F238E27FC236}">
                  <a16:creationId xmlns:a16="http://schemas.microsoft.com/office/drawing/2014/main" id="{6F4C1A6D-E719-4FF8-94C2-035566E9EBA4}"/>
                </a:ext>
              </a:extLst>
            </p:cNvPr>
            <p:cNvSpPr>
              <a:spLocks/>
            </p:cNvSpPr>
            <p:nvPr/>
          </p:nvSpPr>
          <p:spPr bwMode="hidden">
            <a:xfrm>
              <a:off x="3744" y="3956"/>
              <a:ext cx="1739" cy="382"/>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GB"/>
            </a:p>
          </p:txBody>
        </p:sp>
        <p:sp>
          <p:nvSpPr>
            <p:cNvPr id="3090" name="Freeform 18">
              <a:extLst>
                <a:ext uri="{FF2B5EF4-FFF2-40B4-BE49-F238E27FC236}">
                  <a16:creationId xmlns:a16="http://schemas.microsoft.com/office/drawing/2014/main" id="{5ADBF8C7-FE24-4597-A229-5219B9A4C35F}"/>
                </a:ext>
              </a:extLst>
            </p:cNvPr>
            <p:cNvSpPr>
              <a:spLocks/>
            </p:cNvSpPr>
            <p:nvPr/>
          </p:nvSpPr>
          <p:spPr bwMode="hidden">
            <a:xfrm>
              <a:off x="1920" y="3956"/>
              <a:ext cx="2080" cy="381"/>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a:defRPr/>
              </a:pPr>
              <a:endParaRPr lang="en-GB"/>
            </a:p>
          </p:txBody>
        </p:sp>
        <p:sp>
          <p:nvSpPr>
            <p:cNvPr id="3091" name="Rectangle 19">
              <a:extLst>
                <a:ext uri="{FF2B5EF4-FFF2-40B4-BE49-F238E27FC236}">
                  <a16:creationId xmlns:a16="http://schemas.microsoft.com/office/drawing/2014/main" id="{75BE1E13-F1A8-4916-803D-74B8FFA7A1B6}"/>
                </a:ext>
              </a:extLst>
            </p:cNvPr>
            <p:cNvSpPr>
              <a:spLocks noChangeArrowheads="1"/>
            </p:cNvSpPr>
            <p:nvPr/>
          </p:nvSpPr>
          <p:spPr bwMode="hidden">
            <a:xfrm>
              <a:off x="0" y="3905"/>
              <a:ext cx="5760" cy="432"/>
            </a:xfrm>
            <a:prstGeom prst="rect">
              <a:avLst/>
            </a:prstGeom>
            <a:solidFill>
              <a:schemeClr val="bg2">
                <a:alpha val="50000"/>
              </a:schemeClr>
            </a:solidFill>
            <a:ln w="9525">
              <a:noFill/>
              <a:miter lim="800000"/>
              <a:headEnd/>
              <a:tailEnd/>
            </a:ln>
            <a:effectLst/>
          </p:spPr>
          <p:txBody>
            <a:bodyPr wrap="none" anchor="ctr"/>
            <a:lstStyle/>
            <a:p>
              <a:pPr>
                <a:defRPr/>
              </a:pPr>
              <a:endParaRPr lang="en-GB"/>
            </a:p>
          </p:txBody>
        </p:sp>
        <p:sp>
          <p:nvSpPr>
            <p:cNvPr id="3092" name="Freeform 20">
              <a:extLst>
                <a:ext uri="{FF2B5EF4-FFF2-40B4-BE49-F238E27FC236}">
                  <a16:creationId xmlns:a16="http://schemas.microsoft.com/office/drawing/2014/main" id="{94DBB967-18E0-4B52-A1E9-490FE3F6BFDC}"/>
                </a:ext>
              </a:extLst>
            </p:cNvPr>
            <p:cNvSpPr>
              <a:spLocks/>
            </p:cNvSpPr>
            <p:nvPr/>
          </p:nvSpPr>
          <p:spPr bwMode="hidden">
            <a:xfrm>
              <a:off x="2583" y="3918"/>
              <a:ext cx="1036" cy="420"/>
            </a:xfrm>
            <a:custGeom>
              <a:avLst/>
              <a:gdLst/>
              <a:ahLst/>
              <a:cxnLst>
                <a:cxn ang="0">
                  <a:pos x="1027" y="0"/>
                </a:cxn>
                <a:cxn ang="0">
                  <a:pos x="0" y="417"/>
                </a:cxn>
                <a:cxn ang="0">
                  <a:pos x="24" y="420"/>
                </a:cxn>
                <a:cxn ang="0">
                  <a:pos x="1036" y="16"/>
                </a:cxn>
                <a:cxn ang="0">
                  <a:pos x="1027" y="0"/>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a:p>
          </p:txBody>
        </p:sp>
        <p:sp>
          <p:nvSpPr>
            <p:cNvPr id="3093" name="Freeform 21">
              <a:extLst>
                <a:ext uri="{FF2B5EF4-FFF2-40B4-BE49-F238E27FC236}">
                  <a16:creationId xmlns:a16="http://schemas.microsoft.com/office/drawing/2014/main" id="{740E3FFD-0589-4C29-8381-0C2E51FF240E}"/>
                </a:ext>
              </a:extLst>
            </p:cNvPr>
            <p:cNvSpPr>
              <a:spLocks/>
            </p:cNvSpPr>
            <p:nvPr/>
          </p:nvSpPr>
          <p:spPr bwMode="hidden">
            <a:xfrm rot="18897039" flipH="1">
              <a:off x="148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a:p>
          </p:txBody>
        </p:sp>
        <p:sp>
          <p:nvSpPr>
            <p:cNvPr id="3094" name="Freeform 22">
              <a:extLst>
                <a:ext uri="{FF2B5EF4-FFF2-40B4-BE49-F238E27FC236}">
                  <a16:creationId xmlns:a16="http://schemas.microsoft.com/office/drawing/2014/main" id="{978C5455-6B80-45DF-8C3E-573F04681E93}"/>
                </a:ext>
              </a:extLst>
            </p:cNvPr>
            <p:cNvSpPr>
              <a:spLocks/>
            </p:cNvSpPr>
            <p:nvPr/>
          </p:nvSpPr>
          <p:spPr bwMode="hidden">
            <a:xfrm rot="18897039" flipH="1">
              <a:off x="76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a:p>
          </p:txBody>
        </p:sp>
        <p:sp>
          <p:nvSpPr>
            <p:cNvPr id="3095" name="Freeform 23">
              <a:extLst>
                <a:ext uri="{FF2B5EF4-FFF2-40B4-BE49-F238E27FC236}">
                  <a16:creationId xmlns:a16="http://schemas.microsoft.com/office/drawing/2014/main" id="{C43567DA-4389-4C81-9202-F9DD550C17F6}"/>
                </a:ext>
              </a:extLst>
            </p:cNvPr>
            <p:cNvSpPr>
              <a:spLocks/>
            </p:cNvSpPr>
            <p:nvPr/>
          </p:nvSpPr>
          <p:spPr bwMode="hidden">
            <a:xfrm rot="18897039" flipH="1">
              <a:off x="31" y="3854"/>
              <a:ext cx="1034" cy="487"/>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a:p>
          </p:txBody>
        </p:sp>
        <p:sp>
          <p:nvSpPr>
            <p:cNvPr id="3096" name="Freeform 24">
              <a:extLst>
                <a:ext uri="{FF2B5EF4-FFF2-40B4-BE49-F238E27FC236}">
                  <a16:creationId xmlns:a16="http://schemas.microsoft.com/office/drawing/2014/main" id="{0DBCE2DC-22A8-4223-8A99-9217291C89E3}"/>
                </a:ext>
              </a:extLst>
            </p:cNvPr>
            <p:cNvSpPr>
              <a:spLocks/>
            </p:cNvSpPr>
            <p:nvPr/>
          </p:nvSpPr>
          <p:spPr bwMode="hidden">
            <a:xfrm flipH="1" flipV="1">
              <a:off x="576" y="3910"/>
              <a:ext cx="3552"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a:p>
          </p:txBody>
        </p:sp>
        <p:sp>
          <p:nvSpPr>
            <p:cNvPr id="3097" name="Freeform 25">
              <a:extLst>
                <a:ext uri="{FF2B5EF4-FFF2-40B4-BE49-F238E27FC236}">
                  <a16:creationId xmlns:a16="http://schemas.microsoft.com/office/drawing/2014/main" id="{1136A15D-5D55-4792-A76B-6B7D862B5249}"/>
                </a:ext>
              </a:extLst>
            </p:cNvPr>
            <p:cNvSpPr>
              <a:spLocks/>
            </p:cNvSpPr>
            <p:nvPr/>
          </p:nvSpPr>
          <p:spPr bwMode="hidden">
            <a:xfrm flipH="1" flipV="1">
              <a:off x="240"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a:p>
          </p:txBody>
        </p:sp>
        <p:sp>
          <p:nvSpPr>
            <p:cNvPr id="3098" name="Freeform 26">
              <a:extLst>
                <a:ext uri="{FF2B5EF4-FFF2-40B4-BE49-F238E27FC236}">
                  <a16:creationId xmlns:a16="http://schemas.microsoft.com/office/drawing/2014/main" id="{797F87EB-EACB-4394-A3F6-28194FF62453}"/>
                </a:ext>
              </a:extLst>
            </p:cNvPr>
            <p:cNvSpPr>
              <a:spLocks/>
            </p:cNvSpPr>
            <p:nvPr/>
          </p:nvSpPr>
          <p:spPr bwMode="hidden">
            <a:xfrm flipH="1" flipV="1">
              <a:off x="3036" y="3958"/>
              <a:ext cx="1332" cy="383"/>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a:p>
          </p:txBody>
        </p:sp>
        <p:sp>
          <p:nvSpPr>
            <p:cNvPr id="3099" name="Freeform 27">
              <a:extLst>
                <a:ext uri="{FF2B5EF4-FFF2-40B4-BE49-F238E27FC236}">
                  <a16:creationId xmlns:a16="http://schemas.microsoft.com/office/drawing/2014/main" id="{C6F5782B-E917-4AA6-8F66-1FE4166221DF}"/>
                </a:ext>
              </a:extLst>
            </p:cNvPr>
            <p:cNvSpPr>
              <a:spLocks/>
            </p:cNvSpPr>
            <p:nvPr/>
          </p:nvSpPr>
          <p:spPr bwMode="hidden">
            <a:xfrm flipH="1" flipV="1">
              <a:off x="3984"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a:p>
          </p:txBody>
        </p:sp>
        <p:sp>
          <p:nvSpPr>
            <p:cNvPr id="3100" name="Freeform 28">
              <a:extLst>
                <a:ext uri="{FF2B5EF4-FFF2-40B4-BE49-F238E27FC236}">
                  <a16:creationId xmlns:a16="http://schemas.microsoft.com/office/drawing/2014/main" id="{17ED97E9-B3A9-45A7-98D1-BABF56E78332}"/>
                </a:ext>
              </a:extLst>
            </p:cNvPr>
            <p:cNvSpPr>
              <a:spLocks/>
            </p:cNvSpPr>
            <p:nvPr/>
          </p:nvSpPr>
          <p:spPr bwMode="hidden">
            <a:xfrm flipH="1" flipV="1">
              <a:off x="3456" y="3910"/>
              <a:ext cx="2304"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a:p>
          </p:txBody>
        </p:sp>
        <p:sp>
          <p:nvSpPr>
            <p:cNvPr id="3101" name="Rectangle 29">
              <a:extLst>
                <a:ext uri="{FF2B5EF4-FFF2-40B4-BE49-F238E27FC236}">
                  <a16:creationId xmlns:a16="http://schemas.microsoft.com/office/drawing/2014/main" id="{CCA7D4A9-46B7-4458-9F66-983173AF9B87}"/>
                </a:ext>
              </a:extLst>
            </p:cNvPr>
            <p:cNvSpPr>
              <a:spLocks noChangeArrowheads="1"/>
            </p:cNvSpPr>
            <p:nvPr/>
          </p:nvSpPr>
          <p:spPr bwMode="hidden">
            <a:xfrm>
              <a:off x="0" y="3931"/>
              <a:ext cx="5760" cy="14"/>
            </a:xfrm>
            <a:prstGeom prst="rect">
              <a:avLst/>
            </a:prstGeom>
            <a:gradFill rotWithShape="0">
              <a:gsLst>
                <a:gs pos="0">
                  <a:schemeClr val="bg2"/>
                </a:gs>
                <a:gs pos="50000">
                  <a:schemeClr val="accent1"/>
                </a:gs>
                <a:gs pos="100000">
                  <a:schemeClr val="bg2"/>
                </a:gs>
              </a:gsLst>
              <a:lin ang="0" scaled="1"/>
            </a:gradFill>
            <a:ln w="9525">
              <a:noFill/>
              <a:miter lim="800000"/>
              <a:headEnd/>
              <a:tailEnd/>
            </a:ln>
            <a:effectLst/>
          </p:spPr>
          <p:txBody>
            <a:bodyPr wrap="none" anchor="ctr"/>
            <a:lstStyle/>
            <a:p>
              <a:pPr>
                <a:defRPr/>
              </a:pPr>
              <a:endParaRPr lang="en-GB"/>
            </a:p>
          </p:txBody>
        </p:sp>
      </p:grpSp>
      <p:sp>
        <p:nvSpPr>
          <p:cNvPr id="1027" name="Rectangle 30">
            <a:extLst>
              <a:ext uri="{FF2B5EF4-FFF2-40B4-BE49-F238E27FC236}">
                <a16:creationId xmlns:a16="http://schemas.microsoft.com/office/drawing/2014/main" id="{0AA7E4A8-AB18-4BE6-BABE-ACE4B740E01F}"/>
              </a:ext>
            </a:extLst>
          </p:cNvPr>
          <p:cNvSpPr>
            <a:spLocks noGrp="1" noChangeArrowheads="1"/>
          </p:cNvSpPr>
          <p:nvPr>
            <p:ph type="title"/>
          </p:nvPr>
        </p:nvSpPr>
        <p:spPr bwMode="auto">
          <a:xfrm>
            <a:off x="685800" y="465138"/>
            <a:ext cx="77724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GB" altLang="en-US"/>
              <a:t>Click to edit Master title style</a:t>
            </a:r>
          </a:p>
        </p:txBody>
      </p:sp>
      <p:sp>
        <p:nvSpPr>
          <p:cNvPr id="1028" name="Rectangle 31">
            <a:extLst>
              <a:ext uri="{FF2B5EF4-FFF2-40B4-BE49-F238E27FC236}">
                <a16:creationId xmlns:a16="http://schemas.microsoft.com/office/drawing/2014/main" id="{CB6653B1-15A0-4C69-AABF-30B04C6378EE}"/>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3104" name="Rectangle 32">
            <a:extLst>
              <a:ext uri="{FF2B5EF4-FFF2-40B4-BE49-F238E27FC236}">
                <a16:creationId xmlns:a16="http://schemas.microsoft.com/office/drawing/2014/main" id="{DF7EE005-37FD-4C8C-BF0D-87A97EA88678}"/>
              </a:ext>
            </a:extLst>
          </p:cNvPr>
          <p:cNvSpPr>
            <a:spLocks noGrp="1" noChangeArrowheads="1"/>
          </p:cNvSpPr>
          <p:nvPr>
            <p:ph type="dt" sz="half" idx="2"/>
          </p:nvPr>
        </p:nvSpPr>
        <p:spPr bwMode="auto">
          <a:xfrm>
            <a:off x="7127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400">
                <a:latin typeface="+mn-lt"/>
              </a:defRPr>
            </a:lvl1pPr>
          </a:lstStyle>
          <a:p>
            <a:pPr>
              <a:defRPr/>
            </a:pPr>
            <a:endParaRPr lang="en-GB"/>
          </a:p>
        </p:txBody>
      </p:sp>
      <p:sp>
        <p:nvSpPr>
          <p:cNvPr id="3105" name="Rectangle 33">
            <a:extLst>
              <a:ext uri="{FF2B5EF4-FFF2-40B4-BE49-F238E27FC236}">
                <a16:creationId xmlns:a16="http://schemas.microsoft.com/office/drawing/2014/main" id="{7D9636F1-C058-420D-AC36-A92AE052A489}"/>
              </a:ext>
            </a:extLst>
          </p:cNvPr>
          <p:cNvSpPr>
            <a:spLocks noGrp="1" noChangeArrowheads="1"/>
          </p:cNvSpPr>
          <p:nvPr>
            <p:ph type="ftr" sz="quarter" idx="3"/>
          </p:nvPr>
        </p:nvSpPr>
        <p:spPr bwMode="auto">
          <a:xfrm>
            <a:off x="3151188" y="631348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atin typeface="+mn-lt"/>
              </a:defRPr>
            </a:lvl1pPr>
          </a:lstStyle>
          <a:p>
            <a:pPr>
              <a:defRPr/>
            </a:pPr>
            <a:endParaRPr lang="en-GB"/>
          </a:p>
        </p:txBody>
      </p:sp>
      <p:sp>
        <p:nvSpPr>
          <p:cNvPr id="3106" name="Rectangle 34">
            <a:extLst>
              <a:ext uri="{FF2B5EF4-FFF2-40B4-BE49-F238E27FC236}">
                <a16:creationId xmlns:a16="http://schemas.microsoft.com/office/drawing/2014/main" id="{47B5A157-DDDC-4272-BC1D-8D8979C4DBA8}"/>
              </a:ext>
            </a:extLst>
          </p:cNvPr>
          <p:cNvSpPr>
            <a:spLocks noGrp="1" noChangeArrowheads="1"/>
          </p:cNvSpPr>
          <p:nvPr>
            <p:ph type="sldNum" sz="quarter" idx="4"/>
          </p:nvPr>
        </p:nvSpPr>
        <p:spPr bwMode="auto">
          <a:xfrm>
            <a:off x="65801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atin typeface="Arial" panose="020B0604020202020204" pitchFamily="34" charset="0"/>
              </a:defRPr>
            </a:lvl1pPr>
          </a:lstStyle>
          <a:p>
            <a:fld id="{2BB28F05-5911-4B92-BE88-3F45C5D5D6D3}" type="slidenum">
              <a:rPr lang="en-GB" altLang="en-US"/>
              <a:pPr/>
              <a:t>‹#›</a:t>
            </a:fld>
            <a:endParaRPr lang="en-GB" altLang="en-US"/>
          </a:p>
        </p:txBody>
      </p:sp>
    </p:spTree>
    <p:extLst>
      <p:ext uri="{BB962C8B-B14F-4D97-AF65-F5344CB8AC3E}">
        <p14:creationId xmlns:p14="http://schemas.microsoft.com/office/powerpoint/2010/main" val="632599207"/>
      </p:ext>
    </p:extLst>
  </p:cSld>
  <p:clrMap bg1="dk2" tx1="lt1" bg2="dk1" tx2="lt2" accent1="accent1" accent2="accent2" accent3="accent3" accent4="accent4" accent5="accent5" accent6="accent6" hlink="hlink" folHlink="folHlink"/>
  <p:sldLayoutIdLst>
    <p:sldLayoutId id="2147485338"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Black" pitchFamily="34" charset="0"/>
        </a:defRPr>
      </a:lvl2pPr>
      <a:lvl3pPr algn="ctr" rtl="0" eaLnBrk="0" fontAlgn="base" hangingPunct="0">
        <a:spcBef>
          <a:spcPct val="0"/>
        </a:spcBef>
        <a:spcAft>
          <a:spcPct val="0"/>
        </a:spcAft>
        <a:defRPr sz="4400">
          <a:solidFill>
            <a:schemeClr val="tx2"/>
          </a:solidFill>
          <a:latin typeface="Arial Black" pitchFamily="34" charset="0"/>
        </a:defRPr>
      </a:lvl3pPr>
      <a:lvl4pPr algn="ctr" rtl="0" eaLnBrk="0" fontAlgn="base" hangingPunct="0">
        <a:spcBef>
          <a:spcPct val="0"/>
        </a:spcBef>
        <a:spcAft>
          <a:spcPct val="0"/>
        </a:spcAft>
        <a:defRPr sz="4400">
          <a:solidFill>
            <a:schemeClr val="tx2"/>
          </a:solidFill>
          <a:latin typeface="Arial Black" pitchFamily="34" charset="0"/>
        </a:defRPr>
      </a:lvl4pPr>
      <a:lvl5pPr algn="ctr" rtl="0" eaLnBrk="0" fontAlgn="base" hangingPunct="0">
        <a:spcBef>
          <a:spcPct val="0"/>
        </a:spcBef>
        <a:spcAft>
          <a:spcPct val="0"/>
        </a:spcAft>
        <a:defRPr sz="4400">
          <a:solidFill>
            <a:schemeClr val="tx2"/>
          </a:solidFill>
          <a:latin typeface="Arial Black" pitchFamily="34" charset="0"/>
        </a:defRPr>
      </a:lvl5pPr>
      <a:lvl6pPr marL="457200" algn="ctr" rtl="0" fontAlgn="base">
        <a:spcBef>
          <a:spcPct val="0"/>
        </a:spcBef>
        <a:spcAft>
          <a:spcPct val="0"/>
        </a:spcAft>
        <a:defRPr sz="4400">
          <a:solidFill>
            <a:schemeClr val="tx2"/>
          </a:solidFill>
          <a:latin typeface="Arial Black" pitchFamily="34" charset="0"/>
        </a:defRPr>
      </a:lvl6pPr>
      <a:lvl7pPr marL="914400" algn="ctr" rtl="0" fontAlgn="base">
        <a:spcBef>
          <a:spcPct val="0"/>
        </a:spcBef>
        <a:spcAft>
          <a:spcPct val="0"/>
        </a:spcAft>
        <a:defRPr sz="4400">
          <a:solidFill>
            <a:schemeClr val="tx2"/>
          </a:solidFill>
          <a:latin typeface="Arial Black" pitchFamily="34" charset="0"/>
        </a:defRPr>
      </a:lvl7pPr>
      <a:lvl8pPr marL="1371600" algn="ctr" rtl="0" fontAlgn="base">
        <a:spcBef>
          <a:spcPct val="0"/>
        </a:spcBef>
        <a:spcAft>
          <a:spcPct val="0"/>
        </a:spcAft>
        <a:defRPr sz="4400">
          <a:solidFill>
            <a:schemeClr val="tx2"/>
          </a:solidFill>
          <a:latin typeface="Arial Black" pitchFamily="34" charset="0"/>
        </a:defRPr>
      </a:lvl8pPr>
      <a:lvl9pPr marL="1828800" algn="ctr" rtl="0" fontAlgn="base">
        <a:spcBef>
          <a:spcPct val="0"/>
        </a:spcBef>
        <a:spcAft>
          <a:spcPct val="0"/>
        </a:spcAft>
        <a:defRPr sz="4400">
          <a:solidFill>
            <a:schemeClr val="tx2"/>
          </a:solidFill>
          <a:latin typeface="Arial Black" pitchFamily="34" charset="0"/>
        </a:defRPr>
      </a:lvl9pPr>
    </p:titleStyle>
    <p:bodyStyle>
      <a:lvl1pPr marL="342900" indent="-342900" algn="l" rtl="0" eaLnBrk="0" fontAlgn="base" hangingPunct="0">
        <a:spcBef>
          <a:spcPct val="20000"/>
        </a:spcBef>
        <a:spcAft>
          <a:spcPct val="0"/>
        </a:spcAft>
        <a:buSzPct val="85000"/>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0000"/>
        <a:buFont typeface="Wingdings" panose="05000000000000000000" pitchFamily="2" charset="2"/>
        <a:buChar char="l"/>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accent1"/>
        </a:buClr>
        <a:buSzPct val="60000"/>
        <a:buFont typeface="Wingdings" panose="05000000000000000000"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mn-lt"/>
        </a:defRPr>
      </a:lvl5pPr>
      <a:lvl6pPr marL="25146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3"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531458" name="Rectangle 2"/>
          <p:cNvSpPr>
            <a:spLocks noGrp="1" noRot="1" noChangeArrowheads="1"/>
          </p:cNvSpPr>
          <p:nvPr>
            <p:ph type="title"/>
          </p:nvPr>
        </p:nvSpPr>
        <p:spPr bwMode="auto">
          <a:xfrm>
            <a:off x="301625" y="228600"/>
            <a:ext cx="8510588" cy="1325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531459" name="Rectangle 3"/>
          <p:cNvSpPr>
            <a:spLocks noGrp="1" noRot="1" noChangeArrowheads="1"/>
          </p:cNvSpPr>
          <p:nvPr>
            <p:ph type="body" idx="1"/>
          </p:nvPr>
        </p:nvSpPr>
        <p:spPr bwMode="auto">
          <a:xfrm>
            <a:off x="301625" y="1676400"/>
            <a:ext cx="8540750" cy="4422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31460" name="Rectangle 4"/>
          <p:cNvSpPr>
            <a:spLocks noGrp="1" noChangeArrowheads="1"/>
          </p:cNvSpPr>
          <p:nvPr>
            <p:ph type="dt" sz="half" idx="2"/>
          </p:nvPr>
        </p:nvSpPr>
        <p:spPr bwMode="auto">
          <a:xfrm>
            <a:off x="3048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mn-lt"/>
              </a:defRPr>
            </a:lvl1pPr>
          </a:lstStyle>
          <a:p>
            <a:pPr>
              <a:defRPr/>
            </a:pPr>
            <a:fld id="{EF453FD5-A0CC-4BB3-B435-D443C1DB0A9D}" type="datetime1">
              <a:rPr lang="en-GB"/>
              <a:pPr>
                <a:defRPr/>
              </a:pPr>
              <a:t>16/11/2019</a:t>
            </a:fld>
            <a:endParaRPr lang="en-GB"/>
          </a:p>
        </p:txBody>
      </p:sp>
      <p:sp>
        <p:nvSpPr>
          <p:cNvPr id="53146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mn-lt"/>
              </a:defRPr>
            </a:lvl1pPr>
          </a:lstStyle>
          <a:p>
            <a:pPr>
              <a:defRPr/>
            </a:pPr>
            <a:endParaRPr lang="en-GB"/>
          </a:p>
        </p:txBody>
      </p:sp>
      <p:sp>
        <p:nvSpPr>
          <p:cNvPr id="531462" name="Rectangle 6"/>
          <p:cNvSpPr>
            <a:spLocks noGrp="1" noChangeArrowheads="1"/>
          </p:cNvSpPr>
          <p:nvPr>
            <p:ph type="sldNum" sz="quarter" idx="4"/>
          </p:nvPr>
        </p:nvSpPr>
        <p:spPr bwMode="auto">
          <a:xfrm>
            <a:off x="65532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mn-lt"/>
              </a:defRPr>
            </a:lvl1pPr>
          </a:lstStyle>
          <a:p>
            <a:pPr>
              <a:defRPr/>
            </a:pPr>
            <a:fld id="{0B915FD4-445F-42B7-8A56-38BBA4D97DAA}" type="slidenum">
              <a:rPr lang="en-GB"/>
              <a:pPr>
                <a:defRPr/>
              </a:pPr>
              <a:t>‹#›</a:t>
            </a:fld>
            <a:endParaRPr lang="en-GB"/>
          </a:p>
        </p:txBody>
      </p:sp>
      <p:sp>
        <p:nvSpPr>
          <p:cNvPr id="531463" name="AutoShape 7">
            <a:hlinkClick r:id="rId4" action="ppaction://hlinkpres?slideindex=1&amp;slidetitle=" highlightClick="1"/>
          </p:cNvPr>
          <p:cNvSpPr>
            <a:spLocks noChangeArrowheads="1"/>
          </p:cNvSpPr>
          <p:nvPr/>
        </p:nvSpPr>
        <p:spPr bwMode="auto">
          <a:xfrm>
            <a:off x="179388" y="5876925"/>
            <a:ext cx="1042987" cy="1042988"/>
          </a:xfrm>
          <a:prstGeom prst="actionButtonBlank">
            <a:avLst/>
          </a:prstGeom>
          <a:noFill/>
          <a:ln w="9525">
            <a:noFill/>
            <a:miter lim="800000"/>
            <a:headEnd/>
            <a:tailEnd/>
          </a:ln>
          <a:effectLst/>
        </p:spPr>
        <p:txBody>
          <a:bodyPr wrap="none" anchor="ctr">
            <a:spAutoFit/>
          </a:bodyPr>
          <a:lstStyle/>
          <a:p>
            <a:pPr>
              <a:defRPr/>
            </a:pPr>
            <a:endParaRPr lang="en-GB"/>
          </a:p>
        </p:txBody>
      </p:sp>
      <p:sp>
        <p:nvSpPr>
          <p:cNvPr id="531464" name="AutoShape 8">
            <a:hlinkClick r:id="rId5" action="ppaction://hlinkpres?slideindex=1&amp;slidetitle=" highlightClick="1"/>
          </p:cNvPr>
          <p:cNvSpPr>
            <a:spLocks noChangeArrowheads="1"/>
          </p:cNvSpPr>
          <p:nvPr/>
        </p:nvSpPr>
        <p:spPr bwMode="auto">
          <a:xfrm>
            <a:off x="8101013" y="5949950"/>
            <a:ext cx="1042987" cy="1042988"/>
          </a:xfrm>
          <a:prstGeom prst="actionButtonBlank">
            <a:avLst/>
          </a:prstGeom>
          <a:noFill/>
          <a:ln w="9525">
            <a:noFill/>
            <a:miter lim="800000"/>
            <a:headEnd/>
            <a:tailEnd/>
          </a:ln>
          <a:effectLst/>
        </p:spPr>
        <p:txBody>
          <a:bodyPr wrap="none" anchor="ctr">
            <a:spAutoFit/>
          </a:bodyPr>
          <a:lstStyle/>
          <a:p>
            <a:pPr>
              <a:defRPr/>
            </a:pPr>
            <a:endParaRPr lang="en-GB"/>
          </a:p>
        </p:txBody>
      </p:sp>
    </p:spTree>
    <p:extLst>
      <p:ext uri="{BB962C8B-B14F-4D97-AF65-F5344CB8AC3E}">
        <p14:creationId xmlns:p14="http://schemas.microsoft.com/office/powerpoint/2010/main" val="629963169"/>
      </p:ext>
    </p:extLst>
  </p:cSld>
  <p:clrMap bg1="dk2" tx1="lt1" bg2="dk1" tx2="lt2" accent1="accent1" accent2="accent2" accent3="accent3" accent4="accent4" accent5="accent5" accent6="accent6" hlink="hlink" folHlink="folHlink"/>
  <p:sldLayoutIdLst>
    <p:sldLayoutId id="2147485340" r:id="rId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31458" name="Rectangle 2"/>
          <p:cNvSpPr>
            <a:spLocks noGrp="1" noRot="1" noChangeArrowheads="1"/>
          </p:cNvSpPr>
          <p:nvPr>
            <p:ph type="title"/>
          </p:nvPr>
        </p:nvSpPr>
        <p:spPr bwMode="auto">
          <a:xfrm>
            <a:off x="301625" y="228600"/>
            <a:ext cx="8510588" cy="1325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531459" name="Rectangle 3"/>
          <p:cNvSpPr>
            <a:spLocks noGrp="1" noRot="1" noChangeArrowheads="1"/>
          </p:cNvSpPr>
          <p:nvPr>
            <p:ph type="body" idx="1"/>
          </p:nvPr>
        </p:nvSpPr>
        <p:spPr bwMode="auto">
          <a:xfrm>
            <a:off x="301625" y="1676400"/>
            <a:ext cx="8540750" cy="4422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31460" name="Rectangle 4"/>
          <p:cNvSpPr>
            <a:spLocks noGrp="1" noChangeArrowheads="1"/>
          </p:cNvSpPr>
          <p:nvPr>
            <p:ph type="dt" sz="half" idx="2"/>
          </p:nvPr>
        </p:nvSpPr>
        <p:spPr bwMode="auto">
          <a:xfrm>
            <a:off x="3048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mn-lt"/>
              </a:defRPr>
            </a:lvl1pPr>
          </a:lstStyle>
          <a:p>
            <a:pPr fontAlgn="base">
              <a:spcBef>
                <a:spcPct val="0"/>
              </a:spcBef>
              <a:spcAft>
                <a:spcPct val="0"/>
              </a:spcAft>
              <a:defRPr/>
            </a:pPr>
            <a:fld id="{7175A58E-772F-4000-B8AA-8FD4C0129D8B}" type="datetime1">
              <a:rPr lang="en-GB">
                <a:solidFill>
                  <a:srgbClr val="FFFFFF"/>
                </a:solidFill>
              </a:rPr>
              <a:pPr fontAlgn="base">
                <a:spcBef>
                  <a:spcPct val="0"/>
                </a:spcBef>
                <a:spcAft>
                  <a:spcPct val="0"/>
                </a:spcAft>
                <a:defRPr/>
              </a:pPr>
              <a:t>16/11/2019</a:t>
            </a:fld>
            <a:endParaRPr lang="en-GB">
              <a:solidFill>
                <a:srgbClr val="FFFFFF"/>
              </a:solidFill>
            </a:endParaRPr>
          </a:p>
        </p:txBody>
      </p:sp>
      <p:sp>
        <p:nvSpPr>
          <p:cNvPr id="53146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mn-lt"/>
              </a:defRPr>
            </a:lvl1pPr>
          </a:lstStyle>
          <a:p>
            <a:pPr fontAlgn="base">
              <a:spcBef>
                <a:spcPct val="0"/>
              </a:spcBef>
              <a:spcAft>
                <a:spcPct val="0"/>
              </a:spcAft>
              <a:defRPr/>
            </a:pPr>
            <a:endParaRPr lang="en-GB">
              <a:solidFill>
                <a:srgbClr val="FFFFFF"/>
              </a:solidFill>
            </a:endParaRPr>
          </a:p>
        </p:txBody>
      </p:sp>
      <p:sp>
        <p:nvSpPr>
          <p:cNvPr id="531462" name="Rectangle 6"/>
          <p:cNvSpPr>
            <a:spLocks noGrp="1" noChangeArrowheads="1"/>
          </p:cNvSpPr>
          <p:nvPr>
            <p:ph type="sldNum" sz="quarter" idx="4"/>
          </p:nvPr>
        </p:nvSpPr>
        <p:spPr bwMode="auto">
          <a:xfrm>
            <a:off x="65532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mn-lt"/>
              </a:defRPr>
            </a:lvl1pPr>
          </a:lstStyle>
          <a:p>
            <a:pPr fontAlgn="base">
              <a:spcBef>
                <a:spcPct val="0"/>
              </a:spcBef>
              <a:spcAft>
                <a:spcPct val="0"/>
              </a:spcAft>
              <a:defRPr/>
            </a:pPr>
            <a:fld id="{5B810CFF-B23A-445F-BC77-A9D7F415DD90}" type="slidenum">
              <a:rPr lang="en-GB">
                <a:solidFill>
                  <a:srgbClr val="FFFFFF"/>
                </a:solidFill>
              </a:rPr>
              <a:pPr fontAlgn="base">
                <a:spcBef>
                  <a:spcPct val="0"/>
                </a:spcBef>
                <a:spcAft>
                  <a:spcPct val="0"/>
                </a:spcAft>
                <a:defRPr/>
              </a:pPr>
              <a:t>‹#›</a:t>
            </a:fld>
            <a:endParaRPr lang="en-GB">
              <a:solidFill>
                <a:srgbClr val="FFFFFF"/>
              </a:solidFill>
            </a:endParaRPr>
          </a:p>
        </p:txBody>
      </p:sp>
      <p:sp>
        <p:nvSpPr>
          <p:cNvPr id="531463" name="AutoShape 7">
            <a:hlinkClick r:id="rId3" action="ppaction://hlinkpres?slideindex=1&amp;slidetitle=" highlightClick="1"/>
          </p:cNvPr>
          <p:cNvSpPr>
            <a:spLocks noChangeArrowheads="1"/>
          </p:cNvSpPr>
          <p:nvPr/>
        </p:nvSpPr>
        <p:spPr bwMode="auto">
          <a:xfrm>
            <a:off x="179388" y="5876925"/>
            <a:ext cx="1042987" cy="1042988"/>
          </a:xfrm>
          <a:prstGeom prst="actionButtonBlank">
            <a:avLst/>
          </a:prstGeom>
          <a:noFill/>
          <a:ln w="9525">
            <a:noFill/>
            <a:miter lim="800000"/>
            <a:headEnd/>
            <a:tailEnd/>
          </a:ln>
          <a:effectLst/>
        </p:spPr>
        <p:txBody>
          <a:bodyPr wrap="none" anchor="ctr">
            <a:spAutoFit/>
          </a:bodyPr>
          <a:lstStyle/>
          <a:p>
            <a:pPr fontAlgn="base">
              <a:spcBef>
                <a:spcPct val="0"/>
              </a:spcBef>
              <a:spcAft>
                <a:spcPct val="0"/>
              </a:spcAft>
              <a:defRPr/>
            </a:pPr>
            <a:endParaRPr lang="en-GB" sz="4000">
              <a:solidFill>
                <a:srgbClr val="FFFFFF"/>
              </a:solidFill>
              <a:latin typeface="Comic Sans MS" pitchFamily="66" charset="0"/>
            </a:endParaRPr>
          </a:p>
        </p:txBody>
      </p:sp>
      <p:sp>
        <p:nvSpPr>
          <p:cNvPr id="531464" name="AutoShape 8">
            <a:hlinkClick r:id="rId4" action="ppaction://hlinkpres?slideindex=1&amp;slidetitle=" highlightClick="1"/>
          </p:cNvPr>
          <p:cNvSpPr>
            <a:spLocks noChangeArrowheads="1"/>
          </p:cNvSpPr>
          <p:nvPr/>
        </p:nvSpPr>
        <p:spPr bwMode="auto">
          <a:xfrm>
            <a:off x="8101013" y="5949950"/>
            <a:ext cx="1042987" cy="1042988"/>
          </a:xfrm>
          <a:prstGeom prst="actionButtonBlank">
            <a:avLst/>
          </a:prstGeom>
          <a:noFill/>
          <a:ln w="9525">
            <a:noFill/>
            <a:miter lim="800000"/>
            <a:headEnd/>
            <a:tailEnd/>
          </a:ln>
          <a:effectLst/>
        </p:spPr>
        <p:txBody>
          <a:bodyPr wrap="none" anchor="ctr">
            <a:spAutoFit/>
          </a:bodyPr>
          <a:lstStyle/>
          <a:p>
            <a:pPr fontAlgn="base">
              <a:spcBef>
                <a:spcPct val="0"/>
              </a:spcBef>
              <a:spcAft>
                <a:spcPct val="0"/>
              </a:spcAft>
              <a:defRPr/>
            </a:pPr>
            <a:endParaRPr lang="en-GB" sz="4000">
              <a:solidFill>
                <a:srgbClr val="FFFFFF"/>
              </a:solidFill>
              <a:latin typeface="Comic Sans MS" pitchFamily="66" charset="0"/>
            </a:endParaRPr>
          </a:p>
        </p:txBody>
      </p:sp>
    </p:spTree>
    <p:extLst>
      <p:ext uri="{BB962C8B-B14F-4D97-AF65-F5344CB8AC3E}">
        <p14:creationId xmlns:p14="http://schemas.microsoft.com/office/powerpoint/2010/main" val="832102895"/>
      </p:ext>
    </p:extLst>
  </p:cSld>
  <p:clrMap bg1="dk1" tx1="lt1" bg2="dk2" tx2="lt2" accent1="accent1" accent2="accent2" accent3="accent3" accent4="accent4" accent5="accent5" accent6="accent6" hlink="hlink" folHlink="folHlink"/>
  <p:sldLayoutIdLst>
    <p:sldLayoutId id="2147485342" r:id="rId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31458" name="Rectangle 2"/>
          <p:cNvSpPr>
            <a:spLocks noGrp="1" noRot="1" noChangeArrowheads="1"/>
          </p:cNvSpPr>
          <p:nvPr>
            <p:ph type="title"/>
          </p:nvPr>
        </p:nvSpPr>
        <p:spPr bwMode="auto">
          <a:xfrm>
            <a:off x="301625" y="228600"/>
            <a:ext cx="8510588" cy="1325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531459" name="Rectangle 3"/>
          <p:cNvSpPr>
            <a:spLocks noGrp="1" noRot="1" noChangeArrowheads="1"/>
          </p:cNvSpPr>
          <p:nvPr>
            <p:ph type="body" idx="1"/>
          </p:nvPr>
        </p:nvSpPr>
        <p:spPr bwMode="auto">
          <a:xfrm>
            <a:off x="301625" y="1676400"/>
            <a:ext cx="8540750" cy="4422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31460" name="Rectangle 4"/>
          <p:cNvSpPr>
            <a:spLocks noGrp="1" noChangeArrowheads="1"/>
          </p:cNvSpPr>
          <p:nvPr>
            <p:ph type="dt" sz="half" idx="2"/>
          </p:nvPr>
        </p:nvSpPr>
        <p:spPr bwMode="auto">
          <a:xfrm>
            <a:off x="3048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mn-lt"/>
              </a:defRPr>
            </a:lvl1pPr>
          </a:lstStyle>
          <a:p>
            <a:pPr fontAlgn="base">
              <a:spcBef>
                <a:spcPct val="0"/>
              </a:spcBef>
              <a:spcAft>
                <a:spcPct val="0"/>
              </a:spcAft>
              <a:defRPr/>
            </a:pPr>
            <a:fld id="{7175A58E-772F-4000-B8AA-8FD4C0129D8B}" type="datetime1">
              <a:rPr lang="en-GB">
                <a:solidFill>
                  <a:srgbClr val="FFFFFF"/>
                </a:solidFill>
              </a:rPr>
              <a:pPr fontAlgn="base">
                <a:spcBef>
                  <a:spcPct val="0"/>
                </a:spcBef>
                <a:spcAft>
                  <a:spcPct val="0"/>
                </a:spcAft>
                <a:defRPr/>
              </a:pPr>
              <a:t>16/11/2019</a:t>
            </a:fld>
            <a:endParaRPr lang="en-GB">
              <a:solidFill>
                <a:srgbClr val="FFFFFF"/>
              </a:solidFill>
            </a:endParaRPr>
          </a:p>
        </p:txBody>
      </p:sp>
      <p:sp>
        <p:nvSpPr>
          <p:cNvPr id="53146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mn-lt"/>
              </a:defRPr>
            </a:lvl1pPr>
          </a:lstStyle>
          <a:p>
            <a:pPr fontAlgn="base">
              <a:spcBef>
                <a:spcPct val="0"/>
              </a:spcBef>
              <a:spcAft>
                <a:spcPct val="0"/>
              </a:spcAft>
              <a:defRPr/>
            </a:pPr>
            <a:endParaRPr lang="en-GB">
              <a:solidFill>
                <a:srgbClr val="FFFFFF"/>
              </a:solidFill>
            </a:endParaRPr>
          </a:p>
        </p:txBody>
      </p:sp>
      <p:sp>
        <p:nvSpPr>
          <p:cNvPr id="531462" name="Rectangle 6"/>
          <p:cNvSpPr>
            <a:spLocks noGrp="1" noChangeArrowheads="1"/>
          </p:cNvSpPr>
          <p:nvPr>
            <p:ph type="sldNum" sz="quarter" idx="4"/>
          </p:nvPr>
        </p:nvSpPr>
        <p:spPr bwMode="auto">
          <a:xfrm>
            <a:off x="65532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mn-lt"/>
              </a:defRPr>
            </a:lvl1pPr>
          </a:lstStyle>
          <a:p>
            <a:pPr fontAlgn="base">
              <a:spcBef>
                <a:spcPct val="0"/>
              </a:spcBef>
              <a:spcAft>
                <a:spcPct val="0"/>
              </a:spcAft>
              <a:defRPr/>
            </a:pPr>
            <a:fld id="{5B810CFF-B23A-445F-BC77-A9D7F415DD90}" type="slidenum">
              <a:rPr lang="en-GB">
                <a:solidFill>
                  <a:srgbClr val="FFFFFF"/>
                </a:solidFill>
              </a:rPr>
              <a:pPr fontAlgn="base">
                <a:spcBef>
                  <a:spcPct val="0"/>
                </a:spcBef>
                <a:spcAft>
                  <a:spcPct val="0"/>
                </a:spcAft>
                <a:defRPr/>
              </a:pPr>
              <a:t>‹#›</a:t>
            </a:fld>
            <a:endParaRPr lang="en-GB">
              <a:solidFill>
                <a:srgbClr val="FFFFFF"/>
              </a:solidFill>
            </a:endParaRPr>
          </a:p>
        </p:txBody>
      </p:sp>
      <p:sp>
        <p:nvSpPr>
          <p:cNvPr id="531463" name="AutoShape 7">
            <a:hlinkClick r:id="rId3" action="ppaction://hlinkpres?slideindex=1&amp;slidetitle=" highlightClick="1"/>
          </p:cNvPr>
          <p:cNvSpPr>
            <a:spLocks noChangeArrowheads="1"/>
          </p:cNvSpPr>
          <p:nvPr/>
        </p:nvSpPr>
        <p:spPr bwMode="auto">
          <a:xfrm>
            <a:off x="179388" y="5876925"/>
            <a:ext cx="1042987" cy="1042988"/>
          </a:xfrm>
          <a:prstGeom prst="actionButtonBlank">
            <a:avLst/>
          </a:prstGeom>
          <a:noFill/>
          <a:ln w="9525">
            <a:noFill/>
            <a:miter lim="800000"/>
            <a:headEnd/>
            <a:tailEnd/>
          </a:ln>
          <a:effectLst/>
        </p:spPr>
        <p:txBody>
          <a:bodyPr wrap="none" anchor="ctr">
            <a:spAutoFit/>
          </a:bodyPr>
          <a:lstStyle/>
          <a:p>
            <a:pPr fontAlgn="base">
              <a:spcBef>
                <a:spcPct val="0"/>
              </a:spcBef>
              <a:spcAft>
                <a:spcPct val="0"/>
              </a:spcAft>
              <a:defRPr/>
            </a:pPr>
            <a:endParaRPr lang="en-GB" sz="4000">
              <a:solidFill>
                <a:srgbClr val="FFFFFF"/>
              </a:solidFill>
              <a:latin typeface="Comic Sans MS" pitchFamily="66" charset="0"/>
            </a:endParaRPr>
          </a:p>
        </p:txBody>
      </p:sp>
      <p:sp>
        <p:nvSpPr>
          <p:cNvPr id="531464" name="AutoShape 8">
            <a:hlinkClick r:id="rId4" action="ppaction://hlinkpres?slideindex=1&amp;slidetitle=" highlightClick="1"/>
          </p:cNvPr>
          <p:cNvSpPr>
            <a:spLocks noChangeArrowheads="1"/>
          </p:cNvSpPr>
          <p:nvPr/>
        </p:nvSpPr>
        <p:spPr bwMode="auto">
          <a:xfrm>
            <a:off x="8101013" y="5949950"/>
            <a:ext cx="1042987" cy="1042988"/>
          </a:xfrm>
          <a:prstGeom prst="actionButtonBlank">
            <a:avLst/>
          </a:prstGeom>
          <a:noFill/>
          <a:ln w="9525">
            <a:noFill/>
            <a:miter lim="800000"/>
            <a:headEnd/>
            <a:tailEnd/>
          </a:ln>
          <a:effectLst/>
        </p:spPr>
        <p:txBody>
          <a:bodyPr wrap="none" anchor="ctr">
            <a:spAutoFit/>
          </a:bodyPr>
          <a:lstStyle/>
          <a:p>
            <a:pPr fontAlgn="base">
              <a:spcBef>
                <a:spcPct val="0"/>
              </a:spcBef>
              <a:spcAft>
                <a:spcPct val="0"/>
              </a:spcAft>
              <a:defRPr/>
            </a:pPr>
            <a:endParaRPr lang="en-GB" sz="4000">
              <a:solidFill>
                <a:srgbClr val="FFFFFF"/>
              </a:solidFill>
              <a:latin typeface="Comic Sans MS" pitchFamily="66" charset="0"/>
            </a:endParaRPr>
          </a:p>
        </p:txBody>
      </p:sp>
    </p:spTree>
    <p:extLst>
      <p:ext uri="{BB962C8B-B14F-4D97-AF65-F5344CB8AC3E}">
        <p14:creationId xmlns:p14="http://schemas.microsoft.com/office/powerpoint/2010/main" val="3116186692"/>
      </p:ext>
    </p:extLst>
  </p:cSld>
  <p:clrMap bg1="dk1" tx1="lt1" bg2="dk2" tx2="lt2" accent1="accent1" accent2="accent2" accent3="accent3" accent4="accent4" accent5="accent5" accent6="accent6" hlink="hlink" folHlink="folHlink"/>
  <p:sldLayoutIdLst>
    <p:sldLayoutId id="2147485344" r:id="rId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rotWithShape="1">
          <a:blip r:embed="rId3" cstate="email">
            <a:alphaModFix/>
            <a:extLst>
              <a:ext uri="{28A0092B-C50C-407E-A947-70E740481C1C}">
                <a14:useLocalDpi xmlns:a14="http://schemas.microsoft.com/office/drawing/2010/main"/>
              </a:ext>
            </a:extLst>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080185" y="201575"/>
            <a:ext cx="6771666" cy="1325563"/>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1080185" y="1662075"/>
            <a:ext cx="6771666" cy="3746744"/>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563467219"/>
      </p:ext>
    </p:extLst>
  </p:cSld>
  <p:clrMap bg1="lt1" tx1="dk1" bg2="dk2" tx2="lt2" accent1="accent1" accent2="accent2" accent3="accent3" accent4="accent4" accent5="accent5" accent6="accent6" hlink="hlink" folHlink="folHlink"/>
  <p:sldLayoutIdLst>
    <p:sldLayoutId id="214748534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rotWithShape="1">
          <a:blip r:embed="rId3" cstate="email">
            <a:alphaModFix/>
            <a:extLst>
              <a:ext uri="{28A0092B-C50C-407E-A947-70E740481C1C}">
                <a14:useLocalDpi xmlns:a14="http://schemas.microsoft.com/office/drawing/2010/main"/>
              </a:ext>
            </a:extLst>
          </a:blip>
          <a:stretch>
            <a:fillRect/>
          </a:stretch>
        </a:blipFill>
        <a:effectLst/>
      </p:bgPr>
    </p:bg>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1849619" y="365126"/>
            <a:ext cx="6771666" cy="1325563"/>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7" name="Google Shape;27;p5"/>
          <p:cNvSpPr txBox="1">
            <a:spLocks noGrp="1"/>
          </p:cNvSpPr>
          <p:nvPr>
            <p:ph type="body" idx="1"/>
          </p:nvPr>
        </p:nvSpPr>
        <p:spPr>
          <a:xfrm>
            <a:off x="1849619" y="1825626"/>
            <a:ext cx="6771666" cy="3746744"/>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8" name="Google Shape;28;p5"/>
          <p:cNvSpPr txBox="1">
            <a:spLocks noGrp="1"/>
          </p:cNvSpPr>
          <p:nvPr>
            <p:ph type="ftr" idx="11"/>
          </p:nvPr>
        </p:nvSpPr>
        <p:spPr>
          <a:xfrm>
            <a:off x="1849619" y="6603024"/>
            <a:ext cx="3086100" cy="237392"/>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900" b="0" i="0" u="none" strike="noStrike" cap="none">
                <a:solidFill>
                  <a:schemeClr val="lt1"/>
                </a:solidFill>
                <a:latin typeface="Arial"/>
                <a:ea typeface="Arial"/>
                <a:cs typeface="Arial"/>
                <a:sym typeface="Arial"/>
              </a:defRPr>
            </a:lvl1pPr>
            <a:lvl2pPr marL="342900" marR="0" lvl="1" indent="0"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L="685800" marR="0" lvl="2" indent="0"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L="1028700" marR="0" lvl="3" indent="0"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L="1371600" marR="0" lvl="4" indent="0"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L="1714500" marR="0" lvl="5" indent="0"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L="2057400" marR="0" lvl="6" indent="0"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L="2400300" marR="0" lvl="7" indent="0"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L="2743200" marR="0" lvl="8" indent="0"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29" name="Google Shape;29;p5"/>
          <p:cNvSpPr txBox="1"/>
          <p:nvPr/>
        </p:nvSpPr>
        <p:spPr>
          <a:xfrm>
            <a:off x="6510750" y="6477700"/>
            <a:ext cx="2250000" cy="478500"/>
          </a:xfrm>
          <a:prstGeom prst="rect">
            <a:avLst/>
          </a:prstGeom>
          <a:noFill/>
          <a:ln>
            <a:noFill/>
          </a:ln>
        </p:spPr>
        <p:txBody>
          <a:bodyPr spcFirstLastPara="1" wrap="square" lIns="68569" tIns="68569" rIns="68569" bIns="68569" anchor="ctr" anchorCtr="0">
            <a:noAutofit/>
          </a:bodyPr>
          <a:lstStyle/>
          <a:p>
            <a:pPr marL="0" lvl="0" indent="0" algn="ctr" rtl="0">
              <a:lnSpc>
                <a:spcPct val="90000"/>
              </a:lnSpc>
              <a:spcBef>
                <a:spcPts val="0"/>
              </a:spcBef>
              <a:spcAft>
                <a:spcPts val="0"/>
              </a:spcAft>
              <a:buNone/>
            </a:pPr>
            <a:r>
              <a:rPr lang="en-US" sz="3000">
                <a:solidFill>
                  <a:schemeClr val="lt1"/>
                </a:solidFill>
              </a:rPr>
              <a:t>@glynnmark</a:t>
            </a:r>
            <a:endParaRPr sz="3000">
              <a:solidFill>
                <a:schemeClr val="dk1"/>
              </a:solidFill>
            </a:endParaRPr>
          </a:p>
        </p:txBody>
      </p:sp>
    </p:spTree>
    <p:extLst>
      <p:ext uri="{BB962C8B-B14F-4D97-AF65-F5344CB8AC3E}">
        <p14:creationId xmlns:p14="http://schemas.microsoft.com/office/powerpoint/2010/main" val="328979823"/>
      </p:ext>
    </p:extLst>
  </p:cSld>
  <p:clrMap bg1="lt1" tx1="dk1" bg2="dk2" tx2="lt2" accent1="accent1" accent2="accent2" accent3="accent3" accent4="accent4" accent5="accent5" accent6="accent6" hlink="hlink" folHlink="folHlink"/>
  <p:sldLayoutIdLst>
    <p:sldLayoutId id="21474853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A88A3F14-6EE7-47E1-A45D-404D099F5E22}" type="datetimeFigureOut">
              <a:rPr lang="en-GB" smtClean="0"/>
              <a:pPr>
                <a:defRPr/>
              </a:pPr>
              <a:t>16/11/2019</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A9FB6059-A058-4027-B1A8-4A6202D96C6A}" type="slidenum">
              <a:rPr lang="en-GB"/>
              <a:pPr>
                <a:defRPr/>
              </a:pPr>
              <a:t>‹#›</a:t>
            </a:fld>
            <a:endParaRPr lang="en-GB" dirty="0"/>
          </a:p>
        </p:txBody>
      </p:sp>
    </p:spTree>
    <p:extLst>
      <p:ext uri="{BB962C8B-B14F-4D97-AF65-F5344CB8AC3E}">
        <p14:creationId xmlns:p14="http://schemas.microsoft.com/office/powerpoint/2010/main" val="3149816942"/>
      </p:ext>
    </p:extLst>
  </p:cSld>
  <p:clrMap bg1="lt1" tx1="dk1" bg2="lt2" tx2="dk2" accent1="accent1" accent2="accent2" accent3="accent3" accent4="accent4" accent5="accent5" accent6="accent6" hlink="hlink" folHlink="folHlink"/>
  <p:sldLayoutIdLst>
    <p:sldLayoutId id="2147485350" r:id="rId1"/>
    <p:sldLayoutId id="2147485351" r:id="rId2"/>
    <p:sldLayoutId id="2147485352" r:id="rId3"/>
  </p:sldLayoutIdLst>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extLst>
      <p:ext uri="{BB962C8B-B14F-4D97-AF65-F5344CB8AC3E}">
        <p14:creationId xmlns:p14="http://schemas.microsoft.com/office/powerpoint/2010/main" val="1581424096"/>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470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5"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6"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3"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501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31DC8AE-B192-402A-B14F-F0E519CCB1CE}" type="datetimeFigureOut">
              <a:rPr lang="en-US" smtClean="0">
                <a:solidFill>
                  <a:prstClr val="black">
                    <a:tint val="75000"/>
                  </a:prstClr>
                </a:solidFill>
                <a:latin typeface="Calibri"/>
              </a:rPr>
              <a:pPr fontAlgn="auto">
                <a:spcBef>
                  <a:spcPts val="0"/>
                </a:spcBef>
                <a:spcAft>
                  <a:spcPts val="0"/>
                </a:spcAft>
              </a:pPr>
              <a:t>11/16/2019</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BEBAEE5-C1FE-4140-965B-64058E2C0C83}"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506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extLst>
      <p:ext uri="{BB962C8B-B14F-4D97-AF65-F5344CB8AC3E}">
        <p14:creationId xmlns:p14="http://schemas.microsoft.com/office/powerpoint/2010/main" val="3067021434"/>
      </p:ext>
    </p:extLst>
  </p:cSld>
  <p:clrMap bg1="dk1" tx1="lt1" bg2="dk2" tx2="lt2" accent1="accent1" accent2="accent2" accent3="accent3" accent4="accent4" accent5="accent5" accent6="accent6" hlink="hlink" folHlink="folHlink"/>
  <p:sldLayoutIdLst>
    <p:sldLayoutId id="214748525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hd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DEE98E-EEF4-426E-B6D9-27F31B195454}" type="datetimeFigureOut">
              <a:rPr lang="en-GB" smtClean="0"/>
              <a:t>16/11/2019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326C9C-0984-4692-94B9-C42C36E0D40A}" type="slidenum">
              <a:rPr lang="en-GB" smtClean="0"/>
              <a:t>‹#›</a:t>
            </a:fld>
            <a:endParaRPr lang="en-GB"/>
          </a:p>
        </p:txBody>
      </p:sp>
    </p:spTree>
    <p:extLst>
      <p:ext uri="{BB962C8B-B14F-4D97-AF65-F5344CB8AC3E}">
        <p14:creationId xmlns:p14="http://schemas.microsoft.com/office/powerpoint/2010/main" val="2957676623"/>
      </p:ext>
    </p:extLst>
  </p:cSld>
  <p:clrMap bg1="lt1" tx1="dk1" bg2="lt2" tx2="dk2" accent1="accent1" accent2="accent2" accent3="accent3" accent4="accent4" accent5="accent5" accent6="accent6" hlink="hlink" folHlink="folHlink"/>
  <p:sldLayoutIdLst>
    <p:sldLayoutId id="214748526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Tree>
    <p:extLst>
      <p:ext uri="{BB962C8B-B14F-4D97-AF65-F5344CB8AC3E}">
        <p14:creationId xmlns:p14="http://schemas.microsoft.com/office/powerpoint/2010/main" val="3291189116"/>
      </p:ext>
    </p:extLst>
  </p:cSld>
  <p:clrMap bg1="lt1" tx1="dk1" bg2="lt2" tx2="dk2" accent1="accent1" accent2="accent2" accent3="accent3" accent4="accent4" accent5="accent5" accent6="accent6" hlink="hlink" folHlink="folHlink"/>
  <p:sldLayoutIdLst>
    <p:sldLayoutId id="2147485285"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b="1">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20phil%202.ppt"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Choices&#8230;.ppt" TargetMode="External"/><Relationship Id="rId5" Type="http://schemas.openxmlformats.org/officeDocument/2006/relationships/image" Target="../media/image8.png"/><Relationship Id="rId4" Type="http://schemas.openxmlformats.org/officeDocument/2006/relationships/hyperlink" Target="file:///C:\Users\Phil\Desktop\current%20stuff\brunel%20pieces%203\Newcastle.pptx#-1,1,Slide 1"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file:///C:\Users\Phil\Desktop\current%20stuff\brunel%20pieces%203\really.ppt" TargetMode="External"/><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hyperlink" Target="https://phil-race.co.uk/2019/11/14th-15th-november-at-seda-conference-in-leeds/" TargetMode="Externa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6" Type="http://schemas.openxmlformats.org/officeDocument/2006/relationships/hyperlink" Target="assessing%20groups.ppt#-1,1, " TargetMode="External"/><Relationship Id="rId21" Type="http://schemas.openxmlformats.org/officeDocument/2006/relationships/hyperlink" Target="Getting%20published%202006%20%20York.ppt#-1,1,Slide 1" TargetMode="External"/><Relationship Id="rId42" Type="http://schemas.openxmlformats.org/officeDocument/2006/relationships/hyperlink" Target="Cats%202.ppt#-1,1,Cats " TargetMode="External"/><Relationship Id="rId47" Type="http://schemas.openxmlformats.org/officeDocument/2006/relationships/hyperlink" Target="lao.ppt#-1,1, " TargetMode="External"/><Relationship Id="rId63" Type="http://schemas.openxmlformats.org/officeDocument/2006/relationships/hyperlink" Target="disabled.ppt#-1,1,What does this make you think?" TargetMode="External"/><Relationship Id="rId68" Type="http://schemas.openxmlformats.org/officeDocument/2006/relationships/hyperlink" Target="delphi.ppt" TargetMode="External"/><Relationship Id="rId84" Type="http://schemas.openxmlformats.org/officeDocument/2006/relationships/hyperlink" Target="puns.ppt#-1,1,PowerPoint Presentation" TargetMode="External"/><Relationship Id="rId89" Type="http://schemas.openxmlformats.org/officeDocument/2006/relationships/hyperlink" Target="making%20learning%20happen%20general%202005.ppt#-1,1,Slide 1" TargetMode="External"/><Relationship Id="rId7" Type="http://schemas.openxmlformats.org/officeDocument/2006/relationships/hyperlink" Target="CAA%205.ppt#-1,1,Computer-Assisted Assessment" TargetMode="External"/><Relationship Id="rId71" Type="http://schemas.openxmlformats.org/officeDocument/2006/relationships/hyperlink" Target="e%20into%20education.ppt#-1,1,Putting the &#8216;e&#8217; into education: lecturers need to&#8230;" TargetMode="External"/><Relationship Id="rId92" Type="http://schemas.openxmlformats.org/officeDocument/2006/relationships/hyperlink" Target="student%20hazards.ppt#-1,1,Slide 1" TargetMode="External"/><Relationship Id="rId2" Type="http://schemas.openxmlformats.org/officeDocument/2006/relationships/notesSlide" Target="../notesSlides/notesSlide3.xml"/><Relationship Id="rId16" Type="http://schemas.openxmlformats.org/officeDocument/2006/relationships/hyperlink" Target="file:///C:\Documents%20and%20Settings\user\Desktop\brunel%20pieces%203\competence%201.pptx#-1,1,Slide 1" TargetMode="External"/><Relationship Id="rId29" Type="http://schemas.openxmlformats.org/officeDocument/2006/relationships/hyperlink" Target="learning%20outcomes%20and%20assessment%202005.ppt#-1,14,Translating learning outcomes from Academese to English..." TargetMode="External"/><Relationship Id="rId11" Type="http://schemas.openxmlformats.org/officeDocument/2006/relationships/hyperlink" Target="glass%204.ppt#-1,1,PowerPoint Presentation" TargetMode="External"/><Relationship Id="rId24" Type="http://schemas.openxmlformats.org/officeDocument/2006/relationships/hyperlink" Target="new%20learning%20bit.ppt#-1,28,Ripples on a pond&#8230;." TargetMode="External"/><Relationship Id="rId32" Type="http://schemas.openxmlformats.org/officeDocument/2006/relationships/hyperlink" Target="ass%20auto.ppt#-1,1,Assessment Autobiography" TargetMode="External"/><Relationship Id="rId37" Type="http://schemas.openxmlformats.org/officeDocument/2006/relationships/hyperlink" Target="ass%20clever.ppt#-1,1,Assessing clever&#8230;" TargetMode="External"/><Relationship Id="rId40" Type="http://schemas.openxmlformats.org/officeDocument/2006/relationships/hyperlink" Target="Serenity.ppt#-1,1,Slide 1" TargetMode="External"/><Relationship Id="rId45" Type="http://schemas.openxmlformats.org/officeDocument/2006/relationships/hyperlink" Target="ping.ppt#-1,1, " TargetMode="External"/><Relationship Id="rId53" Type="http://schemas.openxmlformats.org/officeDocument/2006/relationships/hyperlink" Target="rdlaing.ppt" TargetMode="External"/><Relationship Id="rId58" Type="http://schemas.openxmlformats.org/officeDocument/2006/relationships/hyperlink" Target="why%20fix%20assessment.ppt#-1,1, " TargetMode="External"/><Relationship Id="rId66" Type="http://schemas.openxmlformats.org/officeDocument/2006/relationships/hyperlink" Target="writing%20mcqs%202003.ppt#-1,1, " TargetMode="External"/><Relationship Id="rId74" Type="http://schemas.openxmlformats.org/officeDocument/2006/relationships/hyperlink" Target="ssc.ppt" TargetMode="External"/><Relationship Id="rId79" Type="http://schemas.openxmlformats.org/officeDocument/2006/relationships/hyperlink" Target="shipping%20forecast.ppt" TargetMode="External"/><Relationship Id="rId87" Type="http://schemas.openxmlformats.org/officeDocument/2006/relationships/hyperlink" Target="WINDAAZ.PPT#-1,1,PowerPoint Presentation" TargetMode="External"/><Relationship Id="rId102" Type="http://schemas.openxmlformats.org/officeDocument/2006/relationships/hyperlink" Target="00%20main%20menu.ppt" TargetMode="External"/><Relationship Id="rId5" Type="http://schemas.openxmlformats.org/officeDocument/2006/relationships/hyperlink" Target="ripples4.ppt#-1,1, How Students Really Learn &#8216;Ripples&#8217; model of learning" TargetMode="External"/><Relationship Id="rId61" Type="http://schemas.openxmlformats.org/officeDocument/2006/relationships/hyperlink" Target="rdlaing1.ppt" TargetMode="External"/><Relationship Id="rId82" Type="http://schemas.openxmlformats.org/officeDocument/2006/relationships/hyperlink" Target="DID%20THEY%20MEAN%20THAT%202.pps#-1,1,PowerPoint Presentation" TargetMode="External"/><Relationship Id="rId90" Type="http://schemas.openxmlformats.org/officeDocument/2006/relationships/hyperlink" Target="20%20ways%20of%20making%20learning%20happen.ppt#-1,1,Twenty ways to make learning happen&#8230; (from Chapter 3 of &#8216;Making Learning Happen&#8217; Phil Race, 2005, London, Sage)" TargetMode="External"/><Relationship Id="rId95" Type="http://schemas.openxmlformats.org/officeDocument/2006/relationships/hyperlink" Target="feedback%20sayings%201.ppt#-1,3,Speeding up marking by feedback at the point of submission" TargetMode="External"/><Relationship Id="rId19" Type="http://schemas.openxmlformats.org/officeDocument/2006/relationships/hyperlink" Target="anxiety.ppt#-1,1,Students can be anxious when their assessment &#8216;counts&#8217;..." TargetMode="External"/><Relationship Id="rId14" Type="http://schemas.openxmlformats.org/officeDocument/2006/relationships/hyperlink" Target="lectures%202006.ppt#-1,1,Anxieties about large-group teaching&#8230;" TargetMode="External"/><Relationship Id="rId22" Type="http://schemas.openxmlformats.org/officeDocument/2006/relationships/hyperlink" Target="marking%20and%20principles.ppt#-1,1,Marking exercise..." TargetMode="External"/><Relationship Id="rId27" Type="http://schemas.openxmlformats.org/officeDocument/2006/relationships/hyperlink" Target="designing%20handouts%20for%20active%20learning.ppt#-1,1, " TargetMode="External"/><Relationship Id="rId30" Type="http://schemas.openxmlformats.org/officeDocument/2006/relationships/hyperlink" Target="flex%20learning%20strategy.ppt#-1,1,Strategy for writing flexible learning materials" TargetMode="External"/><Relationship Id="rId35" Type="http://schemas.openxmlformats.org/officeDocument/2006/relationships/hyperlink" Target="time%20man.ppt#-1,1,Making time to develop computer-aided materials&#8230;" TargetMode="External"/><Relationship Id="rId43" Type="http://schemas.openxmlformats.org/officeDocument/2006/relationships/hyperlink" Target="cat%20pill2.ppt#-1,1, " TargetMode="External"/><Relationship Id="rId48" Type="http://schemas.openxmlformats.org/officeDocument/2006/relationships/hyperlink" Target="learning%20from%20mistakes.ppt#-1,4,Learning from mistakes..." TargetMode="External"/><Relationship Id="rId56" Type="http://schemas.openxmlformats.org/officeDocument/2006/relationships/hyperlink" Target="more%20new%20elements.ppt#-1,1,PowerPoint Presentation" TargetMode="External"/><Relationship Id="rId64" Type="http://schemas.openxmlformats.org/officeDocument/2006/relationships/hyperlink" Target="name%20labels.ppt" TargetMode="External"/><Relationship Id="rId69" Type="http://schemas.openxmlformats.org/officeDocument/2006/relationships/hyperlink" Target="humour.ppt#-1,1,Some last easy questions&#8230;." TargetMode="External"/><Relationship Id="rId77" Type="http://schemas.openxmlformats.org/officeDocument/2006/relationships/hyperlink" Target="feedback%20choices.ppt#-1,1,Some feedback choices&#8230;" TargetMode="External"/><Relationship Id="rId100" Type="http://schemas.openxmlformats.org/officeDocument/2006/relationships/hyperlink" Target="Phil%20Race%20Inaugural%20modified.ppt#-1,56,Slide 56" TargetMode="External"/><Relationship Id="rId105" Type="http://schemas.openxmlformats.org/officeDocument/2006/relationships/hyperlink" Target="glass.ppt" TargetMode="External"/><Relationship Id="rId8" Type="http://schemas.openxmlformats.org/officeDocument/2006/relationships/hyperlink" Target="end.ppt#-1,1,Action planning statements" TargetMode="External"/><Relationship Id="rId51" Type="http://schemas.openxmlformats.org/officeDocument/2006/relationships/hyperlink" Target="assessment%20musts%202.ppt#-1,1,Phil&#8217;s three &#8216;musts&#8217; for assessment" TargetMode="External"/><Relationship Id="rId72" Type="http://schemas.openxmlformats.org/officeDocument/2006/relationships/hyperlink" Target="mcq1b.ppt#-1,1,When is it best to write the introduction to your essay, and why?  " TargetMode="External"/><Relationship Id="rId80" Type="http://schemas.openxmlformats.org/officeDocument/2006/relationships/hyperlink" Target="learning%20outcomes%20and%20assessment%202005.ppt#-1,1, " TargetMode="External"/><Relationship Id="rId85" Type="http://schemas.openxmlformats.org/officeDocument/2006/relationships/hyperlink" Target="understanding%20defns.ppt" TargetMode="External"/><Relationship Id="rId93" Type="http://schemas.openxmlformats.org/officeDocument/2006/relationships/hyperlink" Target="employability%203.ppt#-1,17,Knight and Yorke (2003) (a)" TargetMode="External"/><Relationship Id="rId98" Type="http://schemas.openxmlformats.org/officeDocument/2006/relationships/hyperlink" Target="delphi%202005.ppt" TargetMode="External"/><Relationship Id="rId3" Type="http://schemas.openxmlformats.org/officeDocument/2006/relationships/hyperlink" Target="about%20phil%202.ppt#-1,1, " TargetMode="External"/><Relationship Id="rId12" Type="http://schemas.openxmlformats.org/officeDocument/2006/relationships/hyperlink" Target="new%20plagiarism%20ryt.ppt#-1,1, " TargetMode="External"/><Relationship Id="rId17" Type="http://schemas.openxmlformats.org/officeDocument/2006/relationships/hyperlink" Target="Lunch.ppt" TargetMode="External"/><Relationship Id="rId25" Type="http://schemas.openxmlformats.org/officeDocument/2006/relationships/hyperlink" Target="diamond%209s%20questions.ppt" TargetMode="External"/><Relationship Id="rId33" Type="http://schemas.openxmlformats.org/officeDocument/2006/relationships/hyperlink" Target="benefits%20of%20peer%20assessment.ppt#-1,1,Benefits of peer-assessment" TargetMode="External"/><Relationship Id="rId38" Type="http://schemas.openxmlformats.org/officeDocument/2006/relationships/hyperlink" Target="book.ppt#-1,1,Multi-purpose teaching and learning device" TargetMode="External"/><Relationship Id="rId46" Type="http://schemas.openxmlformats.org/officeDocument/2006/relationships/hyperlink" Target="dodo%201.ppt" TargetMode="External"/><Relationship Id="rId59" Type="http://schemas.openxmlformats.org/officeDocument/2006/relationships/hyperlink" Target="more%20new%20elements%20a.ppt#-1,4, " TargetMode="External"/><Relationship Id="rId67" Type="http://schemas.openxmlformats.org/officeDocument/2006/relationships/hyperlink" Target="legal%20cases.ppt#-1,1,What is the single link between all of the following instances?" TargetMode="External"/><Relationship Id="rId103" Type="http://schemas.openxmlformats.org/officeDocument/2006/relationships/hyperlink" Target="self-assessment%20dialogue%20starters.ppt#-1,1,University of Sheffield self-assessment dialogue starters&#8230;" TargetMode="External"/><Relationship Id="rId20" Type="http://schemas.openxmlformats.org/officeDocument/2006/relationships/hyperlink" Target="mcq%20design%201.ppt#-1,1,A content-free test!" TargetMode="External"/><Relationship Id="rId41" Type="http://schemas.openxmlformats.org/officeDocument/2006/relationships/hyperlink" Target="leeds/feedback%20from%20ss%20leeds%2002.ppt#-1,1, " TargetMode="External"/><Relationship Id="rId54" Type="http://schemas.openxmlformats.org/officeDocument/2006/relationships/hyperlink" Target="test%20slide.ppt" TargetMode="External"/><Relationship Id="rId62" Type="http://schemas.openxmlformats.org/officeDocument/2006/relationships/hyperlink" Target="bloom.ppt#-1,1,Taxonomies" TargetMode="External"/><Relationship Id="rId70" Type="http://schemas.openxmlformats.org/officeDocument/2006/relationships/hyperlink" Target="e%20into%20elearning.ppt" TargetMode="External"/><Relationship Id="rId75" Type="http://schemas.openxmlformats.org/officeDocument/2006/relationships/hyperlink" Target="feedback%20without%20marks.ppt#-1,1,Concerns about continuous assessment" TargetMode="External"/><Relationship Id="rId83" Type="http://schemas.openxmlformats.org/officeDocument/2006/relationships/hyperlink" Target="critical%20feedback.ppt#-1,1,Critical feedback?" TargetMode="External"/><Relationship Id="rId88" Type="http://schemas.openxmlformats.org/officeDocument/2006/relationships/hyperlink" Target="lunchtime.ppt" TargetMode="External"/><Relationship Id="rId91" Type="http://schemas.openxmlformats.org/officeDocument/2006/relationships/hyperlink" Target="Cats.pps#-1,1,Slide 1" TargetMode="External"/><Relationship Id="rId96" Type="http://schemas.openxmlformats.org/officeDocument/2006/relationships/hyperlink" Target="../movies/funny_cats_1.wmv" TargetMode="External"/><Relationship Id="rId1" Type="http://schemas.openxmlformats.org/officeDocument/2006/relationships/slideLayout" Target="../slideLayouts/slideLayout9.xml"/><Relationship Id="rId6" Type="http://schemas.openxmlformats.org/officeDocument/2006/relationships/hyperlink" Target="wiifm.ppt#-1,1,Is there anyone there?" TargetMode="External"/><Relationship Id="rId15" Type="http://schemas.openxmlformats.org/officeDocument/2006/relationships/hyperlink" Target="endlm.ppt#-1,2,Slide 2" TargetMode="External"/><Relationship Id="rId23" Type="http://schemas.openxmlformats.org/officeDocument/2006/relationships/hyperlink" Target="principles.ppt#-1,1,Principles of assessment..." TargetMode="External"/><Relationship Id="rId28" Type="http://schemas.openxmlformats.org/officeDocument/2006/relationships/hyperlink" Target="file:///C:\Users\Owner\Desktop\brunel%20pieces%203\new%20flex%20learn%20checklist.ppt#-1,2,Intended learning outcomes" TargetMode="External"/><Relationship Id="rId36" Type="http://schemas.openxmlformats.org/officeDocument/2006/relationships/hyperlink" Target="taxonomy%201.ppt#-1,1,Towards a (real) &#8216;teaching taxonomy&#8217;" TargetMode="External"/><Relationship Id="rId49" Type="http://schemas.openxmlformats.org/officeDocument/2006/relationships/hyperlink" Target="ass%20driving.ppt#-1,1,What really drives learning?" TargetMode="External"/><Relationship Id="rId57" Type="http://schemas.openxmlformats.org/officeDocument/2006/relationships/hyperlink" Target="revision%20rmcs.ppt#-1,1,PowerPoint Presentation" TargetMode="External"/><Relationship Id="rId10" Type="http://schemas.openxmlformats.org/officeDocument/2006/relationships/hyperlink" Target="statements.ppt#-1,1,Statements exercise..." TargetMode="External"/><Relationship Id="rId31" Type="http://schemas.openxmlformats.org/officeDocument/2006/relationships/hyperlink" Target="what%20have%20you%20got.ppt#-1,1, " TargetMode="External"/><Relationship Id="rId44" Type="http://schemas.openxmlformats.org/officeDocument/2006/relationships/hyperlink" Target="geek.doc" TargetMode="External"/><Relationship Id="rId52" Type="http://schemas.openxmlformats.org/officeDocument/2006/relationships/hyperlink" Target="new%20element.ppt#-1,1,PowerPoint Presentation" TargetMode="External"/><Relationship Id="rId60" Type="http://schemas.openxmlformats.org/officeDocument/2006/relationships/hyperlink" Target="book%20covers%201.ppt#-1,1,Slide 1" TargetMode="External"/><Relationship Id="rId65" Type="http://schemas.openxmlformats.org/officeDocument/2006/relationships/hyperlink" Target="group%20formation%202005.ppt#-1,1,Slide 1" TargetMode="External"/><Relationship Id="rId73" Type="http://schemas.openxmlformats.org/officeDocument/2006/relationships/hyperlink" Target="greek.ppt" TargetMode="External"/><Relationship Id="rId78" Type="http://schemas.openxmlformats.org/officeDocument/2006/relationships/hyperlink" Target="feedback%20sayings.ppt#-1,1,Fishing for feedback?" TargetMode="External"/><Relationship Id="rId81" Type="http://schemas.openxmlformats.org/officeDocument/2006/relationships/hyperlink" Target="theories%20are%20wrong.ppt" TargetMode="External"/><Relationship Id="rId86" Type="http://schemas.openxmlformats.org/officeDocument/2006/relationships/hyperlink" Target="enlivening%20menu.ppt" TargetMode="External"/><Relationship Id="rId94" Type="http://schemas.openxmlformats.org/officeDocument/2006/relationships/hyperlink" Target="tube%20map%201.ppt#-1,3,Slide 3" TargetMode="External"/><Relationship Id="rId99" Type="http://schemas.openxmlformats.org/officeDocument/2006/relationships/hyperlink" Target="study%20skills%20books.ppt#-1,1,Slide 1" TargetMode="External"/><Relationship Id="rId101" Type="http://schemas.openxmlformats.org/officeDocument/2006/relationships/hyperlink" Target="OH_CANADA.ppt" TargetMode="External"/><Relationship Id="rId4" Type="http://schemas.openxmlformats.org/officeDocument/2006/relationships/hyperlink" Target="coffee.ppt" TargetMode="External"/><Relationship Id="rId9" Type="http://schemas.openxmlformats.org/officeDocument/2006/relationships/hyperlink" Target="self%20ass%20dial%202006.ppt#-1,1,Using student self-assessment to deepen their learning&#8230;" TargetMode="External"/><Relationship Id="rId13" Type="http://schemas.openxmlformats.org/officeDocument/2006/relationships/hyperlink" Target="safety%20first&#8230;..ppt#-1,1,Putting things in perspective&#8230;." TargetMode="External"/><Relationship Id="rId18" Type="http://schemas.openxmlformats.org/officeDocument/2006/relationships/hyperlink" Target="More%20quotes&#8230;.ppt#-1,1,More quotes&#8230;" TargetMode="External"/><Relationship Id="rId39" Type="http://schemas.openxmlformats.org/officeDocument/2006/relationships/hyperlink" Target="feedback%20to%20students%20new%202005c.ppt#-1,1,Ways of giving feedback to students" TargetMode="External"/><Relationship Id="rId34" Type="http://schemas.openxmlformats.org/officeDocument/2006/relationships/hyperlink" Target="Perception%20-%20Optical%20Illusions.ppt#-1,1,Optical Illusions" TargetMode="External"/><Relationship Id="rId50" Type="http://schemas.openxmlformats.org/officeDocument/2006/relationships/hyperlink" Target="eu%20directve.ppt#-1,1,PowerPoint Presentation" TargetMode="External"/><Relationship Id="rId55" Type="http://schemas.openxmlformats.org/officeDocument/2006/relationships/hyperlink" Target="noahs%20ark.ppt" TargetMode="External"/><Relationship Id="rId76" Type="http://schemas.openxmlformats.org/officeDocument/2006/relationships/hyperlink" Target="room%20layout%20slides%201.ppt#-1,1,PowerPoint Presentation" TargetMode="External"/><Relationship Id="rId97" Type="http://schemas.openxmlformats.org/officeDocument/2006/relationships/hyperlink" Target="what%20is%20this.ppt#-1,1,Spot quiz: you&#8217;ve each got one guess&#8230;" TargetMode="External"/><Relationship Id="rId104" Type="http://schemas.openxmlformats.org/officeDocument/2006/relationships/hyperlink" Target="file:///C:\Documents%20and%20Settings\Phil%20Race\Desktop\VIDEO_TS\VIDEO_TS.IFO" TargetMode="External"/></Relationships>
</file>

<file path=ppt/slides/_rels/slide14.xml.rels><?xml version="1.0" encoding="UTF-8" standalone="yes"?>
<Relationships xmlns="http://schemas.openxmlformats.org/package/2006/relationships"><Relationship Id="rId13" Type="http://schemas.openxmlformats.org/officeDocument/2006/relationships/hyperlink" Target="feedback%20from%20students.ppt#-1,1,Evaluating the quality of teaching and learning in HE" TargetMode="External"/><Relationship Id="rId18" Type="http://schemas.openxmlformats.org/officeDocument/2006/relationships/hyperlink" Target="voting%20rounds.ppt#-1,1,Intended learning outcomes&#8230;" TargetMode="External"/><Relationship Id="rId26" Type="http://schemas.openxmlformats.org/officeDocument/2006/relationships/hyperlink" Target="enlivening%20menu.ppt" TargetMode="External"/><Relationship Id="rId39" Type="http://schemas.openxmlformats.org/officeDocument/2006/relationships/hyperlink" Target="file:///C:\Documents%20and%20Settings\user\Desktop\brunel%20pieces%203\lo%20flap.pptx#-1,1,Slide 1" TargetMode="External"/><Relationship Id="rId21" Type="http://schemas.openxmlformats.org/officeDocument/2006/relationships/hyperlink" Target="what%20can%20i%20do%20top%20teaching.ppt#-1,1,Problems we face when we teach&#8230;" TargetMode="External"/><Relationship Id="rId34" Type="http://schemas.openxmlformats.org/officeDocument/2006/relationships/hyperlink" Target="self-assessment%20dialogue%20starters.ppt#-1,1,University of Sheffield self-assessment dialogue starters&#8230;" TargetMode="External"/><Relationship Id="rId42" Type="http://schemas.openxmlformats.org/officeDocument/2006/relationships/hyperlink" Target="file:///C:\Documents%20and%20Settings\user\Desktop\brunel%20pieces%203\end.pptx#-1,1,Action planning statements" TargetMode="External"/><Relationship Id="rId47" Type="http://schemas.openxmlformats.org/officeDocument/2006/relationships/hyperlink" Target="file:///C:\Documents%20and%20Settings\user\Desktop\brunel%20pieces%203\Ruth's%20quiz%201.ppt#-1,1,A new multiple-choice test" TargetMode="External"/><Relationship Id="rId50" Type="http://schemas.openxmlformats.org/officeDocument/2006/relationships/hyperlink" Target="file:///C:\Users\Owner\Desktop\brunel%20pieces%203\new%20flex%20learn%20checklist.ppt#-1,2,Intended learning outcomes" TargetMode="External"/><Relationship Id="rId55" Type="http://schemas.openxmlformats.org/officeDocument/2006/relationships/hyperlink" Target="file:///C:\Documents%20and%20Settings\user\Desktop\brunel%20pieces%203\new%20understanding.pptx#-1,1,&#8216;Do you understand?&#8217; lecturer asks student." TargetMode="External"/><Relationship Id="rId63" Type="http://schemas.openxmlformats.org/officeDocument/2006/relationships/hyperlink" Target="file:///C:\Documents%20and%20Settings\user\Desktop\brunel%20pieces%203\what%20the%20gurus%20tell%20us%20short.pptx#-1,1,What the gurus tell us on assessment,  feedback and learning" TargetMode="External"/><Relationship Id="rId68" Type="http://schemas.openxmlformats.org/officeDocument/2006/relationships/hyperlink" Target="file:///C:\Documents%20and%20Settings\user\Desktop\brunel%20pieces%203\Inclusivity%20issues%20and%20interventions.pptx#-1,1,Issues " TargetMode="External"/><Relationship Id="rId76" Type="http://schemas.openxmlformats.org/officeDocument/2006/relationships/hyperlink" Target="950.pptx" TargetMode="External"/><Relationship Id="rId84" Type="http://schemas.openxmlformats.org/officeDocument/2006/relationships/hyperlink" Target="file:///C:\Documents%20and%20Settings\user\Desktop\brunel%20pieces%203\newer%20figs%20slides%20col.pptx#-1,1,Slide 1" TargetMode="External"/><Relationship Id="rId89" Type="http://schemas.openxmlformats.org/officeDocument/2006/relationships/hyperlink" Target="file:///C:\Documents%20and%20Settings\user\Desktop\brunel%20pieces%203\mlh3+vid.pptx" TargetMode="External"/><Relationship Id="rId7" Type="http://schemas.openxmlformats.org/officeDocument/2006/relationships/hyperlink" Target="what%20we%20do%20in%20lectures.ppt#-1,1,What do we do when we teach?" TargetMode="External"/><Relationship Id="rId71" Type="http://schemas.openxmlformats.org/officeDocument/2006/relationships/hyperlink" Target="file:///C:\Documents%20and%20Settings\user\Desktop\brunel%20pieces%203\ten%20ways%20to%20make%20assessment%20more%20efficient.pptx#-1,1,Ten practical steps towards making assessment faster and better" TargetMode="External"/><Relationship Id="rId92" Type="http://schemas.openxmlformats.org/officeDocument/2006/relationships/hyperlink" Target="file:///C:\Documents%20and%20Settings\user\Desktop\brunel%20pieces%203\tst%202015.pptx#-1,1,Face-to-face communication" TargetMode="External"/><Relationship Id="rId2" Type="http://schemas.openxmlformats.org/officeDocument/2006/relationships/slideLayout" Target="../slideLayouts/slideLayout10.xml"/><Relationship Id="rId16" Type="http://schemas.openxmlformats.org/officeDocument/2006/relationships/hyperlink" Target="e%20vs%20e%202008.ppt#-1,1,Feedback, and&#8230;" TargetMode="External"/><Relationship Id="rId29" Type="http://schemas.openxmlformats.org/officeDocument/2006/relationships/hyperlink" Target="assessment%20works%20well%20when%20it.ppt#-1,1,Slide 1" TargetMode="External"/><Relationship Id="rId11" Type="http://schemas.openxmlformats.org/officeDocument/2006/relationships/hyperlink" Target="exam%20question%20class%20exercise%20ten.ppt#-1,1,Helping students tune in to exam standards" TargetMode="External"/><Relationship Id="rId24" Type="http://schemas.openxmlformats.org/officeDocument/2006/relationships/hyperlink" Target="how%20are%20you%20organising.ppt#-1,1,How are you organising your studies?" TargetMode="External"/><Relationship Id="rId32" Type="http://schemas.openxmlformats.org/officeDocument/2006/relationships/hyperlink" Target="teaching%20smarter.ppt#-1,1,Slide 1" TargetMode="External"/><Relationship Id="rId37" Type="http://schemas.openxmlformats.org/officeDocument/2006/relationships/hyperlink" Target="file:///C:\Documents%20and%20Settings\user\Desktop\brunel%20pieces%203\e%20vs%20e%20examples%202008.pptx#-1,1,Slide 1" TargetMode="External"/><Relationship Id="rId40" Type="http://schemas.openxmlformats.org/officeDocument/2006/relationships/hyperlink" Target="file:///C:\Documents%20and%20Settings\user\Desktop\brunel%20pieces%203\mlh%202011%20lectures.pptx#-1,1,Phil Race Making Learning Happen" TargetMode="External"/><Relationship Id="rId45" Type="http://schemas.openxmlformats.org/officeDocument/2006/relationships/hyperlink" Target="file:///C:\Documents%20and%20Settings\user\Desktop\brunel%20pieces%203\outgoings.pptx" TargetMode="External"/><Relationship Id="rId53" Type="http://schemas.openxmlformats.org/officeDocument/2006/relationships/hyperlink" Target="file:///C:\Documents%20and%20Settings\user\Desktop\brunel%20pieces%203\why%20students%20leave%20mandy.pptx#-1,1,Why do students leave?" TargetMode="External"/><Relationship Id="rId58" Type="http://schemas.openxmlformats.org/officeDocument/2006/relationships/hyperlink" Target="file:///C:\Documents%20and%20Settings\user\Desktop\brunel%20pieces%203\more%20with%20less%203.pptx#-1,1,Teaching in the recession " TargetMode="External"/><Relationship Id="rId66" Type="http://schemas.openxmlformats.org/officeDocument/2006/relationships/hyperlink" Target="file:///C:\Documents%20and%20Settings\user\Desktop\brunel%20pieces%203\how%20to%20lecture%20pics.pptx#-1,1,Slide 1" TargetMode="External"/><Relationship Id="rId74" Type="http://schemas.openxmlformats.org/officeDocument/2006/relationships/hyperlink" Target="file:///C:\Users\Phil\Desktop\current%20stuff\brunel%20pieces%203\MC%20menu.pptx" TargetMode="External"/><Relationship Id="rId79" Type="http://schemas.openxmlformats.org/officeDocument/2006/relationships/hyperlink" Target="file:///C:\Documents%20and%20Settings\user\Desktop\brunel%20pieces%203\newtube.pptx" TargetMode="External"/><Relationship Id="rId87" Type="http://schemas.openxmlformats.org/officeDocument/2006/relationships/hyperlink" Target="file:///C:\Users\Phil\Desktop\current%20stuff\brunel%20pieces%203\cartoon1.pptx" TargetMode="External"/><Relationship Id="rId5" Type="http://schemas.openxmlformats.org/officeDocument/2006/relationships/hyperlink" Target="file:///C:\Documents%20and%20Settings\user\Desktop\brunel%20pieces%203\masterclass%202011%20marks%20and%20self-assessment.pptx#-1,10,Get students to self-assess their work" TargetMode="External"/><Relationship Id="rId61" Type="http://schemas.openxmlformats.org/officeDocument/2006/relationships/hyperlink" Target="file:///C:\Documents%20and%20Settings\user\Desktop\brunel%20pieces%203\Gibbs%20assessment%20tactics.pptx#-1,1,Assessment tactics which support learning" TargetMode="External"/><Relationship Id="rId82" Type="http://schemas.openxmlformats.org/officeDocument/2006/relationships/hyperlink" Target="file:///C:\Documents%20and%20Settings\user\Desktop\brunel%20pieces%203\capitals.pptx" TargetMode="External"/><Relationship Id="rId90" Type="http://schemas.openxmlformats.org/officeDocument/2006/relationships/image" Target="../media/image19.jpeg"/><Relationship Id="rId19" Type="http://schemas.openxmlformats.org/officeDocument/2006/relationships/hyperlink" Target="name%20labels.ppt#-1,1,Name labels&#8230;" TargetMode="External"/><Relationship Id="rId14" Type="http://schemas.openxmlformats.org/officeDocument/2006/relationships/hyperlink" Target="Help%20your%20students%20to%20adjust%20how%20they%20learn.ppt#-1,1,Help your students to adjust how they learn" TargetMode="External"/><Relationship Id="rId22" Type="http://schemas.openxmlformats.org/officeDocument/2006/relationships/hyperlink" Target="ten%20steps%20forward.ppt#-1,1,Ten tips for formative feedback" TargetMode="External"/><Relationship Id="rId27" Type="http://schemas.openxmlformats.org/officeDocument/2006/relationships/hyperlink" Target="file:///C:\Documents%20and%20Settings\user\Desktop\brunel%20pieces%203\ripples7.pptx#-1,1, How Students Really Learn &#8216;Ripples&#8217; model of learning" TargetMode="External"/><Relationship Id="rId30" Type="http://schemas.openxmlformats.org/officeDocument/2006/relationships/hyperlink" Target="assessment%20menu.ppt" TargetMode="External"/><Relationship Id="rId35" Type="http://schemas.openxmlformats.org/officeDocument/2006/relationships/hyperlink" Target="new%20feedback%201.ppt#-1,1,New methods of giving learners feedback" TargetMode="External"/><Relationship Id="rId43" Type="http://schemas.openxmlformats.org/officeDocument/2006/relationships/hyperlink" Target="file:///C:\Documents%20and%20Settings\user\Desktop\brunel%20pieces%203\eeee.pptx#-1,1,Reflection: the ten most important words " TargetMode="External"/><Relationship Id="rId48" Type="http://schemas.openxmlformats.org/officeDocument/2006/relationships/hyperlink" Target="file:///C:\Documents%20and%20Settings\user\Desktop\brunel%20pieces%203\towards%20assessment%20as%20learning.pptx#-1,1,Slide 1" TargetMode="External"/><Relationship Id="rId56" Type="http://schemas.openxmlformats.org/officeDocument/2006/relationships/hyperlink" Target="file:///C:\Documents%20and%20Settings\user\Desktop\brunel%20pieces%203\test%20slide%203.ppt" TargetMode="External"/><Relationship Id="rId64" Type="http://schemas.openxmlformats.org/officeDocument/2006/relationships/hyperlink" Target="file:///C:\Documents%20and%20Settings\user\Desktop\brunel%20pieces%203\aaaeasypic.pptx#-1,1,E-asy Assessment Ten key words" TargetMode="External"/><Relationship Id="rId69" Type="http://schemas.openxmlformats.org/officeDocument/2006/relationships/hyperlink" Target="file:///C:\Documents%20and%20Settings\user\Desktop\brunel%20pieces%203\doodling.pptx" TargetMode="External"/><Relationship Id="rId77" Type="http://schemas.openxmlformats.org/officeDocument/2006/relationships/hyperlink" Target="smarter%20assessment%20ten%20ways%20forward.ppt#-1,1,Assessing smarter: ten ways forward&#8230;" TargetMode="External"/><Relationship Id="rId8" Type="http://schemas.openxmlformats.org/officeDocument/2006/relationships/hyperlink" Target="thirty%20second%20theatre%20ten.ppt#-1,1,Face-to-face communication" TargetMode="External"/><Relationship Id="rId51" Type="http://schemas.openxmlformats.org/officeDocument/2006/relationships/hyperlink" Target="flex%20learning%20strategy.ppt#-1,1,Strategy for writing flexible learning materials" TargetMode="External"/><Relationship Id="rId72" Type="http://schemas.openxmlformats.org/officeDocument/2006/relationships/hyperlink" Target="file:///C:\Documents%20and%20Settings\user\Desktop\brunel%20pieces%203\ripples5w%20supp.pptx#-1,1,But what about standards and assessment &#8211; the &#8216;depth&#8217; of the pond?" TargetMode="External"/><Relationship Id="rId80" Type="http://schemas.openxmlformats.org/officeDocument/2006/relationships/hyperlink" Target="file:///C:\Documents%20and%20Settings\user\Desktop\brunel%20pieces%203\00%20masterclass%20menu%20ass.pptx" TargetMode="External"/><Relationship Id="rId85" Type="http://schemas.openxmlformats.org/officeDocument/2006/relationships/hyperlink" Target="file:///C:\Users\Phil\Desktop\current%20stuff\brunel%20pieces%203\00%20newmenu.pptx" TargetMode="External"/><Relationship Id="rId93" Type="http://schemas.openxmlformats.org/officeDocument/2006/relationships/hyperlink" Target="file:///C:\Documents%20and%20Settings\user\Desktop\brunel%20pieces%203\Exam%20Dilemmas.pptx#-1,1,1" TargetMode="External"/><Relationship Id="rId3" Type="http://schemas.openxmlformats.org/officeDocument/2006/relationships/notesSlide" Target="../notesSlides/notesSlide4.xml"/><Relationship Id="rId12" Type="http://schemas.openxmlformats.org/officeDocument/2006/relationships/hyperlink" Target="file:///C:\Documents%20and%20Settings\user\Desktop\brunel%20pieces%203\masterclass%202011%20marks%20and%20self-assessment.pptx#-1,1,Feedback without marks" TargetMode="External"/><Relationship Id="rId17" Type="http://schemas.openxmlformats.org/officeDocument/2006/relationships/hyperlink" Target="file:///C:\Documents%20and%20Settings\user\Desktop\brunel%20pieces%203\GP%202010%20making%20time%20to%20write.pptx#-1,1,Making time to write" TargetMode="External"/><Relationship Id="rId25" Type="http://schemas.openxmlformats.org/officeDocument/2006/relationships/hyperlink" Target="file:///C:\Users\Phil\Desktop\current%20stuff\brunel%20pieces%203\Choices&#8230;.pptx" TargetMode="External"/><Relationship Id="rId33" Type="http://schemas.openxmlformats.org/officeDocument/2006/relationships/hyperlink" Target="file:///C:\Documents%20and%20Settings\user\Desktop\brunel%20pieces%203\GP%202010%20%20Menu.pptx" TargetMode="External"/><Relationship Id="rId38" Type="http://schemas.openxmlformats.org/officeDocument/2006/relationships/hyperlink" Target="file:///C:\Documents%20and%20Settings\user\Desktop\brunel%20pieces%203\assessing%20groups%202011.pptx#-1,1, " TargetMode="External"/><Relationship Id="rId46" Type="http://schemas.openxmlformats.org/officeDocument/2006/relationships/hyperlink" Target="file:///C:\Documents%20and%20Settings\user\Desktop\brunel%20pieces%203\sss.pptx#-1,1,Small group teaching: the ten most important words " TargetMode="External"/><Relationship Id="rId59" Type="http://schemas.openxmlformats.org/officeDocument/2006/relationships/hyperlink" Target="file:///C:\Documents%20and%20Settings\user\Desktop\brunel%20pieces%203\aaa.pptx#-1,1,Assessment design: the ten most important words " TargetMode="External"/><Relationship Id="rId67" Type="http://schemas.openxmlformats.org/officeDocument/2006/relationships/hyperlink" Target="file:///C:\Documents%20and%20Settings\user\Desktop\brunel%20pieces%203\how%20to%20lecture.pptx#-1,1,Slide 1" TargetMode="External"/><Relationship Id="rId20" Type="http://schemas.openxmlformats.org/officeDocument/2006/relationships/hyperlink" Target="mcq%20design%201.ppt#-1,1,Designing multiple choice questions" TargetMode="External"/><Relationship Id="rId41" Type="http://schemas.openxmlformats.org/officeDocument/2006/relationships/hyperlink" Target="file:///C:\Users\Owner\Desktop\brunel%20pieces%203\00%20organising%20menu.ppt" TargetMode="External"/><Relationship Id="rId54" Type="http://schemas.openxmlformats.org/officeDocument/2006/relationships/image" Target="../media/image18.png"/><Relationship Id="rId62" Type="http://schemas.openxmlformats.org/officeDocument/2006/relationships/hyperlink" Target="file:///C:\Documents%20and%20Settings\user\Desktop\brunel%20pieces%203\masterclass%202012%20how%20students%20really%20learn%20short.pptx#-1,1, How Students Really Learn &#8216;Ripples&#8217; model of learning" TargetMode="External"/><Relationship Id="rId70" Type="http://schemas.openxmlformats.org/officeDocument/2006/relationships/hyperlink" Target="file:///C:\Documents%20and%20Settings\user\Desktop\brunel%20pieces%203\constructive%20alignment.pptx#-1,1,But what about standards and assessment &#8211; the &#8216;depth&#8217; of the pond?" TargetMode="External"/><Relationship Id="rId75" Type="http://schemas.openxmlformats.org/officeDocument/2006/relationships/hyperlink" Target="file:///C:\Documents%20and%20Settings\user\Desktop\brunel%20pieces%203\mlh%202011%20curr%20dev.pptx#-1,1,Phil Race Making Learning Happen" TargetMode="External"/><Relationship Id="rId83" Type="http://schemas.openxmlformats.org/officeDocument/2006/relationships/hyperlink" Target="file:///C:\Documents%20and%20Settings\user\Desktop\brunel%20pieces%203\thirty%20second%20theatre%202.pptx#-1,1,Face-to-face communication" TargetMode="External"/><Relationship Id="rId88" Type="http://schemas.openxmlformats.org/officeDocument/2006/relationships/hyperlink" Target="file:///C:\Documents%20and%20Settings\user\Desktop\brunel%20pieces%203\lectures%20new%20slides.pptx#-1,1,Sally Brown (2015)" TargetMode="External"/><Relationship Id="rId91" Type="http://schemas.openxmlformats.org/officeDocument/2006/relationships/hyperlink" Target="file:///C:\Documents%20and%20Settings\user\Desktop\brunel%20pieces%203\Seven%20practical%20things%202015.pptx#-1,1, Seven practical things you can do to make learning happen    " TargetMode="External"/><Relationship Id="rId1" Type="http://schemas.openxmlformats.org/officeDocument/2006/relationships/audio" Target="file:///C:\Documents%20and%20Settings\user\Desktop\glass.mp3" TargetMode="External"/><Relationship Id="rId6" Type="http://schemas.openxmlformats.org/officeDocument/2006/relationships/hyperlink" Target="what%20works%20for%20students%20ten.ppt" TargetMode="External"/><Relationship Id="rId15" Type="http://schemas.openxmlformats.org/officeDocument/2006/relationships/hyperlink" Target="room%20layout%20ten.ppt#-1,1,Slide 1" TargetMode="External"/><Relationship Id="rId23" Type="http://schemas.openxmlformats.org/officeDocument/2006/relationships/hyperlink" Target="building%20on%20feedback%205.ppt#-1,1,Building on Feedback " TargetMode="External"/><Relationship Id="rId28" Type="http://schemas.openxmlformats.org/officeDocument/2006/relationships/hyperlink" Target="statements.ppt#-1,1,A short exam!" TargetMode="External"/><Relationship Id="rId36" Type="http://schemas.openxmlformats.org/officeDocument/2006/relationships/hyperlink" Target="lo2008.ppt#-1,1,Slide 1" TargetMode="External"/><Relationship Id="rId49" Type="http://schemas.openxmlformats.org/officeDocument/2006/relationships/hyperlink" Target="file:///C:\Documents%20and%20Settings\user\Desktop\brunel%20pieces%203\tttt.pptx#-1,1,Teaching: the ten most important words " TargetMode="External"/><Relationship Id="rId57" Type="http://schemas.openxmlformats.org/officeDocument/2006/relationships/hyperlink" Target="file:///C:\Documents%20and%20Settings\user\Desktop\brunel%20pieces%203\CD.pptx#-1,1,Curriculum design: the ten most important words " TargetMode="External"/><Relationship Id="rId10" Type="http://schemas.openxmlformats.org/officeDocument/2006/relationships/hyperlink" Target="24%20hour%20feedback%202.ppt#-1,1,Getting feedback to students quickly" TargetMode="External"/><Relationship Id="rId31" Type="http://schemas.openxmlformats.org/officeDocument/2006/relationships/hyperlink" Target="feedback%20menu%201.ppt" TargetMode="External"/><Relationship Id="rId44" Type="http://schemas.openxmlformats.org/officeDocument/2006/relationships/hyperlink" Target="file:///C:\Documents%20and%20Settings\user\Desktop\brunel%20pieces%203\GP%202020%20wwwww.pptx#-1,1,Writing for publication: the ten most important words " TargetMode="External"/><Relationship Id="rId52" Type="http://schemas.openxmlformats.org/officeDocument/2006/relationships/hyperlink" Target="file:///C:\Documents%20and%20Settings\user\Desktop\brunel%20pieces%203\retention%20newslides.pptx#-1,1,Improving retention" TargetMode="External"/><Relationship Id="rId60" Type="http://schemas.openxmlformats.org/officeDocument/2006/relationships/hyperlink" Target="file:///C:\Documents%20and%20Settings\user\Desktop\brunel%20pieces%203\Gibbs%20feedback%20tactics.pptx#-1,1,Feedback tactics which support learning" TargetMode="External"/><Relationship Id="rId65" Type="http://schemas.openxmlformats.org/officeDocument/2006/relationships/hyperlink" Target="file:///C:\Documents%20and%20Settings\user\Desktop\brunel%20pieces%203\tttpic.pptx#-1,1,Teaching -  Ten key words" TargetMode="External"/><Relationship Id="rId73" Type="http://schemas.openxmlformats.org/officeDocument/2006/relationships/hyperlink" Target="file:///C:\Documents%20and%20Settings\user\Desktop\brunel%20pieces%203\Lewis%20Carroll%20quote.PPTX" TargetMode="External"/><Relationship Id="rId78" Type="http://schemas.openxmlformats.org/officeDocument/2006/relationships/hyperlink" Target="file:///C:\Documents%20and%20Settings\user\Desktop\brunel%20pieces%203\how%20to%20do%20Uni%201.pptx#-1,1,How to do Uni" TargetMode="External"/><Relationship Id="rId81" Type="http://schemas.openxmlformats.org/officeDocument/2006/relationships/hyperlink" Target="file:///C:\Documents%20and%20Settings\user\Desktop\brunel%20pieces%203\smarter%20lectures%20UCS%202012.pptx#-1,1, Smarter Lectures " TargetMode="External"/><Relationship Id="rId86" Type="http://schemas.openxmlformats.org/officeDocument/2006/relationships/hyperlink" Target="00%20newmenu.pptx" TargetMode="External"/><Relationship Id="rId4" Type="http://schemas.openxmlformats.org/officeDocument/2006/relationships/hyperlink" Target="post-its%20ten.ppt#-1,1,Post-its&#8230;" TargetMode="External"/><Relationship Id="rId9" Type="http://schemas.openxmlformats.org/officeDocument/2006/relationships/hyperlink" Target="emotional%20intelligence%20ten.ppt#-1,1,Think about emotional intelligence"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file:///C:\Users\Phil\Desktop\current%20stuff\brunel%20pieces%203\some%20assessment%20issues.pptx" TargetMode="External"/><Relationship Id="rId13" Type="http://schemas.openxmlformats.org/officeDocument/2006/relationships/hyperlink" Target="file:///C:\Users\Phil\Desktop\current%20stuff\brunel%20pieces%203\Questions%20about%20small%20group%20learning.pptx" TargetMode="External"/><Relationship Id="rId18" Type="http://schemas.openxmlformats.org/officeDocument/2006/relationships/hyperlink" Target="file:///C:\Users\Phil\Desktop\current%20stuff\brunel%20pieces%203\NSS%20lecture%20agenda.pptx#-1,1,PowerPoint Presentation" TargetMode="External"/><Relationship Id="rId26" Type="http://schemas.openxmlformats.org/officeDocument/2006/relationships/hyperlink" Target="file:///C:\Users\Phil\Desktop\current%20stuff\brunel%20pieces%203\tutor,%20peer%20and%20self%20assessment.pptx" TargetMode="External"/><Relationship Id="rId3" Type="http://schemas.openxmlformats.org/officeDocument/2006/relationships/hyperlink" Target="file:///C:\Users\Phil\Desktop\current%20stuff\brunel%20pieces%203\critical%20incident%20accounts.pptx#-1,1,Slide 1" TargetMode="External"/><Relationship Id="rId21" Type="http://schemas.openxmlformats.org/officeDocument/2006/relationships/hyperlink" Target="file:///C:\Users\Phil\Desktop\current%20stuff\brunel%20pieces%203\language%20of%20learning.pptx" TargetMode="External"/><Relationship Id="rId7" Type="http://schemas.openxmlformats.org/officeDocument/2006/relationships/hyperlink" Target="file:///C:\Users\Phil\Desktop\current%20stuff\brunel%20pieces%203\Aspects%20of%20small%20group%20learning.pptx" TargetMode="External"/><Relationship Id="rId12" Type="http://schemas.openxmlformats.org/officeDocument/2006/relationships/hyperlink" Target="file:///C:\Users\Phil\Desktop\current%20stuff\brunel%20pieces%203\towards%20inspiring%20lectures.pptx" TargetMode="External"/><Relationship Id="rId17" Type="http://schemas.openxmlformats.org/officeDocument/2006/relationships/hyperlink" Target="file:///C:\Users\Phil\Desktop\current%20stuff\brunel%20pieces%203\how%20%20can%20we%20assess%20what%20students%20have%20learned.pptx" TargetMode="External"/><Relationship Id="rId25" Type="http://schemas.openxmlformats.org/officeDocument/2006/relationships/hyperlink" Target="file:///C:\Users\Phil\Desktop\current%20stuff\brunel%20pieces%203\MC%20menu.pptx" TargetMode="External"/><Relationship Id="rId2" Type="http://schemas.openxmlformats.org/officeDocument/2006/relationships/notesSlide" Target="../notesSlides/notesSlide5.xml"/><Relationship Id="rId16" Type="http://schemas.openxmlformats.org/officeDocument/2006/relationships/hyperlink" Target="file:///C:\Users\Phil\Desktop\current%20stuff\brunel%20pieces%203\word%20constrained%20writing1.pptx#-1,2,Slide 2" TargetMode="External"/><Relationship Id="rId20" Type="http://schemas.openxmlformats.org/officeDocument/2006/relationships/hyperlink" Target="file:///C:\Users\Phil\Desktop\current%20stuff\brunel%20pieces%203\some%20feedback%20issues.pptx" TargetMode="External"/><Relationship Id="rId29" Type="http://schemas.openxmlformats.org/officeDocument/2006/relationships/hyperlink" Target="file:///C:\Users\Phil\Desktop\current%20stuff\brunel%20pieces%203\assessment%20agency.pptx" TargetMode="External"/><Relationship Id="rId1" Type="http://schemas.openxmlformats.org/officeDocument/2006/relationships/slideLayout" Target="../slideLayouts/slideLayout11.xml"/><Relationship Id="rId6" Type="http://schemas.openxmlformats.org/officeDocument/2006/relationships/hyperlink" Target="file:///C:\Users\Phil\Desktop\current%20stuff\brunel%20pieces%203\factors%20underpinning%20learning.pptx#-1,1,Slide 1" TargetMode="External"/><Relationship Id="rId11" Type="http://schemas.openxmlformats.org/officeDocument/2006/relationships/hyperlink" Target="file:///C:\Users\Phil\Desktop\current%20stuff\brunel%20pieces%203\24%20hour%20feedback.pptx" TargetMode="External"/><Relationship Id="rId24" Type="http://schemas.openxmlformats.org/officeDocument/2006/relationships/hyperlink" Target="file:///C:\Users\Phil\Desktop\current%20stuff\brunel%20pieces%203\what%20kinds%20of%20learners.pptx#-1,1,Slide 1" TargetMode="External"/><Relationship Id="rId5" Type="http://schemas.openxmlformats.org/officeDocument/2006/relationships/hyperlink" Target="file:///C:\Documents%20and%20Settings\user\Desktop\brunel%20pieces%203\enlivening%20menu.ppt" TargetMode="External"/><Relationship Id="rId15" Type="http://schemas.openxmlformats.org/officeDocument/2006/relationships/hyperlink" Target="file:///C:\Users\Phil\Desktop\current%20stuff\brunel%20pieces%203\Stages%20in%20curriculum%20design.pptx" TargetMode="External"/><Relationship Id="rId23" Type="http://schemas.openxmlformats.org/officeDocument/2006/relationships/hyperlink" Target="file:///C:\Users\Phil\Desktop\current%20stuff\brunel%20pieces%203\what's%20missing%20in%20learning%20cycles.pptx" TargetMode="External"/><Relationship Id="rId28" Type="http://schemas.openxmlformats.org/officeDocument/2006/relationships/hyperlink" Target="file:///C:\Users\Phil\Desktop\current%20stuff\brunel%20pieces%203\CMA%20and%20%20hand%20marking.pptx" TargetMode="External"/><Relationship Id="rId10" Type="http://schemas.openxmlformats.org/officeDocument/2006/relationships/hyperlink" Target="file:///C:\Users\Phil\Desktop\current%20stuff\brunel%20pieces%203\ways%20personal%20tutors%20can%20help.pptx" TargetMode="External"/><Relationship Id="rId19" Type="http://schemas.openxmlformats.org/officeDocument/2006/relationships/hyperlink" Target="file:///C:\Users\Phil\Desktop\current%20stuff\brunel%20pieces%203\qualities%20of%20assessment.pptx" TargetMode="External"/><Relationship Id="rId4" Type="http://schemas.openxmlformats.org/officeDocument/2006/relationships/hyperlink" Target="file:///C:\Users\Phil\Desktop\current%20stuff\brunel%20pieces%203\00%20main%20menu.pptx" TargetMode="External"/><Relationship Id="rId9" Type="http://schemas.openxmlformats.org/officeDocument/2006/relationships/hyperlink" Target="file:///C:\Users\Phil\Desktop\current%20stuff\brunel%20pieces%203\Peer%20observation%20steps.pptx" TargetMode="External"/><Relationship Id="rId14" Type="http://schemas.openxmlformats.org/officeDocument/2006/relationships/hyperlink" Target="file:///C:\Users\Phil\Desktop\current%20stuff\brunel%20pieces%203\Observing%20and%20reflecting.pptx" TargetMode="External"/><Relationship Id="rId22" Type="http://schemas.openxmlformats.org/officeDocument/2006/relationships/hyperlink" Target="file:///C:\Users\Phil\Desktop\current%20stuff\brunel%20pieces%203\getting%20students%20to%20ask%20questions.pptx" TargetMode="External"/><Relationship Id="rId27" Type="http://schemas.openxmlformats.org/officeDocument/2006/relationships/hyperlink" Target="file:///C:\Users\Phil\Desktop\current%20stuff\brunel%20pieces%203\large%20group%20upsides%20downsides.pptx" TargetMode="External"/><Relationship Id="rId30" Type="http://schemas.openxmlformats.org/officeDocument/2006/relationships/hyperlink" Target="file:///C:\Users\Phil\Desktop\current%20stuff\brunel%20pieces%203\Exam%20Dilemmas.pptx#-1,1,1"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file:///C:\Users\Phil\Desktop\current%20stuff\brunel%20pieces%203\masterclass%202011%20smarter%20feedback.pptx#-1,1,Feedback, and&#8230;" TargetMode="External"/><Relationship Id="rId13" Type="http://schemas.openxmlformats.org/officeDocument/2006/relationships/hyperlink" Target="file:///C:\Users\Phil\Desktop\current%20stuff\brunel%20pieces%203\24%20hour%20feedback%202.ppt#-1,1,Fishing for feedback?" TargetMode="External"/><Relationship Id="rId18" Type="http://schemas.openxmlformats.org/officeDocument/2006/relationships/hyperlink" Target="smarter%20assessment%20ten%20ways%20forward.ppt#-1,1,Assessing smarter: ten ways forward&#8230;" TargetMode="External"/><Relationship Id="rId26" Type="http://schemas.openxmlformats.org/officeDocument/2006/relationships/hyperlink" Target="file:///C:\Users\Phil\Desktop\current%20stuff\brunel%20pieces%203\literaciespr3.pptx#-1,1,Four key literacies students need, to succeed in higher education (Based on Sally Brown, 2015)" TargetMode="External"/><Relationship Id="rId3" Type="http://schemas.openxmlformats.org/officeDocument/2006/relationships/hyperlink" Target="file:///C:\Users\Phil\Desktop\current%20stuff\brunel%20pieces%203\00%20main%20menu.pptx" TargetMode="External"/><Relationship Id="rId21" Type="http://schemas.openxmlformats.org/officeDocument/2006/relationships/hyperlink" Target="file:///C:\Users\Phil\Desktop\current%20stuff\brunel%20pieces%203\QAA%20B6%20Indicators%20slides.pptx#-1,1,UK Quality Code for Higher Education Part B: Assuring and enhancing academic quality " TargetMode="External"/><Relationship Id="rId7" Type="http://schemas.openxmlformats.org/officeDocument/2006/relationships/hyperlink" Target="file:///C:\Users\Phil\Desktop\current%20stuff\brunel%20pieces%203\masterclass%202011%20marks%20and%20self-assessment.pptx#-1,1,Feedback without marks" TargetMode="External"/><Relationship Id="rId12" Type="http://schemas.openxmlformats.org/officeDocument/2006/relationships/hyperlink" Target="file:///C:\Users\Phil\Desktop\current%20stuff\brunel%20pieces%203\t,%20r%20and%20r.pptx#-1,1,Teaching &#8211; and research &#8211; and reflection: the ten most important words" TargetMode="External"/><Relationship Id="rId17" Type="http://schemas.openxmlformats.org/officeDocument/2006/relationships/hyperlink" Target="file:///C:\Users\Phil\Desktop\current%20stuff\brunel%20pieces%203\Interrogating%20Assessment%20Strategy%20s.pptx#-1,1,Developing Assessment Strategy" TargetMode="External"/><Relationship Id="rId25" Type="http://schemas.openxmlformats.org/officeDocument/2006/relationships/hyperlink" Target="file:///C:\Users\Phil\Desktop\current%20stuff\brunel%20pieces%203\marked%20improvement%20slides.pptx#-1,1,A marked improvement: HEA, 2012" TargetMode="External"/><Relationship Id="rId2" Type="http://schemas.openxmlformats.org/officeDocument/2006/relationships/notesSlide" Target="../notesSlides/notesSlide6.xml"/><Relationship Id="rId16" Type="http://schemas.openxmlformats.org/officeDocument/2006/relationships/hyperlink" Target="file:///C:\Users\Phil\Desktop\current%20stuff\brunel%20pieces%203\How%20students%20really%20learn%20gloucs%202017.pptx#-1,20, How students really learn " TargetMode="External"/><Relationship Id="rId20" Type="http://schemas.openxmlformats.org/officeDocument/2006/relationships/hyperlink" Target="file:///C:\Users\Phil\Desktop\current%20stuff\brunel%20pieces%203\00%20newmenu.pptx" TargetMode="External"/><Relationship Id="rId29" Type="http://schemas.openxmlformats.org/officeDocument/2006/relationships/hyperlink" Target="file:///C:\Users\Phil\Desktop\current%20stuff\brunel%20pieces%203\seda%20museum%20presentation%20wy.pptx#-1,1,Welcome to The SEDA Museum of Educational Curiosity" TargetMode="External"/><Relationship Id="rId1" Type="http://schemas.openxmlformats.org/officeDocument/2006/relationships/slideLayout" Target="../slideLayouts/slideLayout12.xml"/><Relationship Id="rId6" Type="http://schemas.openxmlformats.org/officeDocument/2006/relationships/hyperlink" Target="file:///C:\Users\Phil\Desktop\current%20stuff\brunel%20pieces%203\what%20the%20gurus%20tell%20us%202014.pptx#-1,1,What the gurus tell us on assessment,  feedback and learning" TargetMode="External"/><Relationship Id="rId11" Type="http://schemas.openxmlformats.org/officeDocument/2006/relationships/hyperlink" Target="file:///C:\Users\Phil\Desktop\current%20stuff\brunel%20pieces%203\assessment%20musts%203.ppt#-1,1,Phil&#8217;s &#8216;musts&#8217; for assessment" TargetMode="External"/><Relationship Id="rId24" Type="http://schemas.openxmlformats.org/officeDocument/2006/relationships/image" Target="../media/image19.jpeg"/><Relationship Id="rId32" Type="http://schemas.openxmlformats.org/officeDocument/2006/relationships/hyperlink" Target="file:///C:\Users\Phil\Desktop\current%20stuff\brunel%20pieces%203\NSS%20Assessment%20and%20Feedback%20Agenda.pptx#-1,1,The NSS Assessment and Feedback Agenda (2005-16)" TargetMode="External"/><Relationship Id="rId5" Type="http://schemas.openxmlformats.org/officeDocument/2006/relationships/hyperlink" Target="file:///C:\Users\Phil\Desktop\current%20stuff\brunel%20pieces%203\towards%20assessment%20as%20learning%202014.pptx#-1,1, Towards assessment as learning" TargetMode="External"/><Relationship Id="rId15" Type="http://schemas.openxmlformats.org/officeDocument/2006/relationships/hyperlink" Target="concerns.pptx" TargetMode="External"/><Relationship Id="rId23" Type="http://schemas.openxmlformats.org/officeDocument/2006/relationships/hyperlink" Target="file:///C:\Users\Phil\Desktop\current%20stuff\brunel%20pieces%203\mlh3+vid.pptx" TargetMode="External"/><Relationship Id="rId28" Type="http://schemas.openxmlformats.org/officeDocument/2006/relationships/hyperlink" Target="file:///C:\Users\Phil\Desktop\current%20stuff\brunel%20pieces%203\tst%202015.pptx#-1,1,Face-to-face communication" TargetMode="External"/><Relationship Id="rId10" Type="http://schemas.openxmlformats.org/officeDocument/2006/relationships/hyperlink" Target="file:///C:\Users\Phil\Desktop\current%20stuff\brunel%20pieces%203\mlh%202011%20curr%20dev.pptx#-1,1,Phil Race Making Learning Happen" TargetMode="External"/><Relationship Id="rId19" Type="http://schemas.openxmlformats.org/officeDocument/2006/relationships/hyperlink" Target="file:///C:\Users\Phil\Desktop\current%20stuff\brunel%20pieces%203\statements.ppt#-1,1,A short exam!" TargetMode="External"/><Relationship Id="rId31" Type="http://schemas.openxmlformats.org/officeDocument/2006/relationships/hyperlink" Target="file:///C:\Users\Phil\Desktop\current%20stuff\brunel%20pieces%203\essays%20alternatives%201.pptx#-1,1,What&#8217;s the problem?" TargetMode="External"/><Relationship Id="rId4" Type="http://schemas.openxmlformats.org/officeDocument/2006/relationships/hyperlink" Target="file:///C:\Users\Phil\Desktop\current%20stuff\brunel%20pieces%203\enlivening%20menu.pptx" TargetMode="External"/><Relationship Id="rId9" Type="http://schemas.openxmlformats.org/officeDocument/2006/relationships/hyperlink" Target="file:///C:\Users\Phil\Desktop\current%20stuff\brunel%20pieces%203\contentfreetest.ppt#-1,1,Designing multiple-choice questions" TargetMode="External"/><Relationship Id="rId14" Type="http://schemas.openxmlformats.org/officeDocument/2006/relationships/hyperlink" Target="file:///C:\Users\Phil\Desktop\current%20stuff\brunel%20pieces%203\feedback%20on%20exams.pptx#-1,1,Bridging the gap" TargetMode="External"/><Relationship Id="rId22" Type="http://schemas.openxmlformats.org/officeDocument/2006/relationships/hyperlink" Target="file:///C:\Users\Phil\Desktop\current%20stuff\brunel%20pieces%203\quotes%20about%20lectures.pptx#-1,1,Smarter lectures" TargetMode="External"/><Relationship Id="rId27" Type="http://schemas.openxmlformats.org/officeDocument/2006/relationships/hyperlink" Target="file:///C:\Users\Phil\Desktop\current%20stuff\brunel%20pieces%203\Seven%20practical%20things%202016s.pptx#-1,1, Seven practical things you can do to make learning happen    " TargetMode="External"/><Relationship Id="rId30" Type="http://schemas.openxmlformats.org/officeDocument/2006/relationships/hyperlink" Target="file:///C:\Users\Phil\Desktop\current%20stuff\brunel%20pieces%203\sally%20brown%20on%20feedback.pptx#-1,1,Sally Brown on Feedback"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TyaOW4K83i8" TargetMode="External"/><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16.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chart" Target="../charts/chart2.xml"/></Relationships>
</file>

<file path=ppt/slides/_rels/slide2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16.xml"/><Relationship Id="rId5" Type="http://schemas.openxmlformats.org/officeDocument/2006/relationships/image" Target="../media/image26.jpeg"/><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hyperlink" Target="https://www.universitiesuk.ac.uk/minding-our-future" TargetMode="External"/><Relationship Id="rId2" Type="http://schemas.openxmlformats.org/officeDocument/2006/relationships/hyperlink" Target="http://www.ippr.org/publications/not-by-degrees" TargetMode="External"/><Relationship Id="rId1" Type="http://schemas.openxmlformats.org/officeDocument/2006/relationships/slideLayout" Target="../slideLayouts/slideLayout16.xml"/><Relationship Id="rId4" Type="http://schemas.openxmlformats.org/officeDocument/2006/relationships/image" Target="../media/image27.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16.xml"/><Relationship Id="rId4" Type="http://schemas.openxmlformats.org/officeDocument/2006/relationships/image" Target="../media/image29.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hyperlink" Target="https://phil-race.co.uk/2019/01/cork-institute-of-technology-8th-9th-january/" TargetMode="Externa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hyperlink" Target="https://sally-brown.net/2019/03/08/invigorating-the-curriculum-with-vascular-learning-outcomes/" TargetMode="External"/><Relationship Id="rId2" Type="http://schemas.openxmlformats.org/officeDocument/2006/relationships/image" Target="../media/image33.jpeg"/><Relationship Id="rId1" Type="http://schemas.openxmlformats.org/officeDocument/2006/relationships/slideLayout" Target="../slideLayouts/slideLayout1.xml"/><Relationship Id="rId6" Type="http://schemas.openxmlformats.org/officeDocument/2006/relationships/hyperlink" Target="https://osf.io/esd2q/" TargetMode="External"/><Relationship Id="rId5" Type="http://schemas.openxmlformats.org/officeDocument/2006/relationships/hyperlink" Target="https://psyarxiv.com/sd7u4" TargetMode="External"/><Relationship Id="rId4" Type="http://schemas.openxmlformats.org/officeDocument/2006/relationships/hyperlink" Target="https://doi.org/10.1080/02602938.2018.1463354"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phil-race.co.uk/"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42.xml.rels><?xml version="1.0" encoding="UTF-8" standalone="yes"?>
<Relationships xmlns="http://schemas.openxmlformats.org/package/2006/relationships"><Relationship Id="rId3" Type="http://schemas.openxmlformats.org/officeDocument/2006/relationships/hyperlink" Target="http://stackoverflow.com/questions/8866061/css-background-image-using-an-image" TargetMode="External"/><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8050" name="Rectangle 2"/>
          <p:cNvSpPr>
            <a:spLocks noGrp="1" noChangeArrowheads="1"/>
          </p:cNvSpPr>
          <p:nvPr>
            <p:ph type="ctrTitle"/>
          </p:nvPr>
        </p:nvSpPr>
        <p:spPr>
          <a:xfrm>
            <a:off x="247822" y="112799"/>
            <a:ext cx="7417030" cy="2128954"/>
          </a:xfrm>
          <a:noFill/>
        </p:spPr>
        <p:txBody>
          <a:bodyPr/>
          <a:lstStyle/>
          <a:p>
            <a:pPr algn="ctr"/>
            <a:r>
              <a:rPr lang="en-GB" sz="4000" dirty="0">
                <a:solidFill>
                  <a:schemeClr val="accent1">
                    <a:lumMod val="60000"/>
                    <a:lumOff val="40000"/>
                  </a:schemeClr>
                </a:solidFill>
              </a:rPr>
              <a:t>I was born under a wandering star</a:t>
            </a:r>
            <a:br>
              <a:rPr lang="en-GB" sz="4000" dirty="0">
                <a:solidFill>
                  <a:schemeClr val="accent1">
                    <a:lumMod val="60000"/>
                    <a:lumOff val="40000"/>
                  </a:schemeClr>
                </a:solidFill>
              </a:rPr>
            </a:br>
            <a:r>
              <a:rPr lang="en-GB" sz="4000" dirty="0">
                <a:solidFill>
                  <a:schemeClr val="accent1">
                    <a:lumMod val="60000"/>
                    <a:lumOff val="40000"/>
                  </a:schemeClr>
                </a:solidFill>
              </a:rPr>
              <a:t> – where next in learning, feedback, and assessment? </a:t>
            </a:r>
          </a:p>
        </p:txBody>
      </p:sp>
      <p:sp>
        <p:nvSpPr>
          <p:cNvPr id="5" name="Rectangle 8">
            <a:hlinkClick r:id="rId3" action="ppaction://hlinkpres?slideindex=1&amp;slidetitle="/>
          </p:cNvPr>
          <p:cNvSpPr>
            <a:spLocks noChangeArrowheads="1"/>
          </p:cNvSpPr>
          <p:nvPr/>
        </p:nvSpPr>
        <p:spPr bwMode="auto">
          <a:xfrm>
            <a:off x="251400" y="4687516"/>
            <a:ext cx="7056980" cy="1872190"/>
          </a:xfrm>
          <a:prstGeom prst="rect">
            <a:avLst/>
          </a:prstGeom>
          <a:solidFill>
            <a:srgbClr val="FFFFFF"/>
          </a:solidFill>
          <a:ln w="12700">
            <a:noFill/>
            <a:miter lim="800000"/>
            <a:headEnd/>
            <a:tailEnd/>
          </a:ln>
        </p:spPr>
        <p:txBody>
          <a:bodyPr lIns="92075" tIns="46038" rIns="92075" bIns="46038" anchor="ctr"/>
          <a:lstStyle/>
          <a:p>
            <a:pPr marL="723900" marR="0" lvl="0" indent="-723900" algn="ctr" defTabSz="914400" rtl="0" eaLnBrk="0" fontAlgn="base" latinLnBrk="0" hangingPunct="0">
              <a:lnSpc>
                <a:spcPct val="100000"/>
              </a:lnSpc>
              <a:spcBef>
                <a:spcPct val="20000"/>
              </a:spcBef>
              <a:spcAft>
                <a:spcPct val="0"/>
              </a:spcAft>
              <a:buClr>
                <a:srgbClr val="7E9CE8"/>
              </a:buClr>
              <a:buSzTx/>
              <a:buFont typeface="Wingdings" pitchFamily="2" charset="2"/>
              <a:buNone/>
              <a:tabLst/>
              <a:defRPr/>
            </a:pPr>
            <a:r>
              <a:rPr kumimoji="0" lang="en-GB" sz="2800" b="1" i="0" u="none" strike="noStrike" kern="1200" cap="none" spc="0" normalizeH="0" baseline="0" noProof="0" dirty="0">
                <a:ln>
                  <a:noFill/>
                </a:ln>
                <a:solidFill>
                  <a:srgbClr val="000000"/>
                </a:solidFill>
                <a:effectLst/>
                <a:uLnTx/>
                <a:uFillTx/>
                <a:latin typeface="Arial" pitchFamily="34" charset="0"/>
                <a:ea typeface="+mn-ea"/>
                <a:cs typeface="+mn-cs"/>
              </a:rPr>
              <a:t>Phil Race</a:t>
            </a:r>
          </a:p>
          <a:p>
            <a:pPr marL="723900" marR="0" lvl="0" indent="-723900" algn="ctr" defTabSz="914400" rtl="0" eaLnBrk="0" fontAlgn="base" latinLnBrk="0" hangingPunct="0">
              <a:lnSpc>
                <a:spcPct val="100000"/>
              </a:lnSpc>
              <a:spcBef>
                <a:spcPct val="20000"/>
              </a:spcBef>
              <a:spcAft>
                <a:spcPct val="0"/>
              </a:spcAft>
              <a:buClr>
                <a:srgbClr val="7E9CE8"/>
              </a:buClr>
              <a:buSzTx/>
              <a:buFont typeface="Wingdings" pitchFamily="2" charset="2"/>
              <a:buNone/>
              <a:tabLst/>
              <a:defRPr/>
            </a:pPr>
            <a:r>
              <a:rPr kumimoji="0" lang="en-GB" sz="1800" b="1" i="0" u="none" strike="noStrike" kern="1200" cap="none" spc="0" normalizeH="0" baseline="0" noProof="0" dirty="0">
                <a:ln>
                  <a:noFill/>
                </a:ln>
                <a:solidFill>
                  <a:srgbClr val="008000"/>
                </a:solidFill>
                <a:effectLst/>
                <a:uLnTx/>
                <a:uFillTx/>
                <a:latin typeface="Arial" pitchFamily="34" charset="0"/>
                <a:ea typeface="+mn-ea"/>
                <a:cs typeface="+mn-cs"/>
              </a:rPr>
              <a:t>(from Newcastle-upon-Tyne)</a:t>
            </a:r>
          </a:p>
          <a:p>
            <a:pPr marL="723900" marR="0" lvl="0" indent="-723900" algn="ctr" defTabSz="914400" rtl="0" eaLnBrk="0" fontAlgn="base" latinLnBrk="0" hangingPunct="0">
              <a:lnSpc>
                <a:spcPct val="100000"/>
              </a:lnSpc>
              <a:spcBef>
                <a:spcPct val="20000"/>
              </a:spcBef>
              <a:spcAft>
                <a:spcPct val="0"/>
              </a:spcAft>
              <a:buClr>
                <a:srgbClr val="7E9CE8"/>
              </a:buClr>
              <a:buSzTx/>
              <a:buFont typeface="Wingdings" pitchFamily="2" charset="2"/>
              <a:buNone/>
              <a:tabLst/>
              <a:defRPr/>
            </a:pPr>
            <a:r>
              <a:rPr kumimoji="0" lang="en-GB" sz="1400" b="1" i="0" u="none" strike="noStrike" kern="1200" cap="none" spc="0" normalizeH="0" baseline="0" noProof="0" dirty="0">
                <a:ln>
                  <a:noFill/>
                </a:ln>
                <a:solidFill>
                  <a:srgbClr val="000000"/>
                </a:solidFill>
                <a:effectLst/>
                <a:uLnTx/>
                <a:uFillTx/>
                <a:latin typeface="Arial" pitchFamily="34" charset="0"/>
                <a:ea typeface="+mn-ea"/>
                <a:cs typeface="+mn-cs"/>
              </a:rPr>
              <a:t>BSc  PhD  PGCE  FCIPD  PFHEA   NTF </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1800" b="1" i="0" u="none" strike="noStrike" kern="1200" cap="none" spc="0" normalizeH="0" baseline="0" noProof="0" dirty="0">
                <a:ln>
                  <a:noFill/>
                </a:ln>
                <a:solidFill>
                  <a:srgbClr val="4F81BD"/>
                </a:solidFill>
                <a:effectLst/>
                <a:uLnTx/>
                <a:uFillTx/>
                <a:latin typeface="Arial" charset="0"/>
                <a:ea typeface="+mn-ea"/>
                <a:cs typeface="+mn-cs"/>
              </a:rPr>
              <a:t>Follow Phil on Twitter:       @RacePhil </a:t>
            </a:r>
            <a:endParaRPr kumimoji="0" lang="en-GB" sz="1800" b="1" i="0" u="none" strike="noStrike" kern="1200" cap="none" spc="0" normalizeH="0" baseline="0" noProof="0" dirty="0">
              <a:ln>
                <a:noFill/>
              </a:ln>
              <a:solidFill>
                <a:srgbClr val="4F81BD"/>
              </a:solidFill>
              <a:effectLst/>
              <a:uLnTx/>
              <a:uFillTx/>
              <a:latin typeface="Arial" pitchFamily="34" charset="0"/>
              <a:ea typeface="+mn-ea"/>
              <a:cs typeface="+mn-cs"/>
            </a:endParaRPr>
          </a:p>
          <a:p>
            <a:pPr marL="723900" marR="0" lvl="0" indent="-723900" algn="ctr" defTabSz="914400" rtl="0" eaLnBrk="0" fontAlgn="base" latinLnBrk="0" hangingPunct="0">
              <a:lnSpc>
                <a:spcPct val="100000"/>
              </a:lnSpc>
              <a:spcBef>
                <a:spcPct val="20000"/>
              </a:spcBef>
              <a:spcAft>
                <a:spcPct val="0"/>
              </a:spcAft>
              <a:buClr>
                <a:srgbClr val="7E9CE8"/>
              </a:buClr>
              <a:buSzTx/>
              <a:buFont typeface="Wingdings" pitchFamily="2" charset="2"/>
              <a:buNone/>
              <a:tabLst/>
              <a:defRPr/>
            </a:pPr>
            <a:r>
              <a:rPr kumimoji="0" lang="en-GB" sz="1600" b="1" i="0" u="none" strike="noStrike" kern="1200" cap="none" spc="0" normalizeH="0" baseline="0" noProof="0" dirty="0">
                <a:ln>
                  <a:noFill/>
                </a:ln>
                <a:solidFill>
                  <a:srgbClr val="000000"/>
                </a:solidFill>
                <a:effectLst/>
                <a:uLnTx/>
                <a:uFillTx/>
                <a:latin typeface="Arial" pitchFamily="34" charset="0"/>
                <a:ea typeface="+mn-ea"/>
                <a:cs typeface="+mn-cs"/>
              </a:rPr>
              <a:t>Visiting Professor:  University of Plymouth and Edge Hill University</a:t>
            </a:r>
          </a:p>
          <a:p>
            <a:pPr marL="723900" marR="0" lvl="0" indent="-723900" algn="ctr" defTabSz="914400" rtl="0" eaLnBrk="0" fontAlgn="base" latinLnBrk="0" hangingPunct="0">
              <a:lnSpc>
                <a:spcPct val="100000"/>
              </a:lnSpc>
              <a:spcBef>
                <a:spcPct val="20000"/>
              </a:spcBef>
              <a:spcAft>
                <a:spcPct val="0"/>
              </a:spcAft>
              <a:buClr>
                <a:srgbClr val="7E9CE8"/>
              </a:buClr>
              <a:buSzTx/>
              <a:buFont typeface="Wingdings" pitchFamily="2" charset="2"/>
              <a:buNone/>
              <a:tabLst/>
              <a:defRPr/>
            </a:pPr>
            <a:r>
              <a:rPr kumimoji="0" lang="en-GB" sz="1600" b="1" i="0" u="none" strike="noStrike" kern="1200" cap="none" spc="0" normalizeH="0" baseline="0" noProof="0" dirty="0">
                <a:ln>
                  <a:noFill/>
                </a:ln>
                <a:solidFill>
                  <a:srgbClr val="000000"/>
                </a:solidFill>
                <a:effectLst/>
                <a:uLnTx/>
                <a:uFillTx/>
                <a:latin typeface="Arial" pitchFamily="34" charset="0"/>
                <a:ea typeface="+mn-ea"/>
                <a:cs typeface="+mn-cs"/>
              </a:rPr>
              <a:t>Emeritus Professor, Leeds Beckett University</a:t>
            </a:r>
          </a:p>
        </p:txBody>
      </p:sp>
      <p:sp>
        <p:nvSpPr>
          <p:cNvPr id="6" name="Action Button: Custom 5">
            <a:hlinkClick r:id="rId4" action="ppaction://hlinkpres?slideindex=1&amp;slidetitle=Slide 1" highlightClick="1"/>
          </p:cNvPr>
          <p:cNvSpPr/>
          <p:nvPr/>
        </p:nvSpPr>
        <p:spPr>
          <a:xfrm>
            <a:off x="7308380" y="2924930"/>
            <a:ext cx="1042416" cy="1042416"/>
          </a:xfrm>
          <a:prstGeom prst="actionButtonBlank">
            <a:avLst/>
          </a:prstGeom>
          <a:solidFill>
            <a:srgbClr val="FFFFFF">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4400" b="0" i="0" u="none" strike="noStrike" kern="1200" cap="none" spc="0" normalizeH="0" baseline="0" noProof="0">
              <a:ln>
                <a:noFill/>
              </a:ln>
              <a:solidFill>
                <a:srgbClr val="FFFFFF"/>
              </a:solidFill>
              <a:effectLst/>
              <a:uLnTx/>
              <a:uFillTx/>
              <a:latin typeface="Calibri" pitchFamily="34" charset="0"/>
              <a:ea typeface="+mn-ea"/>
              <a:cs typeface="+mn-cs"/>
            </a:endParaRPr>
          </a:p>
        </p:txBody>
      </p:sp>
      <p:sp>
        <p:nvSpPr>
          <p:cNvPr id="2" name="Rectangle 1"/>
          <p:cNvSpPr/>
          <p:nvPr/>
        </p:nvSpPr>
        <p:spPr>
          <a:xfrm>
            <a:off x="395420" y="2543469"/>
            <a:ext cx="6589152" cy="2062103"/>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200" b="1" i="0" u="none" strike="noStrike" kern="1200" cap="none" spc="0" normalizeH="0" baseline="0" noProof="0" dirty="0">
                <a:ln>
                  <a:noFill/>
                </a:ln>
                <a:solidFill>
                  <a:srgbClr val="FFFFFF"/>
                </a:solidFill>
                <a:effectLst/>
                <a:uLnTx/>
                <a:uFillTx/>
                <a:latin typeface="+mn-lt"/>
                <a:ea typeface="+mn-ea"/>
                <a:cs typeface="+mn-cs"/>
              </a:rPr>
              <a:t> Leeds: 15</a:t>
            </a:r>
            <a:r>
              <a:rPr kumimoji="0" lang="en-GB" sz="3200" b="1" i="0" u="none" strike="noStrike" kern="1200" cap="none" spc="0" normalizeH="0" baseline="30000" noProof="0" dirty="0">
                <a:ln>
                  <a:noFill/>
                </a:ln>
                <a:solidFill>
                  <a:srgbClr val="FFFFFF"/>
                </a:solidFill>
                <a:effectLst/>
                <a:uLnTx/>
                <a:uFillTx/>
                <a:latin typeface="+mn-lt"/>
                <a:ea typeface="+mn-ea"/>
                <a:cs typeface="+mn-cs"/>
              </a:rPr>
              <a:t>th</a:t>
            </a:r>
            <a:r>
              <a:rPr kumimoji="0" lang="en-GB" sz="3200" b="1" i="0" u="none" strike="noStrike" kern="1200" cap="none" spc="0" normalizeH="0" baseline="0" noProof="0" dirty="0">
                <a:ln>
                  <a:noFill/>
                </a:ln>
                <a:solidFill>
                  <a:srgbClr val="FFFFFF"/>
                </a:solidFill>
                <a:effectLst/>
                <a:uLnTx/>
                <a:uFillTx/>
                <a:latin typeface="+mn-lt"/>
                <a:ea typeface="+mn-ea"/>
                <a:cs typeface="+mn-cs"/>
              </a:rPr>
              <a:t> November  2019</a:t>
            </a:r>
          </a:p>
          <a:p>
            <a:pPr algn="ctr">
              <a:defRPr/>
            </a:pPr>
            <a:endParaRPr lang="en-GB" sz="3200" b="1" dirty="0">
              <a:latin typeface="+mn-lt"/>
            </a:endParaRPr>
          </a:p>
          <a:p>
            <a:pPr algn="ctr">
              <a:defRPr/>
            </a:pPr>
            <a:r>
              <a:rPr lang="en-GB" sz="3200" b="1" dirty="0">
                <a:latin typeface="+mn-lt"/>
              </a:rPr>
              <a:t>New frontiers in educational and curriculum development</a:t>
            </a:r>
          </a:p>
        </p:txBody>
      </p:sp>
      <p:pic>
        <p:nvPicPr>
          <p:cNvPr id="7" name="Picture 6">
            <a:extLst>
              <a:ext uri="{FF2B5EF4-FFF2-40B4-BE49-F238E27FC236}">
                <a16:creationId xmlns:a16="http://schemas.microsoft.com/office/drawing/2014/main" id="{5E9558A3-9B81-470A-B7EA-7B01836C5EF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064034" y="5709103"/>
            <a:ext cx="540075" cy="297099"/>
          </a:xfrm>
          <a:prstGeom prst="rect">
            <a:avLst/>
          </a:prstGeom>
        </p:spPr>
      </p:pic>
      <p:sp>
        <p:nvSpPr>
          <p:cNvPr id="8" name="AutoShape 39">
            <a:hlinkClick r:id="rId6" action="ppaction://hlinkpres?slideindex=1&amp;slidetitle=" highlightClick="1"/>
            <a:extLst>
              <a:ext uri="{FF2B5EF4-FFF2-40B4-BE49-F238E27FC236}">
                <a16:creationId xmlns:a16="http://schemas.microsoft.com/office/drawing/2014/main" id="{FC7AFAE8-27CB-48C6-8276-72F4AE6474E2}"/>
              </a:ext>
            </a:extLst>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5500713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A picture containing fabric, coral&#10;&#10;Description automatically generated">
            <a:extLst>
              <a:ext uri="{FF2B5EF4-FFF2-40B4-BE49-F238E27FC236}">
                <a16:creationId xmlns:a16="http://schemas.microsoft.com/office/drawing/2014/main" id="{7660A25B-C863-403B-8B78-6AF9FBD221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71500"/>
            <a:ext cx="9324660" cy="7029500"/>
          </a:xfrm>
          <a:prstGeom prst="rect">
            <a:avLst/>
          </a:prstGeom>
        </p:spPr>
      </p:pic>
      <p:sp>
        <p:nvSpPr>
          <p:cNvPr id="6" name="Title 1">
            <a:extLst>
              <a:ext uri="{FF2B5EF4-FFF2-40B4-BE49-F238E27FC236}">
                <a16:creationId xmlns:a16="http://schemas.microsoft.com/office/drawing/2014/main" id="{725E0CB9-A162-4E96-97A8-FC92E3B1199B}"/>
              </a:ext>
            </a:extLst>
          </p:cNvPr>
          <p:cNvSpPr>
            <a:spLocks noGrp="1"/>
          </p:cNvSpPr>
          <p:nvPr>
            <p:ph type="title"/>
          </p:nvPr>
        </p:nvSpPr>
        <p:spPr>
          <a:xfrm>
            <a:off x="250825" y="188913"/>
            <a:ext cx="8713788" cy="935037"/>
          </a:xfrm>
          <a:solidFill>
            <a:schemeClr val="accent1"/>
          </a:solidFill>
          <a:ln w="19050" algn="ctr">
            <a:solidFill>
              <a:schemeClr val="tx1"/>
            </a:solidFill>
            <a:miter lim="800000"/>
            <a:headEnd/>
            <a:tailEnd/>
          </a:ln>
        </p:spPr>
        <p:txBody>
          <a:bodyPr vert="horz" wrap="square" lIns="91440" tIns="45720" rIns="91440" bIns="45720" numCol="1" anchor="ctr" anchorCtr="0" compatLnSpc="1">
            <a:prstTxWarp prst="textNoShape">
              <a:avLst/>
            </a:prstTxWarp>
          </a:bodyPr>
          <a:lstStyle/>
          <a:p>
            <a:r>
              <a:rPr lang="en-GB" dirty="0">
                <a:solidFill>
                  <a:srgbClr val="0070C0"/>
                </a:solidFill>
                <a:latin typeface="+mn-lt"/>
              </a:rPr>
              <a:t>Six words/phrases which bother me…</a:t>
            </a:r>
          </a:p>
        </p:txBody>
      </p:sp>
      <p:sp>
        <p:nvSpPr>
          <p:cNvPr id="7" name="Content Placeholder 2">
            <a:extLst>
              <a:ext uri="{FF2B5EF4-FFF2-40B4-BE49-F238E27FC236}">
                <a16:creationId xmlns:a16="http://schemas.microsoft.com/office/drawing/2014/main" id="{57AF13AB-C02F-4BCD-8379-27675DC011E3}"/>
              </a:ext>
            </a:extLst>
          </p:cNvPr>
          <p:cNvSpPr>
            <a:spLocks noGrp="1"/>
          </p:cNvSpPr>
          <p:nvPr>
            <p:ph idx="1"/>
          </p:nvPr>
        </p:nvSpPr>
        <p:spPr>
          <a:xfrm>
            <a:off x="358775" y="1196975"/>
            <a:ext cx="8605838" cy="5472112"/>
          </a:xfrm>
          <a:solidFill>
            <a:srgbClr val="FFFFFF">
              <a:alpha val="65098"/>
            </a:srgbClr>
          </a:solidFill>
        </p:spPr>
        <p:txBody>
          <a:bodyPr/>
          <a:lstStyle/>
          <a:p>
            <a:pPr marL="514350" indent="-514350">
              <a:buClr>
                <a:schemeClr val="tx1"/>
              </a:buClr>
              <a:buFont typeface="+mj-lt"/>
              <a:buAutoNum type="arabicPeriod"/>
            </a:pPr>
            <a:r>
              <a:rPr lang="en-GB" dirty="0">
                <a:solidFill>
                  <a:srgbClr val="000000"/>
                </a:solidFill>
                <a:highlight>
                  <a:srgbClr val="FFFF00"/>
                </a:highlight>
              </a:rPr>
              <a:t>Really</a:t>
            </a:r>
            <a:r>
              <a:rPr lang="en-GB" dirty="0">
                <a:solidFill>
                  <a:schemeClr val="bg1"/>
                </a:solidFill>
              </a:rPr>
              <a:t> </a:t>
            </a:r>
            <a:r>
              <a:rPr lang="en-GB" dirty="0">
                <a:solidFill>
                  <a:srgbClr val="002060"/>
                </a:solidFill>
              </a:rPr>
              <a:t>– now cured by copy editor Kat in India.</a:t>
            </a:r>
          </a:p>
          <a:p>
            <a:pPr marL="514350" indent="-514350">
              <a:buClr>
                <a:schemeClr val="tx1"/>
              </a:buClr>
              <a:buFont typeface="+mj-lt"/>
              <a:buAutoNum type="arabicPeriod"/>
            </a:pPr>
            <a:r>
              <a:rPr lang="en-GB" dirty="0">
                <a:solidFill>
                  <a:srgbClr val="002060"/>
                </a:solidFill>
                <a:highlight>
                  <a:srgbClr val="FF66FF"/>
                </a:highlight>
              </a:rPr>
              <a:t>Excellence</a:t>
            </a:r>
            <a:r>
              <a:rPr lang="en-GB" dirty="0">
                <a:solidFill>
                  <a:srgbClr val="002060"/>
                </a:solidFill>
              </a:rPr>
              <a:t> – only half of anything is above average.</a:t>
            </a:r>
          </a:p>
          <a:p>
            <a:pPr marL="514350" indent="-514350">
              <a:buClr>
                <a:schemeClr val="tx1"/>
              </a:buClr>
              <a:buFont typeface="+mj-lt"/>
              <a:buAutoNum type="arabicPeriod"/>
            </a:pPr>
            <a:r>
              <a:rPr lang="en-GB" dirty="0">
                <a:solidFill>
                  <a:srgbClr val="000000"/>
                </a:solidFill>
                <a:highlight>
                  <a:srgbClr val="00FF00"/>
                </a:highlight>
              </a:rPr>
              <a:t>Metrics</a:t>
            </a:r>
            <a:r>
              <a:rPr lang="en-GB" dirty="0">
                <a:solidFill>
                  <a:schemeClr val="bg1"/>
                </a:solidFill>
              </a:rPr>
              <a:t> </a:t>
            </a:r>
            <a:r>
              <a:rPr lang="en-GB" dirty="0">
                <a:solidFill>
                  <a:srgbClr val="002060"/>
                </a:solidFill>
              </a:rPr>
              <a:t>– if you </a:t>
            </a:r>
            <a:r>
              <a:rPr lang="en-GB" i="1" dirty="0">
                <a:solidFill>
                  <a:srgbClr val="002060"/>
                </a:solidFill>
              </a:rPr>
              <a:t>can</a:t>
            </a:r>
            <a:r>
              <a:rPr lang="en-GB" dirty="0">
                <a:solidFill>
                  <a:srgbClr val="002060"/>
                </a:solidFill>
              </a:rPr>
              <a:t> measure it, it probably isn’t what you were trying to measure?</a:t>
            </a:r>
          </a:p>
          <a:p>
            <a:pPr marL="514350" indent="-514350">
              <a:buClr>
                <a:schemeClr val="tx1"/>
              </a:buClr>
              <a:buFont typeface="+mj-lt"/>
              <a:buAutoNum type="arabicPeriod"/>
            </a:pPr>
            <a:r>
              <a:rPr lang="en-GB" dirty="0">
                <a:solidFill>
                  <a:schemeClr val="bg1"/>
                </a:solidFill>
                <a:highlight>
                  <a:srgbClr val="CC0000"/>
                </a:highlight>
              </a:rPr>
              <a:t>Learning hours  </a:t>
            </a:r>
            <a:r>
              <a:rPr lang="en-GB" dirty="0">
                <a:solidFill>
                  <a:srgbClr val="002060"/>
                </a:solidFill>
              </a:rPr>
              <a:t>– as if they could be measured. Learning </a:t>
            </a:r>
            <a:r>
              <a:rPr lang="en-GB" i="1" dirty="0">
                <a:solidFill>
                  <a:srgbClr val="002060"/>
                </a:solidFill>
              </a:rPr>
              <a:t>payoff</a:t>
            </a:r>
            <a:r>
              <a:rPr lang="en-GB" dirty="0">
                <a:solidFill>
                  <a:srgbClr val="002060"/>
                </a:solidFill>
              </a:rPr>
              <a:t> is more important.</a:t>
            </a:r>
          </a:p>
          <a:p>
            <a:pPr marL="514350" indent="-514350">
              <a:buClr>
                <a:schemeClr val="tx1"/>
              </a:buClr>
              <a:buFont typeface="+mj-lt"/>
              <a:buAutoNum type="arabicPeriod"/>
            </a:pPr>
            <a:r>
              <a:rPr lang="en-GB" dirty="0">
                <a:solidFill>
                  <a:srgbClr val="000000"/>
                </a:solidFill>
                <a:highlight>
                  <a:srgbClr val="00FFFF"/>
                </a:highlight>
              </a:rPr>
              <a:t>Neurolinguistic programming </a:t>
            </a:r>
            <a:r>
              <a:rPr lang="en-GB" dirty="0">
                <a:solidFill>
                  <a:srgbClr val="002060"/>
                </a:solidFill>
              </a:rPr>
              <a:t>– !!!</a:t>
            </a:r>
          </a:p>
          <a:p>
            <a:pPr marL="514350" indent="-514350">
              <a:buClr>
                <a:schemeClr val="tx1"/>
              </a:buClr>
              <a:buFont typeface="+mj-lt"/>
              <a:buAutoNum type="arabicPeriod"/>
            </a:pPr>
            <a:r>
              <a:rPr lang="en-GB" dirty="0">
                <a:solidFill>
                  <a:schemeClr val="bg1"/>
                </a:solidFill>
                <a:highlight>
                  <a:srgbClr val="0000FF"/>
                </a:highlight>
              </a:rPr>
              <a:t>Assessed essays </a:t>
            </a:r>
            <a:r>
              <a:rPr lang="en-GB" dirty="0">
                <a:solidFill>
                  <a:schemeClr val="tx1"/>
                </a:solidFill>
              </a:rPr>
              <a:t>– </a:t>
            </a:r>
            <a:r>
              <a:rPr lang="en-GB" dirty="0">
                <a:solidFill>
                  <a:srgbClr val="002060"/>
                </a:solidFill>
              </a:rPr>
              <a:t>we don’t know who did them and we can’t mark them reliably. </a:t>
            </a:r>
          </a:p>
        </p:txBody>
      </p:sp>
      <p:sp>
        <p:nvSpPr>
          <p:cNvPr id="2" name="Action Button: Blank 1">
            <a:hlinkClick r:id="rId3" action="ppaction://hlinkpres?slideindex=1&amp;slidetitle=" highlightClick="1"/>
            <a:extLst>
              <a:ext uri="{FF2B5EF4-FFF2-40B4-BE49-F238E27FC236}">
                <a16:creationId xmlns:a16="http://schemas.microsoft.com/office/drawing/2014/main" id="{E1D59AB0-1F5C-49AB-B1D8-0B8573C89787}"/>
              </a:ext>
            </a:extLst>
          </p:cNvPr>
          <p:cNvSpPr/>
          <p:nvPr/>
        </p:nvSpPr>
        <p:spPr bwMode="auto">
          <a:xfrm>
            <a:off x="6804310" y="1232328"/>
            <a:ext cx="538346" cy="504070"/>
          </a:xfrm>
          <a:prstGeom prst="actionButtonBlank">
            <a:avLst/>
          </a:prstGeom>
          <a:no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4000" b="0" i="0" u="none" strike="noStrike" cap="none" normalizeH="0" baseline="0">
              <a:ln>
                <a:noFill/>
              </a:ln>
              <a:solidFill>
                <a:schemeClr val="tx1"/>
              </a:solidFill>
              <a:effectLst/>
              <a:latin typeface="Comic Sans MS" pitchFamily="66" charset="0"/>
            </a:endParaRPr>
          </a:p>
        </p:txBody>
      </p:sp>
    </p:spTree>
    <p:extLst>
      <p:ext uri="{BB962C8B-B14F-4D97-AF65-F5344CB8AC3E}">
        <p14:creationId xmlns:p14="http://schemas.microsoft.com/office/powerpoint/2010/main" val="341357575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5E3070-2CAD-46AF-9314-FB3BF2B2C4C5}"/>
              </a:ext>
            </a:extLst>
          </p:cNvPr>
          <p:cNvSpPr>
            <a:spLocks noGrp="1"/>
          </p:cNvSpPr>
          <p:nvPr>
            <p:ph type="title"/>
          </p:nvPr>
        </p:nvSpPr>
        <p:spPr>
          <a:xfrm>
            <a:off x="1" y="0"/>
            <a:ext cx="9291484" cy="908650"/>
          </a:xfrm>
          <a:solidFill>
            <a:schemeClr val="accent1"/>
          </a:solidFill>
          <a:ln w="19050" algn="ctr">
            <a:solidFill>
              <a:schemeClr val="tx1"/>
            </a:solidFill>
            <a:miter lim="800000"/>
            <a:headEnd/>
            <a:tailEnd/>
          </a:ln>
        </p:spPr>
        <p:txBody>
          <a:bodyPr vert="horz" wrap="square" lIns="91440" tIns="45720" rIns="91440" bIns="45720" numCol="1" anchor="ctr" anchorCtr="0" compatLnSpc="1">
            <a:prstTxWarp prst="textNoShape">
              <a:avLst/>
            </a:prstTxWarp>
            <a:noAutofit/>
          </a:bodyPr>
          <a:lstStyle/>
          <a:p>
            <a:pPr algn="ctr" fontAlgn="base">
              <a:lnSpc>
                <a:spcPct val="85000"/>
              </a:lnSpc>
              <a:spcAft>
                <a:spcPct val="0"/>
              </a:spcAft>
            </a:pPr>
            <a:r>
              <a:rPr lang="en-GB" sz="2800" b="1" dirty="0">
                <a:solidFill>
                  <a:schemeClr val="bg1"/>
                </a:solidFill>
                <a:latin typeface="+mn-lt"/>
              </a:rPr>
              <a:t>Summary of yesterday’s workshop: Addressing the 2020s:</a:t>
            </a:r>
            <a:br>
              <a:rPr lang="en-GB" sz="2800" b="1" dirty="0">
                <a:solidFill>
                  <a:schemeClr val="bg1"/>
                </a:solidFill>
                <a:latin typeface="+mn-lt"/>
              </a:rPr>
            </a:br>
            <a:r>
              <a:rPr lang="en-GB" sz="2800" b="1" dirty="0">
                <a:solidFill>
                  <a:schemeClr val="bg1"/>
                </a:solidFill>
                <a:latin typeface="+mn-lt"/>
              </a:rPr>
              <a:t>Eight concurrent, related paradigm shifts</a:t>
            </a:r>
          </a:p>
        </p:txBody>
      </p:sp>
      <p:sp>
        <p:nvSpPr>
          <p:cNvPr id="4" name="Content Placeholder 3">
            <a:extLst>
              <a:ext uri="{FF2B5EF4-FFF2-40B4-BE49-F238E27FC236}">
                <a16:creationId xmlns:a16="http://schemas.microsoft.com/office/drawing/2014/main" id="{41710975-65CF-4414-BD33-58578B7FAB99}"/>
              </a:ext>
            </a:extLst>
          </p:cNvPr>
          <p:cNvSpPr>
            <a:spLocks noGrp="1"/>
          </p:cNvSpPr>
          <p:nvPr>
            <p:ph idx="1"/>
          </p:nvPr>
        </p:nvSpPr>
        <p:spPr>
          <a:xfrm>
            <a:off x="250722" y="908650"/>
            <a:ext cx="8893277" cy="5949350"/>
          </a:xfrm>
        </p:spPr>
        <p:txBody>
          <a:bodyPr>
            <a:noAutofit/>
          </a:bodyPr>
          <a:lstStyle/>
          <a:p>
            <a:pPr marL="449263" indent="-449263">
              <a:buClr>
                <a:schemeClr val="tx2"/>
              </a:buClr>
              <a:buFont typeface="+mj-lt"/>
              <a:buAutoNum type="arabicPeriod"/>
            </a:pPr>
            <a:r>
              <a:rPr lang="en-US" sz="2300" b="1" dirty="0"/>
              <a:t>Online information and the internet now just </a:t>
            </a:r>
            <a:r>
              <a:rPr lang="en-US" sz="2300" b="1" dirty="0">
                <a:solidFill>
                  <a:srgbClr val="7030A0"/>
                </a:solidFill>
              </a:rPr>
              <a:t>normal</a:t>
            </a:r>
            <a:r>
              <a:rPr lang="en-US" sz="2300" b="1" dirty="0"/>
              <a:t>, ‘digital’ has now ‘grown up’, and is no longer something different.</a:t>
            </a:r>
          </a:p>
          <a:p>
            <a:pPr marL="449263" indent="-449263">
              <a:buClr>
                <a:schemeClr val="tx2"/>
              </a:buClr>
              <a:buFont typeface="+mj-lt"/>
              <a:buAutoNum type="arabicPeriod"/>
            </a:pPr>
            <a:r>
              <a:rPr lang="en-US" sz="2300" b="1" dirty="0"/>
              <a:t>More attention to </a:t>
            </a:r>
            <a:r>
              <a:rPr lang="en-US" sz="2300" b="1" dirty="0">
                <a:solidFill>
                  <a:srgbClr val="7030A0"/>
                </a:solidFill>
              </a:rPr>
              <a:t>learning</a:t>
            </a:r>
            <a:r>
              <a:rPr lang="en-US" sz="2300" b="1" dirty="0"/>
              <a:t>, rather than teaching.</a:t>
            </a:r>
          </a:p>
          <a:p>
            <a:pPr marL="449263" indent="-449263">
              <a:buClr>
                <a:schemeClr val="tx2"/>
              </a:buClr>
              <a:buFont typeface="+mj-lt"/>
              <a:buAutoNum type="arabicPeriod"/>
            </a:pPr>
            <a:r>
              <a:rPr lang="en-US" sz="2300" b="1" dirty="0"/>
              <a:t>Less focus on classes as ‘</a:t>
            </a:r>
            <a:r>
              <a:rPr lang="en-US" sz="2300" b="1" dirty="0">
                <a:solidFill>
                  <a:srgbClr val="7030A0"/>
                </a:solidFill>
              </a:rPr>
              <a:t>transmission</a:t>
            </a:r>
            <a:r>
              <a:rPr lang="en-US" sz="2300" b="1" dirty="0"/>
              <a:t>’ occasions.</a:t>
            </a:r>
          </a:p>
          <a:p>
            <a:pPr marL="449263" indent="-449263">
              <a:buClr>
                <a:schemeClr val="tx2"/>
              </a:buClr>
              <a:buFont typeface="+mj-lt"/>
              <a:buAutoNum type="arabicPeriod"/>
            </a:pPr>
            <a:r>
              <a:rPr lang="en-US" sz="2300" b="1" dirty="0"/>
              <a:t>Learning-centred approach to </a:t>
            </a:r>
            <a:r>
              <a:rPr lang="en-US" sz="2300" b="1" dirty="0">
                <a:solidFill>
                  <a:srgbClr val="7030A0"/>
                </a:solidFill>
              </a:rPr>
              <a:t>assessment of student outcomes.</a:t>
            </a:r>
          </a:p>
          <a:p>
            <a:pPr marL="449263" indent="-449263">
              <a:buClr>
                <a:schemeClr val="tx2"/>
              </a:buClr>
              <a:buFont typeface="+mj-lt"/>
              <a:buAutoNum type="arabicPeriod"/>
            </a:pPr>
            <a:r>
              <a:rPr lang="en-US" sz="2300" b="1" dirty="0"/>
              <a:t>Greater focus on feedback </a:t>
            </a:r>
            <a:r>
              <a:rPr lang="en-US" sz="2300" b="1" i="1" dirty="0">
                <a:solidFill>
                  <a:srgbClr val="7030A0"/>
                </a:solidFill>
              </a:rPr>
              <a:t>dialogues</a:t>
            </a:r>
            <a:r>
              <a:rPr lang="en-US" sz="2300" b="1" i="1" dirty="0"/>
              <a:t>, </a:t>
            </a:r>
            <a:r>
              <a:rPr lang="en-US" sz="2300" b="1" dirty="0"/>
              <a:t>and development of feedback </a:t>
            </a:r>
            <a:r>
              <a:rPr lang="en-US" sz="2300" b="1" i="1" dirty="0">
                <a:solidFill>
                  <a:srgbClr val="7030A0"/>
                </a:solidFill>
              </a:rPr>
              <a:t>literacy</a:t>
            </a:r>
            <a:r>
              <a:rPr lang="en-US" sz="2300" b="1" dirty="0"/>
              <a:t> by students.</a:t>
            </a:r>
          </a:p>
          <a:p>
            <a:pPr marL="449263" indent="-449263">
              <a:buClr>
                <a:schemeClr val="tx2"/>
              </a:buClr>
              <a:buFont typeface="+mj-lt"/>
              <a:buAutoNum type="arabicPeriod"/>
            </a:pPr>
            <a:r>
              <a:rPr lang="en-US" sz="2300" b="1" dirty="0"/>
              <a:t>Increased recognition of the skills, attitudes and behaviours graduates need to be </a:t>
            </a:r>
            <a:r>
              <a:rPr lang="en-US" sz="2300" b="1" dirty="0">
                <a:solidFill>
                  <a:srgbClr val="7030A0"/>
                </a:solidFill>
              </a:rPr>
              <a:t>work-ready.</a:t>
            </a:r>
          </a:p>
          <a:p>
            <a:pPr marL="449263" indent="-449263">
              <a:buClr>
                <a:schemeClr val="tx2"/>
              </a:buClr>
              <a:buFont typeface="+mj-lt"/>
              <a:buAutoNum type="arabicPeriod"/>
            </a:pPr>
            <a:r>
              <a:rPr lang="en-US" sz="2300" b="1" dirty="0"/>
              <a:t>Responsibility of institutions to prepare students for </a:t>
            </a:r>
            <a:r>
              <a:rPr lang="en-US" sz="2300" b="1" dirty="0">
                <a:solidFill>
                  <a:srgbClr val="7030A0"/>
                </a:solidFill>
              </a:rPr>
              <a:t>active citizenship </a:t>
            </a:r>
            <a:r>
              <a:rPr lang="en-US" sz="2300" b="1" dirty="0"/>
              <a:t>in their own communities, nations and globally. </a:t>
            </a:r>
            <a:endParaRPr lang="en-GB" sz="2300" b="1" dirty="0"/>
          </a:p>
          <a:p>
            <a:pPr marL="449263" indent="-449263">
              <a:buClr>
                <a:schemeClr val="tx2"/>
              </a:buClr>
              <a:buFont typeface="+mj-lt"/>
              <a:buAutoNum type="arabicPeriod"/>
            </a:pPr>
            <a:r>
              <a:rPr lang="en-US" sz="2300" b="1" dirty="0"/>
              <a:t>Increased recognition of the need for teaching staff to be </a:t>
            </a:r>
            <a:r>
              <a:rPr lang="en-US" sz="2300" b="1" dirty="0">
                <a:solidFill>
                  <a:srgbClr val="7030A0"/>
                </a:solidFill>
              </a:rPr>
              <a:t>trained, qualified and accredited as teachers.</a:t>
            </a:r>
          </a:p>
        </p:txBody>
      </p:sp>
      <p:sp>
        <p:nvSpPr>
          <p:cNvPr id="6" name="Rectangle 5">
            <a:extLst>
              <a:ext uri="{FF2B5EF4-FFF2-40B4-BE49-F238E27FC236}">
                <a16:creationId xmlns:a16="http://schemas.microsoft.com/office/drawing/2014/main" id="{A10AF57E-AC08-460C-89AC-F80D33209DFA}"/>
              </a:ext>
            </a:extLst>
          </p:cNvPr>
          <p:cNvSpPr/>
          <p:nvPr/>
        </p:nvSpPr>
        <p:spPr>
          <a:xfrm>
            <a:off x="1835620" y="2060810"/>
            <a:ext cx="6192860" cy="2736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Further details were covered  in my workshop yesterday with this title,  slides at </a:t>
            </a:r>
            <a:r>
              <a:rPr lang="en-GB" sz="2800" b="1" dirty="0">
                <a:solidFill>
                  <a:schemeClr val="tx1"/>
                </a:solidFill>
                <a:hlinkClick r:id="rId2">
                  <a:extLst>
                    <a:ext uri="{A12FA001-AC4F-418D-AE19-62706E023703}">
                      <ahyp:hlinkClr xmlns:ahyp="http://schemas.microsoft.com/office/drawing/2018/hyperlinkcolor" val="tx"/>
                    </a:ext>
                  </a:extLst>
                </a:hlinkClick>
              </a:rPr>
              <a:t>https://phil-race.co.uk/2019/11/14th-15th-november-at-seda-conference-in-leeds/</a:t>
            </a:r>
            <a:endParaRPr lang="en-GB" sz="2800" b="1" dirty="0">
              <a:solidFill>
                <a:schemeClr val="tx1"/>
              </a:solidFill>
            </a:endParaRPr>
          </a:p>
        </p:txBody>
      </p:sp>
    </p:spTree>
    <p:extLst>
      <p:ext uri="{BB962C8B-B14F-4D97-AF65-F5344CB8AC3E}">
        <p14:creationId xmlns:p14="http://schemas.microsoft.com/office/powerpoint/2010/main" val="1131796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2A668CB-AFF5-40C1-9320-2481D82C67B5}"/>
              </a:ext>
            </a:extLst>
          </p:cNvPr>
          <p:cNvSpPr txBox="1"/>
          <p:nvPr/>
        </p:nvSpPr>
        <p:spPr>
          <a:xfrm>
            <a:off x="1619590" y="1340710"/>
            <a:ext cx="5184720" cy="3785652"/>
          </a:xfrm>
          <a:prstGeom prst="rect">
            <a:avLst/>
          </a:prstGeom>
          <a:noFill/>
        </p:spPr>
        <p:txBody>
          <a:bodyPr wrap="square" rtlCol="0">
            <a:spAutoFit/>
          </a:bodyPr>
          <a:lstStyle/>
          <a:p>
            <a:r>
              <a:rPr lang="en-GB" dirty="0"/>
              <a:t>The next few slides show how I’ve navigated around my laptop using hidden slides and action buttons!</a:t>
            </a:r>
          </a:p>
        </p:txBody>
      </p:sp>
    </p:spTree>
    <p:extLst>
      <p:ext uri="{BB962C8B-B14F-4D97-AF65-F5344CB8AC3E}">
        <p14:creationId xmlns:p14="http://schemas.microsoft.com/office/powerpoint/2010/main" val="12295718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EAABE51D-8F97-4D01-936D-350AAD537F29}"/>
              </a:ext>
            </a:extLst>
          </p:cNvPr>
          <p:cNvSpPr>
            <a:spLocks noGrp="1" noChangeArrowheads="1"/>
          </p:cNvSpPr>
          <p:nvPr>
            <p:ph type="ctrTitle"/>
          </p:nvPr>
        </p:nvSpPr>
        <p:spPr/>
        <p:txBody>
          <a:bodyPr/>
          <a:lstStyle/>
          <a:p>
            <a:pPr eaLnBrk="1" hangingPunct="1"/>
            <a:r>
              <a:rPr lang="en-GB" altLang="en-US"/>
              <a:t>Phil’s choices…</a:t>
            </a:r>
          </a:p>
        </p:txBody>
      </p:sp>
      <p:sp>
        <p:nvSpPr>
          <p:cNvPr id="3075" name="AutoShape 5">
            <a:hlinkClick r:id="rId3" action="ppaction://hlinkpres?slideindex=1&amp;slidetitle= " highlightClick="1"/>
            <a:extLst>
              <a:ext uri="{FF2B5EF4-FFF2-40B4-BE49-F238E27FC236}">
                <a16:creationId xmlns:a16="http://schemas.microsoft.com/office/drawing/2014/main" id="{C091262F-C4E6-4D3E-B843-6803EB944F36}"/>
              </a:ext>
            </a:extLst>
          </p:cNvPr>
          <p:cNvSpPr>
            <a:spLocks noChangeArrowheads="1"/>
          </p:cNvSpPr>
          <p:nvPr/>
        </p:nvSpPr>
        <p:spPr bwMode="auto">
          <a:xfrm>
            <a:off x="0" y="0"/>
            <a:ext cx="1804988" cy="533400"/>
          </a:xfrm>
          <a:prstGeom prst="actionButtonBlank">
            <a:avLst/>
          </a:prstGeom>
          <a:gradFill rotWithShape="0">
            <a:gsLst>
              <a:gs pos="0">
                <a:srgbClr val="FF8200"/>
              </a:gs>
              <a:gs pos="10001">
                <a:srgbClr val="FF0000"/>
              </a:gs>
              <a:gs pos="35001">
                <a:srgbClr val="BA0066"/>
              </a:gs>
              <a:gs pos="70000">
                <a:srgbClr val="66008F"/>
              </a:gs>
              <a:gs pos="100000">
                <a:srgbClr val="000082"/>
              </a:gs>
            </a:gsLst>
            <a:path path="rect">
              <a:fillToRect l="50000" t="50000" r="50000" b="50000"/>
            </a:path>
          </a:gradFill>
          <a:ln w="9525">
            <a:solidFill>
              <a:schemeClr val="tx1"/>
            </a:solidFill>
            <a:miter lim="800000"/>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About Phil</a:t>
            </a:r>
          </a:p>
        </p:txBody>
      </p:sp>
      <p:sp>
        <p:nvSpPr>
          <p:cNvPr id="3076" name="AutoShape 7">
            <a:hlinkClick r:id="rId4" action="ppaction://hlinkpres?slideindex=1&amp;slidetitle=" highlightClick="1"/>
            <a:extLst>
              <a:ext uri="{FF2B5EF4-FFF2-40B4-BE49-F238E27FC236}">
                <a16:creationId xmlns:a16="http://schemas.microsoft.com/office/drawing/2014/main" id="{2E71913B-DFB7-445C-9B0F-99C90414EFAD}"/>
              </a:ext>
            </a:extLst>
          </p:cNvPr>
          <p:cNvSpPr>
            <a:spLocks noChangeArrowheads="1"/>
          </p:cNvSpPr>
          <p:nvPr/>
        </p:nvSpPr>
        <p:spPr bwMode="auto">
          <a:xfrm>
            <a:off x="2286000" y="5486400"/>
            <a:ext cx="1295400" cy="585788"/>
          </a:xfrm>
          <a:prstGeom prst="actionButtonBlank">
            <a:avLst/>
          </a:prstGeom>
          <a:gradFill rotWithShape="0">
            <a:gsLst>
              <a:gs pos="0">
                <a:srgbClr val="FFBF00"/>
              </a:gs>
              <a:gs pos="10001">
                <a:srgbClr val="F27300"/>
              </a:gs>
              <a:gs pos="25000">
                <a:srgbClr val="8F0040"/>
              </a:gs>
              <a:gs pos="50000">
                <a:srgbClr val="400040"/>
              </a:gs>
              <a:gs pos="80000">
                <a:srgbClr val="000040"/>
              </a:gs>
              <a:gs pos="100000">
                <a:srgbClr val="000000"/>
              </a:gs>
            </a:gsLst>
            <a:path path="rect">
              <a:fillToRect l="50000" t="50000" r="50000" b="50000"/>
            </a:path>
          </a:gradFill>
          <a:ln w="9525">
            <a:solidFill>
              <a:schemeClr val="tx1"/>
            </a:solidFill>
            <a:miter lim="800000"/>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coffee</a:t>
            </a:r>
          </a:p>
        </p:txBody>
      </p:sp>
      <p:sp>
        <p:nvSpPr>
          <p:cNvPr id="3077" name="AutoShape 8">
            <a:hlinkClick r:id="rId5" action="ppaction://hlinkpres?slideindex=1&amp;slidetitle= How Students Really Learn ‘Ripples’ model of learning" highlightClick="1"/>
            <a:extLst>
              <a:ext uri="{FF2B5EF4-FFF2-40B4-BE49-F238E27FC236}">
                <a16:creationId xmlns:a16="http://schemas.microsoft.com/office/drawing/2014/main" id="{A0B6FDBF-AA78-44F9-82BE-5FAEEDE5A446}"/>
              </a:ext>
            </a:extLst>
          </p:cNvPr>
          <p:cNvSpPr>
            <a:spLocks noChangeArrowheads="1"/>
          </p:cNvSpPr>
          <p:nvPr/>
        </p:nvSpPr>
        <p:spPr bwMode="auto">
          <a:xfrm>
            <a:off x="4572000" y="457200"/>
            <a:ext cx="3352800" cy="609600"/>
          </a:xfrm>
          <a:prstGeom prst="actionButtonBlank">
            <a:avLst/>
          </a:prstGeom>
          <a:gradFill rotWithShape="0">
            <a:gsLst>
              <a:gs pos="0">
                <a:srgbClr val="8C3D91"/>
              </a:gs>
              <a:gs pos="12000">
                <a:srgbClr val="7005D4"/>
              </a:gs>
              <a:gs pos="30000">
                <a:srgbClr val="181CC7"/>
              </a:gs>
              <a:gs pos="60001">
                <a:srgbClr val="0A128C"/>
              </a:gs>
              <a:gs pos="100000">
                <a:srgbClr val="000000"/>
              </a:gs>
            </a:gsLst>
            <a:path path="rect">
              <a:fillToRect l="50000" t="50000" r="50000" b="50000"/>
            </a:path>
          </a:gradFill>
          <a:ln w="9525">
            <a:solidFill>
              <a:schemeClr val="tx1"/>
            </a:solidFill>
            <a:miter lim="800000"/>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A fresh look at learning</a:t>
            </a:r>
          </a:p>
        </p:txBody>
      </p:sp>
      <p:sp>
        <p:nvSpPr>
          <p:cNvPr id="3078" name="AutoShape 9">
            <a:hlinkClick r:id="rId6" action="ppaction://hlinkpres?slideindex=1&amp;slidetitle=Is there anyone there?" highlightClick="1"/>
            <a:extLst>
              <a:ext uri="{FF2B5EF4-FFF2-40B4-BE49-F238E27FC236}">
                <a16:creationId xmlns:a16="http://schemas.microsoft.com/office/drawing/2014/main" id="{47B253F5-3C2D-4C70-A3D5-453029C83F98}"/>
              </a:ext>
            </a:extLst>
          </p:cNvPr>
          <p:cNvSpPr>
            <a:spLocks noChangeArrowheads="1"/>
          </p:cNvSpPr>
          <p:nvPr/>
        </p:nvSpPr>
        <p:spPr bwMode="auto">
          <a:xfrm>
            <a:off x="8077200" y="2667000"/>
            <a:ext cx="1066800" cy="381000"/>
          </a:xfrm>
          <a:prstGeom prst="actionButtonBlank">
            <a:avLst/>
          </a:prstGeom>
          <a:gradFill rotWithShape="0">
            <a:gsLst>
              <a:gs pos="0">
                <a:srgbClr val="03D4A8"/>
              </a:gs>
              <a:gs pos="25000">
                <a:srgbClr val="21D6E0"/>
              </a:gs>
              <a:gs pos="75000">
                <a:srgbClr val="0087E6"/>
              </a:gs>
              <a:gs pos="100000">
                <a:srgbClr val="005CBF"/>
              </a:gs>
            </a:gsLst>
            <a:path path="rect">
              <a:fillToRect l="50000" t="50000" r="50000" b="50000"/>
            </a:path>
          </a:gradFill>
          <a:ln w="9525">
            <a:solidFill>
              <a:schemeClr val="tx1"/>
            </a:solidFill>
            <a:miter lim="800000"/>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radio</a:t>
            </a:r>
          </a:p>
        </p:txBody>
      </p:sp>
      <p:sp>
        <p:nvSpPr>
          <p:cNvPr id="3079" name="AutoShape 10">
            <a:hlinkClick r:id="rId7" action="ppaction://hlinkpres?slideindex=1&amp;slidetitle=Computer-Assisted Assessment" highlightClick="1"/>
            <a:extLst>
              <a:ext uri="{FF2B5EF4-FFF2-40B4-BE49-F238E27FC236}">
                <a16:creationId xmlns:a16="http://schemas.microsoft.com/office/drawing/2014/main" id="{47701E74-36E1-4B81-AA24-F2C875A4D60E}"/>
              </a:ext>
            </a:extLst>
          </p:cNvPr>
          <p:cNvSpPr>
            <a:spLocks noChangeArrowheads="1"/>
          </p:cNvSpPr>
          <p:nvPr/>
        </p:nvSpPr>
        <p:spPr bwMode="auto">
          <a:xfrm>
            <a:off x="5334000" y="5715000"/>
            <a:ext cx="3505200" cy="533400"/>
          </a:xfrm>
          <a:prstGeom prst="actionButtonBlank">
            <a:avLst/>
          </a:prstGeom>
          <a:gradFill rotWithShape="0">
            <a:gsLst>
              <a:gs pos="0">
                <a:srgbClr val="D6B19C"/>
              </a:gs>
              <a:gs pos="30000">
                <a:srgbClr val="D49E6C"/>
              </a:gs>
              <a:gs pos="70000">
                <a:srgbClr val="A65528"/>
              </a:gs>
              <a:gs pos="100000">
                <a:srgbClr val="663012"/>
              </a:gs>
            </a:gsLst>
            <a:path path="rect">
              <a:fillToRect l="50000" t="50000" r="50000" b="50000"/>
            </a:path>
          </a:gradFill>
          <a:ln w="9525">
            <a:solidFill>
              <a:schemeClr val="tx1"/>
            </a:solidFill>
            <a:miter lim="800000"/>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Computer aided assessment</a:t>
            </a:r>
          </a:p>
        </p:txBody>
      </p:sp>
      <p:sp>
        <p:nvSpPr>
          <p:cNvPr id="3080" name="AutoShape 11">
            <a:hlinkClick r:id="rId8" action="ppaction://hlinkpres?slideindex=1&amp;slidetitle=Action planning statements" highlightClick="1"/>
            <a:extLst>
              <a:ext uri="{FF2B5EF4-FFF2-40B4-BE49-F238E27FC236}">
                <a16:creationId xmlns:a16="http://schemas.microsoft.com/office/drawing/2014/main" id="{1E235738-9C3C-4780-AB8E-43501F681D50}"/>
              </a:ext>
            </a:extLst>
          </p:cNvPr>
          <p:cNvSpPr>
            <a:spLocks noChangeArrowheads="1"/>
          </p:cNvSpPr>
          <p:nvPr/>
        </p:nvSpPr>
        <p:spPr bwMode="auto">
          <a:xfrm>
            <a:off x="6172200" y="3276600"/>
            <a:ext cx="2109788" cy="381000"/>
          </a:xfrm>
          <a:prstGeom prst="actionButtonBlank">
            <a:avLst/>
          </a:prstGeom>
          <a:gradFill rotWithShape="0">
            <a:gsLst>
              <a:gs pos="0">
                <a:srgbClr val="FF8200"/>
              </a:gs>
              <a:gs pos="5000">
                <a:srgbClr val="FF0000"/>
              </a:gs>
              <a:gs pos="17500">
                <a:srgbClr val="BA0066"/>
              </a:gs>
              <a:gs pos="35001">
                <a:srgbClr val="66008F"/>
              </a:gs>
              <a:gs pos="50000">
                <a:srgbClr val="000082"/>
              </a:gs>
              <a:gs pos="64999">
                <a:srgbClr val="66008F"/>
              </a:gs>
              <a:gs pos="82500">
                <a:srgbClr val="BA0066"/>
              </a:gs>
              <a:gs pos="95000">
                <a:srgbClr val="FF0000"/>
              </a:gs>
              <a:gs pos="100000">
                <a:srgbClr val="FF8200"/>
              </a:gs>
            </a:gsLst>
            <a:lin ang="18900000" scaled="1"/>
          </a:gradFill>
          <a:ln w="9525">
            <a:solidFill>
              <a:schemeClr val="tx1"/>
            </a:solidFill>
            <a:miter lim="800000"/>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Action planning</a:t>
            </a:r>
          </a:p>
        </p:txBody>
      </p:sp>
      <p:sp>
        <p:nvSpPr>
          <p:cNvPr id="3081" name="AutoShape 15">
            <a:hlinkClick r:id="rId9" action="ppaction://hlinkpres?slideindex=1&amp;slidetitle=Using student self-assessment to deepen their learning…" highlightClick="1"/>
            <a:extLst>
              <a:ext uri="{FF2B5EF4-FFF2-40B4-BE49-F238E27FC236}">
                <a16:creationId xmlns:a16="http://schemas.microsoft.com/office/drawing/2014/main" id="{41BC3D87-E2BE-4248-8E7C-A27584226EF6}"/>
              </a:ext>
            </a:extLst>
          </p:cNvPr>
          <p:cNvSpPr>
            <a:spLocks noChangeArrowheads="1"/>
          </p:cNvSpPr>
          <p:nvPr/>
        </p:nvSpPr>
        <p:spPr bwMode="auto">
          <a:xfrm>
            <a:off x="5029200" y="1828800"/>
            <a:ext cx="4114800" cy="457200"/>
          </a:xfrm>
          <a:prstGeom prst="actionButtonBlank">
            <a:avLst/>
          </a:prstGeom>
          <a:gradFill rotWithShape="0">
            <a:gsLst>
              <a:gs pos="0">
                <a:srgbClr val="000000"/>
              </a:gs>
              <a:gs pos="20000">
                <a:srgbClr val="000040"/>
              </a:gs>
              <a:gs pos="50000">
                <a:srgbClr val="400040"/>
              </a:gs>
              <a:gs pos="75000">
                <a:srgbClr val="8F0040"/>
              </a:gs>
              <a:gs pos="89999">
                <a:srgbClr val="F27300"/>
              </a:gs>
              <a:gs pos="100000">
                <a:srgbClr val="FFBF00"/>
              </a:gs>
            </a:gsLst>
            <a:lin ang="18900000" scaled="1"/>
          </a:gradFill>
          <a:ln w="9525">
            <a:solidFill>
              <a:schemeClr val="tx1"/>
            </a:solidFill>
            <a:miter lim="800000"/>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Self-assessment tutor dialogue</a:t>
            </a:r>
          </a:p>
        </p:txBody>
      </p:sp>
      <p:sp>
        <p:nvSpPr>
          <p:cNvPr id="3082" name="AutoShape 16">
            <a:hlinkClick r:id="rId10" action="ppaction://hlinkpres?slideindex=1&amp;slidetitle=Statements exercise..." highlightClick="1"/>
            <a:extLst>
              <a:ext uri="{FF2B5EF4-FFF2-40B4-BE49-F238E27FC236}">
                <a16:creationId xmlns:a16="http://schemas.microsoft.com/office/drawing/2014/main" id="{7984256C-F80A-4BBE-AC85-84730D081849}"/>
              </a:ext>
            </a:extLst>
          </p:cNvPr>
          <p:cNvSpPr>
            <a:spLocks noChangeArrowheads="1"/>
          </p:cNvSpPr>
          <p:nvPr/>
        </p:nvSpPr>
        <p:spPr bwMode="auto">
          <a:xfrm>
            <a:off x="5943600" y="990600"/>
            <a:ext cx="2667000" cy="457200"/>
          </a:xfrm>
          <a:prstGeom prst="actionButtonBlank">
            <a:avLst/>
          </a:prstGeom>
          <a:gradFill rotWithShape="0">
            <a:gsLst>
              <a:gs pos="0">
                <a:srgbClr val="000082"/>
              </a:gs>
              <a:gs pos="30000">
                <a:srgbClr val="66008F"/>
              </a:gs>
              <a:gs pos="64999">
                <a:srgbClr val="BA0066"/>
              </a:gs>
              <a:gs pos="89999">
                <a:srgbClr val="FF0000"/>
              </a:gs>
              <a:gs pos="100000">
                <a:srgbClr val="FF8200"/>
              </a:gs>
            </a:gsLst>
            <a:lin ang="0" scaled="1"/>
          </a:gradFill>
          <a:ln w="9525">
            <a:solidFill>
              <a:schemeClr val="tx1"/>
            </a:solidFill>
            <a:miter lim="800000"/>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Statements exercise</a:t>
            </a:r>
          </a:p>
        </p:txBody>
      </p:sp>
      <p:sp>
        <p:nvSpPr>
          <p:cNvPr id="3083" name="AutoShape 17">
            <a:hlinkClick r:id="rId11" action="ppaction://hlinkpres?slideindex=1&amp;slidetitle=PowerPoint Presentation" highlightClick="1"/>
            <a:extLst>
              <a:ext uri="{FF2B5EF4-FFF2-40B4-BE49-F238E27FC236}">
                <a16:creationId xmlns:a16="http://schemas.microsoft.com/office/drawing/2014/main" id="{47CAF1F4-14AA-4AE3-AA9B-6738DEEC4530}"/>
              </a:ext>
            </a:extLst>
          </p:cNvPr>
          <p:cNvSpPr>
            <a:spLocks noChangeArrowheads="1"/>
          </p:cNvSpPr>
          <p:nvPr/>
        </p:nvSpPr>
        <p:spPr bwMode="auto">
          <a:xfrm>
            <a:off x="0" y="3886200"/>
            <a:ext cx="2438400" cy="509588"/>
          </a:xfrm>
          <a:prstGeom prst="actionButtonBlank">
            <a:avLst/>
          </a:prstGeom>
          <a:gradFill rotWithShape="0">
            <a:gsLst>
              <a:gs pos="0">
                <a:srgbClr val="8488C4"/>
              </a:gs>
              <a:gs pos="53000">
                <a:srgbClr val="D4DEFF"/>
              </a:gs>
              <a:gs pos="83000">
                <a:srgbClr val="D4DEFF"/>
              </a:gs>
              <a:gs pos="100000">
                <a:srgbClr val="96AB94"/>
              </a:gs>
            </a:gsLst>
            <a:lin ang="5400000" scaled="1"/>
          </a:gradFill>
          <a:ln w="9525">
            <a:solidFill>
              <a:schemeClr val="tx1"/>
            </a:solidFill>
            <a:miter lim="800000"/>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400" b="0" i="0" u="none" strike="noStrike" kern="1200" cap="none" spc="0" normalizeH="0" baseline="0" noProof="0">
                <a:ln>
                  <a:noFill/>
                </a:ln>
                <a:solidFill>
                  <a:srgbClr val="000044"/>
                </a:solidFill>
                <a:effectLst/>
                <a:uLnTx/>
                <a:uFillTx/>
                <a:latin typeface="Times New Roman" panose="02020603050405020304" pitchFamily="18" charset="0"/>
                <a:ea typeface="+mn-ea"/>
                <a:cs typeface="+mn-cs"/>
              </a:rPr>
              <a:t>Learning from glass</a:t>
            </a:r>
          </a:p>
        </p:txBody>
      </p:sp>
      <p:sp>
        <p:nvSpPr>
          <p:cNvPr id="3084" name="AutoShape 18">
            <a:hlinkClick r:id="rId12" action="ppaction://hlinkpres?slideindex=1&amp;slidetitle= " highlightClick="1"/>
            <a:extLst>
              <a:ext uri="{FF2B5EF4-FFF2-40B4-BE49-F238E27FC236}">
                <a16:creationId xmlns:a16="http://schemas.microsoft.com/office/drawing/2014/main" id="{E552FF90-44EA-4AEC-B603-D7F01054E91D}"/>
              </a:ext>
            </a:extLst>
          </p:cNvPr>
          <p:cNvSpPr>
            <a:spLocks noChangeArrowheads="1"/>
          </p:cNvSpPr>
          <p:nvPr/>
        </p:nvSpPr>
        <p:spPr bwMode="auto">
          <a:xfrm>
            <a:off x="2667000" y="2209800"/>
            <a:ext cx="2971800" cy="457200"/>
          </a:xfrm>
          <a:prstGeom prst="actionButtonBlank">
            <a:avLst/>
          </a:prstGeom>
          <a:gradFill rotWithShape="0">
            <a:gsLst>
              <a:gs pos="0">
                <a:srgbClr val="000082"/>
              </a:gs>
              <a:gs pos="30000">
                <a:srgbClr val="66008F"/>
              </a:gs>
              <a:gs pos="64999">
                <a:srgbClr val="BA0066"/>
              </a:gs>
              <a:gs pos="89999">
                <a:srgbClr val="FF0000"/>
              </a:gs>
              <a:gs pos="100000">
                <a:srgbClr val="FF8200"/>
              </a:gs>
            </a:gsLst>
            <a:path path="rect">
              <a:fillToRect t="100000" r="100000"/>
            </a:path>
          </a:gradFill>
          <a:ln w="9525">
            <a:solidFill>
              <a:schemeClr val="tx1"/>
            </a:solidFill>
            <a:miter lim="800000"/>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Plagiarism and cheating</a:t>
            </a:r>
          </a:p>
        </p:txBody>
      </p:sp>
      <p:sp>
        <p:nvSpPr>
          <p:cNvPr id="3085" name="AutoShape 19">
            <a:hlinkClick r:id="rId13" action="ppaction://hlinkpres?slideindex=1&amp;slidetitle=Putting things in perspective…." highlightClick="1"/>
            <a:extLst>
              <a:ext uri="{FF2B5EF4-FFF2-40B4-BE49-F238E27FC236}">
                <a16:creationId xmlns:a16="http://schemas.microsoft.com/office/drawing/2014/main" id="{25697B70-C3AF-4A7E-BF63-C49FED07AA06}"/>
              </a:ext>
            </a:extLst>
          </p:cNvPr>
          <p:cNvSpPr>
            <a:spLocks noChangeArrowheads="1"/>
          </p:cNvSpPr>
          <p:nvPr/>
        </p:nvSpPr>
        <p:spPr bwMode="auto">
          <a:xfrm>
            <a:off x="3429000" y="0"/>
            <a:ext cx="1524000" cy="457200"/>
          </a:xfrm>
          <a:prstGeom prst="actionButtonBlank">
            <a:avLst/>
          </a:prstGeom>
          <a:solidFill>
            <a:srgbClr val="BE2304"/>
          </a:solidFill>
          <a:ln w="9525">
            <a:solidFill>
              <a:schemeClr val="tx1"/>
            </a:solidFill>
            <a:miter lim="800000"/>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Safety first</a:t>
            </a:r>
          </a:p>
        </p:txBody>
      </p:sp>
      <p:sp>
        <p:nvSpPr>
          <p:cNvPr id="3086" name="AutoShape 20">
            <a:hlinkClick r:id="rId14" action="ppaction://hlinkpres?slideindex=1&amp;slidetitle=Anxieties about large-group teaching…" highlightClick="1"/>
            <a:extLst>
              <a:ext uri="{FF2B5EF4-FFF2-40B4-BE49-F238E27FC236}">
                <a16:creationId xmlns:a16="http://schemas.microsoft.com/office/drawing/2014/main" id="{959CFA7C-EE9A-47FC-86DE-77BA2D49406B}"/>
              </a:ext>
            </a:extLst>
          </p:cNvPr>
          <p:cNvSpPr>
            <a:spLocks noChangeArrowheads="1"/>
          </p:cNvSpPr>
          <p:nvPr/>
        </p:nvSpPr>
        <p:spPr bwMode="auto">
          <a:xfrm>
            <a:off x="0" y="1447800"/>
            <a:ext cx="2209800" cy="609600"/>
          </a:xfrm>
          <a:prstGeom prst="actionButtonBlank">
            <a:avLst/>
          </a:prstGeom>
          <a:gradFill rotWithShape="0">
            <a:gsLst>
              <a:gs pos="0">
                <a:srgbClr val="FFF200"/>
              </a:gs>
              <a:gs pos="45000">
                <a:srgbClr val="FF7A00"/>
              </a:gs>
              <a:gs pos="70000">
                <a:srgbClr val="FF0300"/>
              </a:gs>
              <a:gs pos="100000">
                <a:srgbClr val="4D0808"/>
              </a:gs>
            </a:gsLst>
            <a:path path="rect">
              <a:fillToRect l="50000" t="50000" r="50000" b="50000"/>
            </a:path>
          </a:gradFill>
          <a:ln w="9525">
            <a:solidFill>
              <a:schemeClr val="tx1"/>
            </a:solidFill>
            <a:miter lim="800000"/>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400" b="1" i="0" u="none" strike="noStrike" kern="1200" cap="none" spc="0" normalizeH="0" baseline="0" noProof="0">
                <a:ln>
                  <a:noFill/>
                </a:ln>
                <a:solidFill>
                  <a:srgbClr val="FFFFFF"/>
                </a:solidFill>
                <a:effectLst/>
                <a:uLnTx/>
                <a:uFillTx/>
                <a:latin typeface="Comic Sans MS" panose="030F0702030302020204" pitchFamily="66" charset="0"/>
                <a:ea typeface="+mn-ea"/>
                <a:cs typeface="+mn-cs"/>
              </a:rPr>
              <a:t>Lectures </a:t>
            </a:r>
          </a:p>
        </p:txBody>
      </p:sp>
      <p:sp>
        <p:nvSpPr>
          <p:cNvPr id="3087" name="AutoShape 22">
            <a:hlinkClick r:id="rId15" action="ppaction://hlinkpres?slideindex=2&amp;slidetitle=Slide 2" highlightClick="1"/>
            <a:extLst>
              <a:ext uri="{FF2B5EF4-FFF2-40B4-BE49-F238E27FC236}">
                <a16:creationId xmlns:a16="http://schemas.microsoft.com/office/drawing/2014/main" id="{81240D63-259D-46CC-B87C-0A33176E269A}"/>
              </a:ext>
            </a:extLst>
          </p:cNvPr>
          <p:cNvSpPr>
            <a:spLocks noChangeArrowheads="1"/>
          </p:cNvSpPr>
          <p:nvPr/>
        </p:nvSpPr>
        <p:spPr bwMode="auto">
          <a:xfrm>
            <a:off x="8229600" y="3124200"/>
            <a:ext cx="914400" cy="533400"/>
          </a:xfrm>
          <a:prstGeom prst="actionButtonBlank">
            <a:avLst/>
          </a:prstGeom>
          <a:gradFill rotWithShape="0">
            <a:gsLst>
              <a:gs pos="0">
                <a:srgbClr val="55261C"/>
              </a:gs>
              <a:gs pos="6000">
                <a:srgbClr val="EBDAD4"/>
              </a:gs>
              <a:gs pos="28999">
                <a:srgbClr val="C0524E"/>
              </a:gs>
              <a:gs pos="42000">
                <a:srgbClr val="80302D"/>
              </a:gs>
              <a:gs pos="44000">
                <a:srgbClr val="9C6563"/>
              </a:gs>
              <a:gs pos="48000">
                <a:srgbClr val="FFFFFF"/>
              </a:gs>
              <a:gs pos="78999">
                <a:srgbClr val="83A7C3"/>
              </a:gs>
              <a:gs pos="87000">
                <a:srgbClr val="768FB9"/>
              </a:gs>
              <a:gs pos="92000">
                <a:srgbClr val="83A7C3"/>
              </a:gs>
              <a:gs pos="100000">
                <a:srgbClr val="DCEBF5"/>
              </a:gs>
            </a:gsLst>
            <a:lin ang="18900000" scaled="1"/>
          </a:gradFill>
          <a:ln w="9525">
            <a:solidFill>
              <a:schemeClr val="tx1"/>
            </a:solidFill>
            <a:miter lim="800000"/>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400" b="0" i="0" u="none" strike="noStrike" kern="1200" cap="none" spc="0" normalizeH="0" baseline="0" noProof="0">
                <a:ln>
                  <a:noFill/>
                </a:ln>
                <a:solidFill>
                  <a:srgbClr val="000066"/>
                </a:solidFill>
                <a:effectLst/>
                <a:uLnTx/>
                <a:uFillTx/>
                <a:latin typeface="Times New Roman" panose="02020603050405020304" pitchFamily="18" charset="0"/>
                <a:ea typeface="+mn-ea"/>
                <a:cs typeface="+mn-cs"/>
              </a:rPr>
              <a:t>final</a:t>
            </a:r>
          </a:p>
        </p:txBody>
      </p:sp>
      <p:sp>
        <p:nvSpPr>
          <p:cNvPr id="3088" name="AutoShape 25">
            <a:hlinkClick r:id="rId16" action="ppaction://hlinkpres?slideindex=1&amp;slidetitle=Slide 1" highlightClick="1"/>
            <a:extLst>
              <a:ext uri="{FF2B5EF4-FFF2-40B4-BE49-F238E27FC236}">
                <a16:creationId xmlns:a16="http://schemas.microsoft.com/office/drawing/2014/main" id="{3FF74650-39E2-4859-AB6B-9C85366DA498}"/>
              </a:ext>
            </a:extLst>
          </p:cNvPr>
          <p:cNvSpPr>
            <a:spLocks noChangeArrowheads="1"/>
          </p:cNvSpPr>
          <p:nvPr/>
        </p:nvSpPr>
        <p:spPr bwMode="auto">
          <a:xfrm>
            <a:off x="7339013" y="5181600"/>
            <a:ext cx="1804987" cy="533400"/>
          </a:xfrm>
          <a:prstGeom prst="actionButtonBlank">
            <a:avLst/>
          </a:prstGeom>
          <a:gradFill rotWithShape="0">
            <a:gsLst>
              <a:gs pos="0">
                <a:srgbClr val="000000"/>
              </a:gs>
              <a:gs pos="20000">
                <a:srgbClr val="0A128C"/>
              </a:gs>
              <a:gs pos="35001">
                <a:srgbClr val="181CC7"/>
              </a:gs>
              <a:gs pos="44000">
                <a:srgbClr val="7005D4"/>
              </a:gs>
              <a:gs pos="50000">
                <a:srgbClr val="8C3D91"/>
              </a:gs>
              <a:gs pos="56000">
                <a:srgbClr val="7005D4"/>
              </a:gs>
              <a:gs pos="64999">
                <a:srgbClr val="181CC7"/>
              </a:gs>
              <a:gs pos="80000">
                <a:srgbClr val="0A128C"/>
              </a:gs>
              <a:gs pos="100000">
                <a:srgbClr val="000000"/>
              </a:gs>
            </a:gsLst>
            <a:lin ang="5400000" scaled="1"/>
          </a:gradFill>
          <a:ln w="9525">
            <a:solidFill>
              <a:schemeClr val="tx1"/>
            </a:solidFill>
            <a:miter lim="800000"/>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Competence </a:t>
            </a:r>
          </a:p>
        </p:txBody>
      </p:sp>
      <p:sp>
        <p:nvSpPr>
          <p:cNvPr id="3089" name="AutoShape 26">
            <a:hlinkClick r:id="rId17" action="ppaction://hlinkpres?slideindex=1&amp;slidetitle=" highlightClick="1"/>
            <a:extLst>
              <a:ext uri="{FF2B5EF4-FFF2-40B4-BE49-F238E27FC236}">
                <a16:creationId xmlns:a16="http://schemas.microsoft.com/office/drawing/2014/main" id="{9C307E68-F0A8-48BC-B452-555789295F4A}"/>
              </a:ext>
            </a:extLst>
          </p:cNvPr>
          <p:cNvSpPr>
            <a:spLocks noChangeArrowheads="1"/>
          </p:cNvSpPr>
          <p:nvPr/>
        </p:nvSpPr>
        <p:spPr bwMode="auto">
          <a:xfrm>
            <a:off x="2286000" y="0"/>
            <a:ext cx="1042988" cy="533400"/>
          </a:xfrm>
          <a:prstGeom prst="actionButtonBlank">
            <a:avLst/>
          </a:prstGeom>
          <a:solidFill>
            <a:srgbClr val="4709AD"/>
          </a:solidFill>
          <a:ln w="9525">
            <a:solidFill>
              <a:schemeClr val="tx1"/>
            </a:solidFill>
            <a:miter lim="800000"/>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Lunch </a:t>
            </a:r>
          </a:p>
        </p:txBody>
      </p:sp>
      <p:sp>
        <p:nvSpPr>
          <p:cNvPr id="3090" name="AutoShape 27">
            <a:hlinkClick r:id="rId18" action="ppaction://hlinkpres?slideindex=1&amp;slidetitle=More quotes…" highlightClick="1"/>
            <a:extLst>
              <a:ext uri="{FF2B5EF4-FFF2-40B4-BE49-F238E27FC236}">
                <a16:creationId xmlns:a16="http://schemas.microsoft.com/office/drawing/2014/main" id="{B270093C-5CAC-4791-85FD-A69953051DDE}"/>
              </a:ext>
            </a:extLst>
          </p:cNvPr>
          <p:cNvSpPr>
            <a:spLocks noChangeArrowheads="1"/>
          </p:cNvSpPr>
          <p:nvPr/>
        </p:nvSpPr>
        <p:spPr bwMode="auto">
          <a:xfrm>
            <a:off x="0" y="2133600"/>
            <a:ext cx="1042988" cy="738188"/>
          </a:xfrm>
          <a:prstGeom prst="actionButtonBlank">
            <a:avLst/>
          </a:prstGeom>
          <a:solidFill>
            <a:srgbClr val="4709AD"/>
          </a:solidFill>
          <a:ln w="9525">
            <a:solidFill>
              <a:schemeClr val="tx1"/>
            </a:solidFill>
            <a:miter lim="800000"/>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More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quotes</a:t>
            </a:r>
          </a:p>
        </p:txBody>
      </p:sp>
      <p:sp>
        <p:nvSpPr>
          <p:cNvPr id="3091" name="AutoShape 30">
            <a:hlinkClick r:id="rId19" action="ppaction://hlinkpres?slideindex=1&amp;slidetitle=Students can be anxious when their assessment ‘counts’..." highlightClick="1"/>
            <a:extLst>
              <a:ext uri="{FF2B5EF4-FFF2-40B4-BE49-F238E27FC236}">
                <a16:creationId xmlns:a16="http://schemas.microsoft.com/office/drawing/2014/main" id="{8E8E9642-BBB3-4CD4-8CD0-8131A3EEA549}"/>
              </a:ext>
            </a:extLst>
          </p:cNvPr>
          <p:cNvSpPr>
            <a:spLocks noChangeArrowheads="1"/>
          </p:cNvSpPr>
          <p:nvPr/>
        </p:nvSpPr>
        <p:spPr bwMode="auto">
          <a:xfrm>
            <a:off x="7620000" y="6400800"/>
            <a:ext cx="1119188" cy="304800"/>
          </a:xfrm>
          <a:prstGeom prst="actionButtonBlank">
            <a:avLst/>
          </a:prstGeom>
          <a:solidFill>
            <a:schemeClr val="hlink"/>
          </a:solidFill>
          <a:ln w="9525">
            <a:solidFill>
              <a:schemeClr val="tx1"/>
            </a:solidFill>
            <a:miter lim="800000"/>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400" b="0" i="0" u="none" strike="noStrike" kern="1200" cap="none" spc="0" normalizeH="0" baseline="0" noProof="0">
                <a:ln>
                  <a:noFill/>
                </a:ln>
                <a:solidFill>
                  <a:srgbClr val="000066"/>
                </a:solidFill>
                <a:effectLst/>
                <a:uLnTx/>
                <a:uFillTx/>
                <a:latin typeface="Times New Roman" panose="02020603050405020304" pitchFamily="18" charset="0"/>
                <a:ea typeface="+mn-ea"/>
                <a:cs typeface="+mn-cs"/>
              </a:rPr>
              <a:t>Anxiety </a:t>
            </a:r>
          </a:p>
        </p:txBody>
      </p:sp>
      <p:sp>
        <p:nvSpPr>
          <p:cNvPr id="2079" name="AutoShape 31">
            <a:hlinkClick r:id="rId20" action="ppaction://hlinkpres?slideindex=1&amp;slidetitle=A content-free test!" highlightClick="1"/>
            <a:extLst>
              <a:ext uri="{FF2B5EF4-FFF2-40B4-BE49-F238E27FC236}">
                <a16:creationId xmlns:a16="http://schemas.microsoft.com/office/drawing/2014/main" id="{342F715F-72B5-4FB6-9EAA-E26CFAC184D6}"/>
              </a:ext>
            </a:extLst>
          </p:cNvPr>
          <p:cNvSpPr>
            <a:spLocks noChangeArrowheads="1"/>
          </p:cNvSpPr>
          <p:nvPr/>
        </p:nvSpPr>
        <p:spPr bwMode="auto">
          <a:xfrm>
            <a:off x="6781800" y="0"/>
            <a:ext cx="1804988" cy="457200"/>
          </a:xfrm>
          <a:prstGeom prst="actionButtonBlank">
            <a:avLst/>
          </a:prstGeom>
          <a:gradFill rotWithShape="0">
            <a:gsLst>
              <a:gs pos="0">
                <a:schemeClr val="accent1"/>
              </a:gs>
              <a:gs pos="100000">
                <a:schemeClr val="bg2"/>
              </a:gs>
            </a:gsLst>
            <a:path path="rect">
              <a:fillToRect l="50000" t="50000" r="50000" b="50000"/>
            </a:path>
          </a:gradFill>
          <a:ln w="9525">
            <a:solidFill>
              <a:schemeClr val="tx1"/>
            </a:solid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a:ln>
                  <a:noFill/>
                </a:ln>
                <a:solidFill>
                  <a:srgbClr val="FFFF99"/>
                </a:solidFill>
                <a:effectLst>
                  <a:outerShdw blurRad="38100" dist="38100" dir="2700000" algn="tl">
                    <a:srgbClr val="000000"/>
                  </a:outerShdw>
                </a:effectLst>
                <a:uLnTx/>
                <a:uFillTx/>
                <a:latin typeface="Times New Roman" panose="02020603050405020304" pitchFamily="18" charset="0"/>
                <a:ea typeface="+mn-ea"/>
                <a:cs typeface="+mn-cs"/>
              </a:rPr>
              <a:t>Content-free test</a:t>
            </a:r>
          </a:p>
        </p:txBody>
      </p:sp>
      <p:sp>
        <p:nvSpPr>
          <p:cNvPr id="2080" name="AutoShape 32">
            <a:hlinkClick r:id="rId21" action="ppaction://hlinkpres?slideindex=1&amp;slidetitle=Slide 1" highlightClick="1"/>
            <a:extLst>
              <a:ext uri="{FF2B5EF4-FFF2-40B4-BE49-F238E27FC236}">
                <a16:creationId xmlns:a16="http://schemas.microsoft.com/office/drawing/2014/main" id="{6A3147A4-5FAF-4440-A410-1DB26C4EE14D}"/>
              </a:ext>
            </a:extLst>
          </p:cNvPr>
          <p:cNvSpPr>
            <a:spLocks noChangeArrowheads="1"/>
          </p:cNvSpPr>
          <p:nvPr/>
        </p:nvSpPr>
        <p:spPr bwMode="auto">
          <a:xfrm>
            <a:off x="1066800" y="3276600"/>
            <a:ext cx="3048000" cy="457200"/>
          </a:xfrm>
          <a:prstGeom prst="actionButtonBlank">
            <a:avLst/>
          </a:prstGeom>
          <a:gradFill rotWithShape="0">
            <a:gsLst>
              <a:gs pos="0">
                <a:srgbClr val="4709AD"/>
              </a:gs>
              <a:gs pos="50000">
                <a:srgbClr val="FF6600"/>
              </a:gs>
              <a:gs pos="100000">
                <a:srgbClr val="4709AD"/>
              </a:gs>
            </a:gsLst>
            <a:lin ang="18900000" scaled="1"/>
          </a:gradFill>
          <a:ln w="9525">
            <a:solidFill>
              <a:schemeClr val="tx1"/>
            </a:solid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200" cap="none" spc="0" normalizeH="0" baseline="0" noProof="0">
                <a:ln>
                  <a:noFill/>
                </a:ln>
                <a:solidFill>
                  <a:srgbClr val="FFFF99"/>
                </a:solidFill>
                <a:effectLst>
                  <a:outerShdw blurRad="38100" dist="38100" dir="2700000" algn="tl">
                    <a:srgbClr val="000000"/>
                  </a:outerShdw>
                </a:effectLst>
                <a:uLnTx/>
                <a:uFillTx/>
                <a:latin typeface="Times New Roman" panose="02020603050405020304" pitchFamily="18" charset="0"/>
                <a:ea typeface="+mn-ea"/>
                <a:cs typeface="+mn-cs"/>
              </a:rPr>
              <a:t>Get yourself published</a:t>
            </a:r>
          </a:p>
        </p:txBody>
      </p:sp>
      <p:sp>
        <p:nvSpPr>
          <p:cNvPr id="3094" name="AutoShape 37">
            <a:hlinkClick r:id="rId22" action="ppaction://hlinkpres?slideindex=1&amp;slidetitle=Marking exercise..." highlightClick="1"/>
            <a:extLst>
              <a:ext uri="{FF2B5EF4-FFF2-40B4-BE49-F238E27FC236}">
                <a16:creationId xmlns:a16="http://schemas.microsoft.com/office/drawing/2014/main" id="{06A23B4C-9244-48F0-BF0C-4A013E7EA3CB}"/>
              </a:ext>
            </a:extLst>
          </p:cNvPr>
          <p:cNvSpPr>
            <a:spLocks noChangeArrowheads="1"/>
          </p:cNvSpPr>
          <p:nvPr/>
        </p:nvSpPr>
        <p:spPr bwMode="auto">
          <a:xfrm>
            <a:off x="457200" y="5562600"/>
            <a:ext cx="1371600" cy="381000"/>
          </a:xfrm>
          <a:prstGeom prst="actionButtonBlank">
            <a:avLst/>
          </a:prstGeom>
          <a:gradFill rotWithShape="0">
            <a:gsLst>
              <a:gs pos="0">
                <a:srgbClr val="8C3D91"/>
              </a:gs>
              <a:gs pos="12000">
                <a:srgbClr val="7005D4"/>
              </a:gs>
              <a:gs pos="30000">
                <a:srgbClr val="181CC7"/>
              </a:gs>
              <a:gs pos="60001">
                <a:srgbClr val="0A128C"/>
              </a:gs>
              <a:gs pos="100000">
                <a:srgbClr val="000000"/>
              </a:gs>
            </a:gsLst>
            <a:path path="rect">
              <a:fillToRect l="50000" t="50000" r="50000" b="50000"/>
            </a:path>
          </a:gradFill>
          <a:ln w="9525">
            <a:solidFill>
              <a:schemeClr val="tx1"/>
            </a:solidFill>
            <a:miter lim="800000"/>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Marking</a:t>
            </a:r>
          </a:p>
        </p:txBody>
      </p:sp>
      <p:sp>
        <p:nvSpPr>
          <p:cNvPr id="3095" name="AutoShape 38">
            <a:hlinkClick r:id="rId23" action="ppaction://hlinkpres?slideindex=1&amp;slidetitle=Principles of assessment..." highlightClick="1"/>
            <a:extLst>
              <a:ext uri="{FF2B5EF4-FFF2-40B4-BE49-F238E27FC236}">
                <a16:creationId xmlns:a16="http://schemas.microsoft.com/office/drawing/2014/main" id="{EE374A01-2337-4546-B54A-BB7F088ADFC5}"/>
              </a:ext>
            </a:extLst>
          </p:cNvPr>
          <p:cNvSpPr>
            <a:spLocks noChangeArrowheads="1"/>
          </p:cNvSpPr>
          <p:nvPr/>
        </p:nvSpPr>
        <p:spPr bwMode="auto">
          <a:xfrm>
            <a:off x="4724400" y="5105400"/>
            <a:ext cx="1447800" cy="381000"/>
          </a:xfrm>
          <a:prstGeom prst="actionButtonBlank">
            <a:avLst/>
          </a:prstGeom>
          <a:solidFill>
            <a:schemeClr val="bg2"/>
          </a:solidFill>
          <a:ln w="9525">
            <a:solidFill>
              <a:schemeClr val="tx1"/>
            </a:solidFill>
            <a:miter lim="800000"/>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Principles</a:t>
            </a:r>
          </a:p>
        </p:txBody>
      </p:sp>
      <p:sp>
        <p:nvSpPr>
          <p:cNvPr id="3096" name="AutoShape 39">
            <a:hlinkClick r:id="rId24" action="ppaction://hlinkpres?slideindex=28&amp;slidetitle=Ripples on a pond…." highlightClick="1"/>
            <a:extLst>
              <a:ext uri="{FF2B5EF4-FFF2-40B4-BE49-F238E27FC236}">
                <a16:creationId xmlns:a16="http://schemas.microsoft.com/office/drawing/2014/main" id="{C1FB301C-1201-4255-B529-42980384F19D}"/>
              </a:ext>
            </a:extLst>
          </p:cNvPr>
          <p:cNvSpPr>
            <a:spLocks noChangeArrowheads="1"/>
          </p:cNvSpPr>
          <p:nvPr/>
        </p:nvSpPr>
        <p:spPr bwMode="auto">
          <a:xfrm>
            <a:off x="7086600" y="1524000"/>
            <a:ext cx="1042988" cy="304800"/>
          </a:xfrm>
          <a:prstGeom prst="actionButtonBlank">
            <a:avLst/>
          </a:prstGeom>
          <a:solidFill>
            <a:schemeClr val="bg2"/>
          </a:solidFill>
          <a:ln w="9525">
            <a:solidFill>
              <a:schemeClr val="tx1"/>
            </a:solidFill>
            <a:miter lim="800000"/>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ripples</a:t>
            </a:r>
          </a:p>
        </p:txBody>
      </p:sp>
      <p:sp>
        <p:nvSpPr>
          <p:cNvPr id="3097" name="AutoShape 40">
            <a:hlinkClick r:id="rId25" action="ppaction://hlinkpres?slideindex=1&amp;slidetitle=" highlightClick="1"/>
            <a:extLst>
              <a:ext uri="{FF2B5EF4-FFF2-40B4-BE49-F238E27FC236}">
                <a16:creationId xmlns:a16="http://schemas.microsoft.com/office/drawing/2014/main" id="{6DDD9D95-4DF5-4BCA-A29C-442891D4DBD3}"/>
              </a:ext>
            </a:extLst>
          </p:cNvPr>
          <p:cNvSpPr>
            <a:spLocks noChangeArrowheads="1"/>
          </p:cNvSpPr>
          <p:nvPr/>
        </p:nvSpPr>
        <p:spPr bwMode="auto">
          <a:xfrm>
            <a:off x="8610600" y="914400"/>
            <a:ext cx="533400" cy="685800"/>
          </a:xfrm>
          <a:prstGeom prst="actionButtonBlank">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9</a:t>
            </a:r>
          </a:p>
        </p:txBody>
      </p:sp>
      <p:sp>
        <p:nvSpPr>
          <p:cNvPr id="3098" name="AutoShape 42">
            <a:hlinkClick r:id="rId26" action="ppaction://hlinkpres?slideindex=1&amp;slidetitle= " highlightClick="1"/>
            <a:extLst>
              <a:ext uri="{FF2B5EF4-FFF2-40B4-BE49-F238E27FC236}">
                <a16:creationId xmlns:a16="http://schemas.microsoft.com/office/drawing/2014/main" id="{76667C75-2DDB-4A24-A5EB-346FE8DB6152}"/>
              </a:ext>
            </a:extLst>
          </p:cNvPr>
          <p:cNvSpPr>
            <a:spLocks noChangeArrowheads="1"/>
          </p:cNvSpPr>
          <p:nvPr/>
        </p:nvSpPr>
        <p:spPr bwMode="auto">
          <a:xfrm>
            <a:off x="3581400" y="3810000"/>
            <a:ext cx="1042988" cy="533400"/>
          </a:xfrm>
          <a:prstGeom prst="actionButtonBlank">
            <a:avLst/>
          </a:prstGeom>
          <a:solidFill>
            <a:schemeClr val="accent1"/>
          </a:solidFill>
          <a:ln w="9525">
            <a:solidFill>
              <a:schemeClr val="tx1"/>
            </a:solidFill>
            <a:miter lim="800000"/>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70000"/>
              </a:lnSpc>
              <a:spcBef>
                <a:spcPct val="0"/>
              </a:spcBef>
              <a:spcAft>
                <a:spcPct val="0"/>
              </a:spcAft>
              <a:buClrTx/>
              <a:buSzTx/>
              <a:buFontTx/>
              <a:buNone/>
              <a:tabLst/>
              <a:defRPr/>
            </a:pPr>
            <a:r>
              <a:rPr kumimoji="0" lang="en-GB" altLang="en-US" sz="1800" b="1" i="0" u="none" strike="noStrike" kern="1200" cap="none" spc="0" normalizeH="0" baseline="0" noProof="0">
                <a:ln>
                  <a:noFill/>
                </a:ln>
                <a:solidFill>
                  <a:srgbClr val="000066"/>
                </a:solidFill>
                <a:effectLst/>
                <a:uLnTx/>
                <a:uFillTx/>
                <a:latin typeface="Times New Roman" panose="02020603050405020304" pitchFamily="18" charset="0"/>
                <a:ea typeface="+mn-ea"/>
                <a:cs typeface="+mn-cs"/>
              </a:rPr>
              <a:t>Assessing</a:t>
            </a:r>
          </a:p>
          <a:p>
            <a:pPr marL="0" marR="0" lvl="0" indent="0" algn="ctr" defTabSz="914400" rtl="0" eaLnBrk="1" fontAlgn="base" latinLnBrk="0" hangingPunct="1">
              <a:lnSpc>
                <a:spcPct val="70000"/>
              </a:lnSpc>
              <a:spcBef>
                <a:spcPct val="0"/>
              </a:spcBef>
              <a:spcAft>
                <a:spcPct val="0"/>
              </a:spcAft>
              <a:buClrTx/>
              <a:buSzTx/>
              <a:buFontTx/>
              <a:buNone/>
              <a:tabLst/>
              <a:defRPr/>
            </a:pPr>
            <a:r>
              <a:rPr kumimoji="0" lang="en-GB" altLang="en-US" sz="1800" b="1" i="0" u="none" strike="noStrike" kern="1200" cap="none" spc="0" normalizeH="0" baseline="0" noProof="0">
                <a:ln>
                  <a:noFill/>
                </a:ln>
                <a:solidFill>
                  <a:srgbClr val="000066"/>
                </a:solidFill>
                <a:effectLst/>
                <a:uLnTx/>
                <a:uFillTx/>
                <a:latin typeface="Times New Roman" panose="02020603050405020304" pitchFamily="18" charset="0"/>
                <a:ea typeface="+mn-ea"/>
                <a:cs typeface="+mn-cs"/>
              </a:rPr>
              <a:t>groups</a:t>
            </a:r>
          </a:p>
        </p:txBody>
      </p:sp>
      <p:sp>
        <p:nvSpPr>
          <p:cNvPr id="3099" name="AutoShape 44">
            <a:hlinkClick r:id="rId27" action="ppaction://hlinkpres?slideindex=1&amp;slidetitle= " highlightClick="1"/>
            <a:extLst>
              <a:ext uri="{FF2B5EF4-FFF2-40B4-BE49-F238E27FC236}">
                <a16:creationId xmlns:a16="http://schemas.microsoft.com/office/drawing/2014/main" id="{47589D08-DD6C-43A0-9250-56DF784D0A29}"/>
              </a:ext>
            </a:extLst>
          </p:cNvPr>
          <p:cNvSpPr>
            <a:spLocks noChangeArrowheads="1"/>
          </p:cNvSpPr>
          <p:nvPr/>
        </p:nvSpPr>
        <p:spPr bwMode="auto">
          <a:xfrm>
            <a:off x="1143000" y="2133600"/>
            <a:ext cx="1295400" cy="457200"/>
          </a:xfrm>
          <a:prstGeom prst="actionButtonBlank">
            <a:avLst/>
          </a:prstGeom>
          <a:solidFill>
            <a:schemeClr val="bg2"/>
          </a:solidFill>
          <a:ln w="9525">
            <a:solidFill>
              <a:schemeClr val="tx1"/>
            </a:solidFill>
            <a:miter lim="800000"/>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Handouts </a:t>
            </a:r>
          </a:p>
        </p:txBody>
      </p:sp>
      <p:sp>
        <p:nvSpPr>
          <p:cNvPr id="3100" name="AutoShape 47">
            <a:hlinkClick r:id="rId28" action="ppaction://hlinkpres?slideindex=2&amp;slidetitle=Intended learning outcomes" highlightClick="1"/>
            <a:extLst>
              <a:ext uri="{FF2B5EF4-FFF2-40B4-BE49-F238E27FC236}">
                <a16:creationId xmlns:a16="http://schemas.microsoft.com/office/drawing/2014/main" id="{6425C227-99D4-4A5B-A27B-83BCD370A841}"/>
              </a:ext>
            </a:extLst>
          </p:cNvPr>
          <p:cNvSpPr>
            <a:spLocks noChangeArrowheads="1"/>
          </p:cNvSpPr>
          <p:nvPr/>
        </p:nvSpPr>
        <p:spPr bwMode="auto">
          <a:xfrm>
            <a:off x="4572000" y="1143000"/>
            <a:ext cx="1219200" cy="381000"/>
          </a:xfrm>
          <a:prstGeom prst="actionButtonBlank">
            <a:avLst/>
          </a:prstGeom>
          <a:solidFill>
            <a:schemeClr val="bg2"/>
          </a:solidFill>
          <a:ln w="9525">
            <a:solidFill>
              <a:schemeClr val="tx1"/>
            </a:solidFill>
            <a:miter lim="800000"/>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checklist</a:t>
            </a:r>
          </a:p>
        </p:txBody>
      </p:sp>
      <p:sp>
        <p:nvSpPr>
          <p:cNvPr id="3101" name="AutoShape 49">
            <a:hlinkClick r:id="rId29" action="ppaction://hlinkpres?slideindex=14&amp;slidetitle=Translating learning outcomes from Academese to English..." highlightClick="1"/>
            <a:extLst>
              <a:ext uri="{FF2B5EF4-FFF2-40B4-BE49-F238E27FC236}">
                <a16:creationId xmlns:a16="http://schemas.microsoft.com/office/drawing/2014/main" id="{C8D18B01-8F98-4986-AD51-5B16AB86DE06}"/>
              </a:ext>
            </a:extLst>
          </p:cNvPr>
          <p:cNvSpPr>
            <a:spLocks noChangeArrowheads="1"/>
          </p:cNvSpPr>
          <p:nvPr/>
        </p:nvSpPr>
        <p:spPr bwMode="auto">
          <a:xfrm>
            <a:off x="250825" y="4724400"/>
            <a:ext cx="3276600" cy="460375"/>
          </a:xfrm>
          <a:prstGeom prst="actionButtonBlank">
            <a:avLst/>
          </a:prstGeom>
          <a:solidFill>
            <a:schemeClr val="bg2"/>
          </a:solidFill>
          <a:ln w="9525">
            <a:solidFill>
              <a:schemeClr val="tx1"/>
            </a:solidFill>
            <a:miter lim="800000"/>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Editing learning outcomes</a:t>
            </a:r>
          </a:p>
        </p:txBody>
      </p:sp>
      <p:sp>
        <p:nvSpPr>
          <p:cNvPr id="3102" name="AutoShape 50">
            <a:hlinkClick r:id="rId30" action="ppaction://hlinkpres?slideindex=1&amp;slidetitle=Strategy for writing flexible learning materials" highlightClick="1"/>
            <a:extLst>
              <a:ext uri="{FF2B5EF4-FFF2-40B4-BE49-F238E27FC236}">
                <a16:creationId xmlns:a16="http://schemas.microsoft.com/office/drawing/2014/main" id="{ACAB54AA-6EC5-40C9-9ACF-B8024D92B9B0}"/>
              </a:ext>
            </a:extLst>
          </p:cNvPr>
          <p:cNvSpPr>
            <a:spLocks noChangeArrowheads="1"/>
          </p:cNvSpPr>
          <p:nvPr/>
        </p:nvSpPr>
        <p:spPr bwMode="auto">
          <a:xfrm>
            <a:off x="2209800" y="1524000"/>
            <a:ext cx="3429000" cy="457200"/>
          </a:xfrm>
          <a:prstGeom prst="actionButtonBlank">
            <a:avLst/>
          </a:prstGeom>
          <a:solidFill>
            <a:schemeClr val="bg2"/>
          </a:solidFill>
          <a:ln w="9525">
            <a:solidFill>
              <a:schemeClr val="tx1"/>
            </a:solidFill>
            <a:miter lim="800000"/>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Flexible learning strategy</a:t>
            </a:r>
          </a:p>
        </p:txBody>
      </p:sp>
      <p:sp>
        <p:nvSpPr>
          <p:cNvPr id="3103" name="AutoShape 51">
            <a:hlinkClick r:id="rId31" action="ppaction://hlinkpres?slideindex=1&amp;slidetitle= " highlightClick="1"/>
            <a:extLst>
              <a:ext uri="{FF2B5EF4-FFF2-40B4-BE49-F238E27FC236}">
                <a16:creationId xmlns:a16="http://schemas.microsoft.com/office/drawing/2014/main" id="{1B1AFB2B-5138-402D-AB92-8638B47C606D}"/>
              </a:ext>
            </a:extLst>
          </p:cNvPr>
          <p:cNvSpPr>
            <a:spLocks noChangeArrowheads="1"/>
          </p:cNvSpPr>
          <p:nvPr/>
        </p:nvSpPr>
        <p:spPr bwMode="auto">
          <a:xfrm>
            <a:off x="5486400" y="1447800"/>
            <a:ext cx="1042988" cy="381000"/>
          </a:xfrm>
          <a:prstGeom prst="actionButtonBlank">
            <a:avLst/>
          </a:prstGeom>
          <a:solidFill>
            <a:schemeClr val="bg2"/>
          </a:solidFill>
          <a:ln w="9525">
            <a:solidFill>
              <a:schemeClr val="tx1"/>
            </a:solidFill>
            <a:miter lim="800000"/>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What?</a:t>
            </a:r>
          </a:p>
        </p:txBody>
      </p:sp>
      <p:sp>
        <p:nvSpPr>
          <p:cNvPr id="3104" name="AutoShape 52">
            <a:hlinkClick r:id="rId32" action="ppaction://hlinkpres?slideindex=1&amp;slidetitle=Assessment Autobiography" highlightClick="1"/>
            <a:extLst>
              <a:ext uri="{FF2B5EF4-FFF2-40B4-BE49-F238E27FC236}">
                <a16:creationId xmlns:a16="http://schemas.microsoft.com/office/drawing/2014/main" id="{852E5B3E-5B50-4D50-9F67-2453E55093B4}"/>
              </a:ext>
            </a:extLst>
          </p:cNvPr>
          <p:cNvSpPr>
            <a:spLocks noChangeArrowheads="1"/>
          </p:cNvSpPr>
          <p:nvPr/>
        </p:nvSpPr>
        <p:spPr bwMode="auto">
          <a:xfrm>
            <a:off x="7162800" y="6324600"/>
            <a:ext cx="533400" cy="381000"/>
          </a:xfrm>
          <a:prstGeom prst="actionButtonBlank">
            <a:avLst/>
          </a:prstGeom>
          <a:solidFill>
            <a:schemeClr val="bg2"/>
          </a:solidFill>
          <a:ln w="9525">
            <a:solidFill>
              <a:schemeClr val="tx1"/>
            </a:solidFill>
            <a:miter lim="800000"/>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AA</a:t>
            </a:r>
          </a:p>
        </p:txBody>
      </p:sp>
      <p:sp>
        <p:nvSpPr>
          <p:cNvPr id="3105" name="AutoShape 53">
            <a:hlinkClick r:id="rId33" action="ppaction://hlinkpres?slideindex=1&amp;slidetitle=Benefits of peer-assessment" highlightClick="1"/>
            <a:extLst>
              <a:ext uri="{FF2B5EF4-FFF2-40B4-BE49-F238E27FC236}">
                <a16:creationId xmlns:a16="http://schemas.microsoft.com/office/drawing/2014/main" id="{43745558-1DCB-4BD1-B2F4-7CE8C8EA2C5C}"/>
              </a:ext>
            </a:extLst>
          </p:cNvPr>
          <p:cNvSpPr>
            <a:spLocks noChangeArrowheads="1"/>
          </p:cNvSpPr>
          <p:nvPr/>
        </p:nvSpPr>
        <p:spPr bwMode="auto">
          <a:xfrm>
            <a:off x="8458200" y="6324600"/>
            <a:ext cx="685800" cy="533400"/>
          </a:xfrm>
          <a:prstGeom prst="actionButtonBlank">
            <a:avLst/>
          </a:prstGeom>
          <a:solidFill>
            <a:schemeClr val="bg2"/>
          </a:solidFill>
          <a:ln w="9525">
            <a:solidFill>
              <a:schemeClr val="tx1"/>
            </a:solidFill>
            <a:miter lim="800000"/>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B s/p</a:t>
            </a:r>
          </a:p>
        </p:txBody>
      </p:sp>
      <p:sp>
        <p:nvSpPr>
          <p:cNvPr id="2102" name="AutoShape 54">
            <a:hlinkClick r:id="" action="ppaction://hlinkshowjump?jump=endshow" highlightClick="1"/>
            <a:extLst>
              <a:ext uri="{FF2B5EF4-FFF2-40B4-BE49-F238E27FC236}">
                <a16:creationId xmlns:a16="http://schemas.microsoft.com/office/drawing/2014/main" id="{DE635551-78D5-4CBA-94DA-0EE9D284C614}"/>
              </a:ext>
            </a:extLst>
          </p:cNvPr>
          <p:cNvSpPr>
            <a:spLocks noChangeArrowheads="1"/>
          </p:cNvSpPr>
          <p:nvPr/>
        </p:nvSpPr>
        <p:spPr bwMode="auto">
          <a:xfrm>
            <a:off x="4572000" y="3124200"/>
            <a:ext cx="1042988" cy="609600"/>
          </a:xfrm>
          <a:prstGeom prst="actionButtonBlank">
            <a:avLst/>
          </a:prstGeom>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n w="9525">
            <a:solidFill>
              <a:schemeClr val="bg2"/>
            </a:solid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200" cap="none" spc="0" normalizeH="0" baseline="0" noProof="0">
                <a:ln>
                  <a:noFill/>
                </a:ln>
                <a:solidFill>
                  <a:srgbClr val="BE2304"/>
                </a:solidFill>
                <a:effectLst>
                  <a:outerShdw blurRad="38100" dist="38100" dir="2700000" algn="tl">
                    <a:srgbClr val="000000"/>
                  </a:outerShdw>
                </a:effectLst>
                <a:uLnTx/>
                <a:uFillTx/>
                <a:latin typeface="Times New Roman" panose="02020603050405020304" pitchFamily="18" charset="0"/>
                <a:ea typeface="+mn-ea"/>
                <a:cs typeface="+mn-cs"/>
              </a:rPr>
              <a:t>back</a:t>
            </a:r>
          </a:p>
        </p:txBody>
      </p:sp>
      <p:sp>
        <p:nvSpPr>
          <p:cNvPr id="3107" name="Text Box 55">
            <a:extLst>
              <a:ext uri="{FF2B5EF4-FFF2-40B4-BE49-F238E27FC236}">
                <a16:creationId xmlns:a16="http://schemas.microsoft.com/office/drawing/2014/main" id="{0A25B441-658A-45A5-946B-4980EE9D9707}"/>
              </a:ext>
            </a:extLst>
          </p:cNvPr>
          <p:cNvSpPr txBox="1">
            <a:spLocks noChangeArrowheads="1"/>
          </p:cNvSpPr>
          <p:nvPr/>
        </p:nvSpPr>
        <p:spPr bwMode="auto">
          <a:xfrm>
            <a:off x="1143000" y="3048000"/>
            <a:ext cx="1752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fld id="{A88B6BD0-11FB-4ABB-8050-85F8916C4C04}" type="datetime2">
              <a:rPr kumimoji="0" lang="en-GB" altLang="en-US" sz="1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mn-cs"/>
              </a:rPr>
              <a:pPr marL="0" marR="0" lvl="0" indent="0" algn="l" defTabSz="914400" rtl="0" eaLnBrk="1" fontAlgn="base" latinLnBrk="0" hangingPunct="1">
                <a:lnSpc>
                  <a:spcPct val="100000"/>
                </a:lnSpc>
                <a:spcBef>
                  <a:spcPct val="50000"/>
                </a:spcBef>
                <a:spcAft>
                  <a:spcPct val="0"/>
                </a:spcAft>
                <a:buClrTx/>
                <a:buSzTx/>
                <a:buFontTx/>
                <a:buNone/>
                <a:tabLst/>
                <a:defRPr/>
              </a:pPr>
              <a:t>Saturday, 16 November 2019</a:t>
            </a:fld>
            <a:endParaRPr kumimoji="0" lang="en-GB" altLang="en-US" sz="1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3108" name="AutoShape 60">
            <a:hlinkClick r:id="rId34" action="ppaction://hlinkpres?slideindex=1&amp;slidetitle=Optical Illusions" highlightClick="1"/>
            <a:extLst>
              <a:ext uri="{FF2B5EF4-FFF2-40B4-BE49-F238E27FC236}">
                <a16:creationId xmlns:a16="http://schemas.microsoft.com/office/drawing/2014/main" id="{AA5A1CB2-2A5D-4C38-AE55-9B376C48F681}"/>
              </a:ext>
            </a:extLst>
          </p:cNvPr>
          <p:cNvSpPr>
            <a:spLocks noChangeArrowheads="1"/>
          </p:cNvSpPr>
          <p:nvPr/>
        </p:nvSpPr>
        <p:spPr bwMode="auto">
          <a:xfrm>
            <a:off x="8382000" y="533400"/>
            <a:ext cx="762000" cy="457200"/>
          </a:xfrm>
          <a:prstGeom prst="actionButtonBlank">
            <a:avLst/>
          </a:prstGeom>
          <a:solidFill>
            <a:schemeClr val="bg2"/>
          </a:solidFill>
          <a:ln w="9525">
            <a:solidFill>
              <a:schemeClr val="tx1"/>
            </a:solidFill>
            <a:miter lim="800000"/>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OO</a:t>
            </a:r>
          </a:p>
        </p:txBody>
      </p:sp>
      <p:sp>
        <p:nvSpPr>
          <p:cNvPr id="3109" name="AutoShape 63">
            <a:hlinkClick r:id="rId35" action="ppaction://hlinkpres?slideindex=1&amp;slidetitle=Making time to develop computer-aided materials…" highlightClick="1"/>
            <a:extLst>
              <a:ext uri="{FF2B5EF4-FFF2-40B4-BE49-F238E27FC236}">
                <a16:creationId xmlns:a16="http://schemas.microsoft.com/office/drawing/2014/main" id="{835C4A8B-0648-4D81-BC25-5CA91437531D}"/>
              </a:ext>
            </a:extLst>
          </p:cNvPr>
          <p:cNvSpPr>
            <a:spLocks noChangeArrowheads="1"/>
          </p:cNvSpPr>
          <p:nvPr/>
        </p:nvSpPr>
        <p:spPr bwMode="auto">
          <a:xfrm>
            <a:off x="0" y="3429000"/>
            <a:ext cx="609600" cy="609600"/>
          </a:xfrm>
          <a:prstGeom prst="actionButtonBlank">
            <a:avLst/>
          </a:prstGeom>
          <a:solidFill>
            <a:schemeClr val="bg2"/>
          </a:solidFill>
          <a:ln w="9525">
            <a:solidFill>
              <a:schemeClr val="tx1"/>
            </a:solidFill>
            <a:miter lim="800000"/>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T</a:t>
            </a:r>
          </a:p>
        </p:txBody>
      </p:sp>
      <p:sp>
        <p:nvSpPr>
          <p:cNvPr id="3110" name="AutoShape 64">
            <a:hlinkClick r:id="rId36" action="ppaction://hlinkpres?slideindex=1&amp;slidetitle=Towards a (real) ‘teaching taxonomy’" highlightClick="1"/>
            <a:extLst>
              <a:ext uri="{FF2B5EF4-FFF2-40B4-BE49-F238E27FC236}">
                <a16:creationId xmlns:a16="http://schemas.microsoft.com/office/drawing/2014/main" id="{76FC0590-7957-4673-BB61-D5054BA1D351}"/>
              </a:ext>
            </a:extLst>
          </p:cNvPr>
          <p:cNvSpPr>
            <a:spLocks noChangeArrowheads="1"/>
          </p:cNvSpPr>
          <p:nvPr/>
        </p:nvSpPr>
        <p:spPr bwMode="auto">
          <a:xfrm>
            <a:off x="6324600" y="0"/>
            <a:ext cx="533400" cy="457200"/>
          </a:xfrm>
          <a:prstGeom prst="actionButtonBlank">
            <a:avLst/>
          </a:prstGeom>
          <a:solidFill>
            <a:schemeClr val="bg2"/>
          </a:solidFill>
          <a:ln w="9525">
            <a:solidFill>
              <a:schemeClr val="tx1"/>
            </a:solidFill>
            <a:miter lim="800000"/>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tax</a:t>
            </a:r>
          </a:p>
        </p:txBody>
      </p:sp>
      <p:sp>
        <p:nvSpPr>
          <p:cNvPr id="3111" name="AutoShape 66">
            <a:hlinkClick r:id="rId37" action="ppaction://hlinkpres?slideindex=1&amp;slidetitle=Assessing clever…" highlightClick="1"/>
            <a:extLst>
              <a:ext uri="{FF2B5EF4-FFF2-40B4-BE49-F238E27FC236}">
                <a16:creationId xmlns:a16="http://schemas.microsoft.com/office/drawing/2014/main" id="{243E1B39-E714-4186-8FBF-00D53D7238A0}"/>
              </a:ext>
            </a:extLst>
          </p:cNvPr>
          <p:cNvSpPr>
            <a:spLocks noChangeArrowheads="1"/>
          </p:cNvSpPr>
          <p:nvPr/>
        </p:nvSpPr>
        <p:spPr bwMode="auto">
          <a:xfrm>
            <a:off x="1752600" y="5867400"/>
            <a:ext cx="1042988" cy="381000"/>
          </a:xfrm>
          <a:prstGeom prst="actionButtonBlank">
            <a:avLst/>
          </a:prstGeom>
          <a:solidFill>
            <a:schemeClr val="bg2"/>
          </a:solidFill>
          <a:ln w="9525">
            <a:solidFill>
              <a:schemeClr val="tx1"/>
            </a:solidFill>
            <a:miter lim="800000"/>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clever</a:t>
            </a:r>
          </a:p>
        </p:txBody>
      </p:sp>
      <p:sp>
        <p:nvSpPr>
          <p:cNvPr id="3112" name="AutoShape 68">
            <a:hlinkClick r:id="rId38" action="ppaction://hlinkpres?slideindex=1&amp;slidetitle=Multi-purpose teaching and learning device" highlightClick="1"/>
            <a:extLst>
              <a:ext uri="{FF2B5EF4-FFF2-40B4-BE49-F238E27FC236}">
                <a16:creationId xmlns:a16="http://schemas.microsoft.com/office/drawing/2014/main" id="{10BF6A69-783C-4061-98B9-E5D7DE235486}"/>
              </a:ext>
            </a:extLst>
          </p:cNvPr>
          <p:cNvSpPr>
            <a:spLocks noChangeArrowheads="1"/>
          </p:cNvSpPr>
          <p:nvPr/>
        </p:nvSpPr>
        <p:spPr bwMode="auto">
          <a:xfrm>
            <a:off x="6248400" y="5105400"/>
            <a:ext cx="1042988" cy="457200"/>
          </a:xfrm>
          <a:prstGeom prst="actionButtonBlank">
            <a:avLst/>
          </a:prstGeom>
          <a:solidFill>
            <a:schemeClr val="bg2"/>
          </a:solidFill>
          <a:ln w="9525">
            <a:solidFill>
              <a:schemeClr val="tx1"/>
            </a:solidFill>
            <a:miter lim="800000"/>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BOOK</a:t>
            </a:r>
          </a:p>
        </p:txBody>
      </p:sp>
      <p:sp>
        <p:nvSpPr>
          <p:cNvPr id="3113" name="AutoShape 69">
            <a:hlinkClick r:id="rId39" action="ppaction://hlinkpres?slideindex=1&amp;slidetitle=Ways of giving feedback to students" highlightClick="1"/>
            <a:extLst>
              <a:ext uri="{FF2B5EF4-FFF2-40B4-BE49-F238E27FC236}">
                <a16:creationId xmlns:a16="http://schemas.microsoft.com/office/drawing/2014/main" id="{98F4DAB2-C1ED-4AFB-81D0-D400034B291E}"/>
              </a:ext>
            </a:extLst>
          </p:cNvPr>
          <p:cNvSpPr>
            <a:spLocks noChangeArrowheads="1"/>
          </p:cNvSpPr>
          <p:nvPr/>
        </p:nvSpPr>
        <p:spPr bwMode="auto">
          <a:xfrm>
            <a:off x="5638800" y="2286000"/>
            <a:ext cx="1371600" cy="457200"/>
          </a:xfrm>
          <a:prstGeom prst="actionButtonBlank">
            <a:avLst/>
          </a:prstGeom>
          <a:solidFill>
            <a:schemeClr val="bg2"/>
          </a:solidFill>
          <a:ln w="9525">
            <a:solidFill>
              <a:schemeClr val="tx1"/>
            </a:solidFill>
            <a:miter lim="800000"/>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16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Feedback</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16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To students</a:t>
            </a:r>
          </a:p>
        </p:txBody>
      </p:sp>
      <p:sp>
        <p:nvSpPr>
          <p:cNvPr id="3114" name="AutoShape 70">
            <a:hlinkClick r:id="rId40" action="ppaction://hlinkpres?slideindex=1&amp;slidetitle=Slide 1" highlightClick="1"/>
            <a:extLst>
              <a:ext uri="{FF2B5EF4-FFF2-40B4-BE49-F238E27FC236}">
                <a16:creationId xmlns:a16="http://schemas.microsoft.com/office/drawing/2014/main" id="{3D403167-B626-44F4-8B03-1A500BC5ABEF}"/>
              </a:ext>
            </a:extLst>
          </p:cNvPr>
          <p:cNvSpPr>
            <a:spLocks noChangeArrowheads="1"/>
          </p:cNvSpPr>
          <p:nvPr/>
        </p:nvSpPr>
        <p:spPr bwMode="auto">
          <a:xfrm>
            <a:off x="1066800" y="457200"/>
            <a:ext cx="1042988" cy="609600"/>
          </a:xfrm>
          <a:prstGeom prst="actionButtonBlank">
            <a:avLst/>
          </a:prstGeom>
          <a:solidFill>
            <a:schemeClr val="bg2"/>
          </a:solidFill>
          <a:ln w="9525">
            <a:solidFill>
              <a:schemeClr val="tx1"/>
            </a:solidFill>
            <a:miter lim="800000"/>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serenity</a:t>
            </a:r>
          </a:p>
        </p:txBody>
      </p:sp>
      <p:sp>
        <p:nvSpPr>
          <p:cNvPr id="3115" name="AutoShape 72">
            <a:hlinkClick r:id="rId41" action="ppaction://hlinkpres?slideindex=1&amp;slidetitle= " highlightClick="1"/>
            <a:extLst>
              <a:ext uri="{FF2B5EF4-FFF2-40B4-BE49-F238E27FC236}">
                <a16:creationId xmlns:a16="http://schemas.microsoft.com/office/drawing/2014/main" id="{A52CFCE1-2821-49B0-B029-AC90A0D51DDC}"/>
              </a:ext>
            </a:extLst>
          </p:cNvPr>
          <p:cNvSpPr>
            <a:spLocks noChangeArrowheads="1"/>
          </p:cNvSpPr>
          <p:nvPr/>
        </p:nvSpPr>
        <p:spPr bwMode="auto">
          <a:xfrm>
            <a:off x="2286000" y="1981200"/>
            <a:ext cx="2743200" cy="304800"/>
          </a:xfrm>
          <a:prstGeom prst="actionButtonBlank">
            <a:avLst/>
          </a:prstGeom>
          <a:solidFill>
            <a:schemeClr val="bg2"/>
          </a:solidFill>
          <a:ln w="9525">
            <a:solidFill>
              <a:schemeClr val="tx1"/>
            </a:solidFill>
            <a:miter lim="800000"/>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Feedback from students</a:t>
            </a:r>
          </a:p>
        </p:txBody>
      </p:sp>
      <p:sp>
        <p:nvSpPr>
          <p:cNvPr id="3116" name="AutoShape 73">
            <a:hlinkClick r:id="rId42" action="ppaction://hlinkpres?slideindex=1&amp;slidetitle=Cats " highlightClick="1"/>
            <a:extLst>
              <a:ext uri="{FF2B5EF4-FFF2-40B4-BE49-F238E27FC236}">
                <a16:creationId xmlns:a16="http://schemas.microsoft.com/office/drawing/2014/main" id="{64A8D1E6-EEBE-4180-ABAC-5CBACDB5A2A2}"/>
              </a:ext>
            </a:extLst>
          </p:cNvPr>
          <p:cNvSpPr>
            <a:spLocks noChangeArrowheads="1"/>
          </p:cNvSpPr>
          <p:nvPr/>
        </p:nvSpPr>
        <p:spPr bwMode="auto">
          <a:xfrm>
            <a:off x="5257800" y="0"/>
            <a:ext cx="1042988" cy="457200"/>
          </a:xfrm>
          <a:prstGeom prst="actionButtonBlank">
            <a:avLst/>
          </a:prstGeom>
          <a:solidFill>
            <a:schemeClr val="bg2"/>
          </a:solidFill>
          <a:ln w="9525">
            <a:solidFill>
              <a:schemeClr val="tx1"/>
            </a:solidFill>
            <a:miter lim="800000"/>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Cats </a:t>
            </a:r>
          </a:p>
        </p:txBody>
      </p:sp>
      <p:sp>
        <p:nvSpPr>
          <p:cNvPr id="3117" name="AutoShape 74">
            <a:hlinkClick r:id="rId43" action="ppaction://hlinkpres?slideindex=1&amp;slidetitle= " highlightClick="1"/>
            <a:extLst>
              <a:ext uri="{FF2B5EF4-FFF2-40B4-BE49-F238E27FC236}">
                <a16:creationId xmlns:a16="http://schemas.microsoft.com/office/drawing/2014/main" id="{9137B4A7-C104-480D-B689-49D4889827D2}"/>
              </a:ext>
            </a:extLst>
          </p:cNvPr>
          <p:cNvSpPr>
            <a:spLocks noChangeArrowheads="1"/>
          </p:cNvSpPr>
          <p:nvPr/>
        </p:nvSpPr>
        <p:spPr bwMode="auto">
          <a:xfrm>
            <a:off x="4114800" y="3168650"/>
            <a:ext cx="457200" cy="520700"/>
          </a:xfrm>
          <a:prstGeom prst="actionButtonBlank">
            <a:avLst/>
          </a:prstGeom>
          <a:solidFill>
            <a:schemeClr val="bg2"/>
          </a:solidFill>
          <a:ln w="9525">
            <a:solidFill>
              <a:schemeClr val="tx1"/>
            </a:solidFill>
            <a:miter lim="800000"/>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cp</a:t>
            </a:r>
          </a:p>
        </p:txBody>
      </p:sp>
      <p:sp>
        <p:nvSpPr>
          <p:cNvPr id="3118" name="AutoShape 75">
            <a:hlinkClick r:id="rId44" action="ppaction://hlinkfile" highlightClick="1"/>
            <a:extLst>
              <a:ext uri="{FF2B5EF4-FFF2-40B4-BE49-F238E27FC236}">
                <a16:creationId xmlns:a16="http://schemas.microsoft.com/office/drawing/2014/main" id="{644CA887-704F-4904-BEF4-027CC9F0B5A1}"/>
              </a:ext>
            </a:extLst>
          </p:cNvPr>
          <p:cNvSpPr>
            <a:spLocks noChangeArrowheads="1"/>
          </p:cNvSpPr>
          <p:nvPr/>
        </p:nvSpPr>
        <p:spPr bwMode="auto">
          <a:xfrm>
            <a:off x="4049713" y="5562600"/>
            <a:ext cx="1042987" cy="304800"/>
          </a:xfrm>
          <a:prstGeom prst="actionButtonBlank">
            <a:avLst/>
          </a:prstGeom>
          <a:solidFill>
            <a:schemeClr val="bg2"/>
          </a:solidFill>
          <a:ln w="9525">
            <a:solidFill>
              <a:schemeClr val="tx1"/>
            </a:solidFill>
            <a:miter lim="800000"/>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geek</a:t>
            </a:r>
          </a:p>
        </p:txBody>
      </p:sp>
      <p:sp>
        <p:nvSpPr>
          <p:cNvPr id="3119" name="AutoShape 79">
            <a:hlinkClick r:id="rId45" action="ppaction://hlinkpres?slideindex=1&amp;slidetitle= " highlightClick="1"/>
            <a:extLst>
              <a:ext uri="{FF2B5EF4-FFF2-40B4-BE49-F238E27FC236}">
                <a16:creationId xmlns:a16="http://schemas.microsoft.com/office/drawing/2014/main" id="{A098F209-8742-4178-AF64-23A9ADF3A435}"/>
              </a:ext>
            </a:extLst>
          </p:cNvPr>
          <p:cNvSpPr>
            <a:spLocks noChangeArrowheads="1"/>
          </p:cNvSpPr>
          <p:nvPr/>
        </p:nvSpPr>
        <p:spPr bwMode="auto">
          <a:xfrm>
            <a:off x="2590800" y="457200"/>
            <a:ext cx="661988" cy="533400"/>
          </a:xfrm>
          <a:prstGeom prst="actionButtonBlank">
            <a:avLst/>
          </a:prstGeom>
          <a:solidFill>
            <a:schemeClr val="bg2"/>
          </a:solidFill>
          <a:ln w="9525">
            <a:solidFill>
              <a:schemeClr val="tx1"/>
            </a:solidFill>
            <a:miter lim="800000"/>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P</a:t>
            </a:r>
          </a:p>
        </p:txBody>
      </p:sp>
      <p:sp>
        <p:nvSpPr>
          <p:cNvPr id="3120" name="AutoShape 80">
            <a:hlinkClick r:id="rId46" action="ppaction://hlinkpres?slideindex=1&amp;slidetitle=" highlightClick="1"/>
            <a:extLst>
              <a:ext uri="{FF2B5EF4-FFF2-40B4-BE49-F238E27FC236}">
                <a16:creationId xmlns:a16="http://schemas.microsoft.com/office/drawing/2014/main" id="{47C961C2-9195-4551-8239-3E6275CCEE3E}"/>
              </a:ext>
            </a:extLst>
          </p:cNvPr>
          <p:cNvSpPr>
            <a:spLocks noChangeArrowheads="1"/>
          </p:cNvSpPr>
          <p:nvPr/>
        </p:nvSpPr>
        <p:spPr bwMode="auto">
          <a:xfrm>
            <a:off x="3276600" y="533400"/>
            <a:ext cx="609600" cy="457200"/>
          </a:xfrm>
          <a:prstGeom prst="actionButtonBlank">
            <a:avLst/>
          </a:prstGeom>
          <a:solidFill>
            <a:schemeClr val="bg2"/>
          </a:solidFill>
          <a:ln w="9525">
            <a:solidFill>
              <a:schemeClr val="tx1"/>
            </a:solidFill>
            <a:miter lim="800000"/>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D</a:t>
            </a:r>
          </a:p>
        </p:txBody>
      </p:sp>
      <p:sp>
        <p:nvSpPr>
          <p:cNvPr id="3121" name="AutoShape 81">
            <a:hlinkClick r:id="rId47" action="ppaction://hlinkpres?slideindex=1&amp;slidetitle= " highlightClick="1"/>
            <a:extLst>
              <a:ext uri="{FF2B5EF4-FFF2-40B4-BE49-F238E27FC236}">
                <a16:creationId xmlns:a16="http://schemas.microsoft.com/office/drawing/2014/main" id="{96932142-AFB0-4D34-B392-AE9CD52CA59C}"/>
              </a:ext>
            </a:extLst>
          </p:cNvPr>
          <p:cNvSpPr>
            <a:spLocks noChangeArrowheads="1"/>
          </p:cNvSpPr>
          <p:nvPr/>
        </p:nvSpPr>
        <p:spPr bwMode="auto">
          <a:xfrm>
            <a:off x="5257800" y="6324600"/>
            <a:ext cx="685800" cy="533400"/>
          </a:xfrm>
          <a:prstGeom prst="actionButtonBlank">
            <a:avLst/>
          </a:prstGeom>
          <a:solidFill>
            <a:schemeClr val="bg2"/>
          </a:solidFill>
          <a:ln w="9525">
            <a:solidFill>
              <a:schemeClr val="tx1"/>
            </a:solidFill>
            <a:miter lim="800000"/>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Lao</a:t>
            </a:r>
          </a:p>
        </p:txBody>
      </p:sp>
      <p:sp>
        <p:nvSpPr>
          <p:cNvPr id="3122" name="AutoShape 82">
            <a:hlinkClick r:id="rId48" action="ppaction://hlinkpres?slideindex=4&amp;slidetitle=Learning from mistakes..." highlightClick="1"/>
            <a:extLst>
              <a:ext uri="{FF2B5EF4-FFF2-40B4-BE49-F238E27FC236}">
                <a16:creationId xmlns:a16="http://schemas.microsoft.com/office/drawing/2014/main" id="{99351D84-4C49-49FB-8F1B-098A18DA83F4}"/>
              </a:ext>
            </a:extLst>
          </p:cNvPr>
          <p:cNvSpPr>
            <a:spLocks noChangeArrowheads="1"/>
          </p:cNvSpPr>
          <p:nvPr/>
        </p:nvSpPr>
        <p:spPr bwMode="auto">
          <a:xfrm>
            <a:off x="0" y="4495800"/>
            <a:ext cx="1042988" cy="457200"/>
          </a:xfrm>
          <a:prstGeom prst="actionButtonBlank">
            <a:avLst/>
          </a:prstGeom>
          <a:solidFill>
            <a:schemeClr val="bg2"/>
          </a:solidFill>
          <a:ln w="9525">
            <a:solidFill>
              <a:schemeClr val="tx1"/>
            </a:solidFill>
            <a:miter lim="800000"/>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Niels Bohr</a:t>
            </a:r>
          </a:p>
        </p:txBody>
      </p:sp>
      <p:sp>
        <p:nvSpPr>
          <p:cNvPr id="3123" name="AutoShape 84">
            <a:hlinkClick r:id="rId49" action="ppaction://hlinkpres?slideindex=1&amp;slidetitle=What really drives learning?" highlightClick="1"/>
            <a:extLst>
              <a:ext uri="{FF2B5EF4-FFF2-40B4-BE49-F238E27FC236}">
                <a16:creationId xmlns:a16="http://schemas.microsoft.com/office/drawing/2014/main" id="{013B2DAE-812C-4CE4-BD49-B22BB67ABF6A}"/>
              </a:ext>
            </a:extLst>
          </p:cNvPr>
          <p:cNvSpPr>
            <a:spLocks noChangeArrowheads="1"/>
          </p:cNvSpPr>
          <p:nvPr/>
        </p:nvSpPr>
        <p:spPr bwMode="auto">
          <a:xfrm>
            <a:off x="0" y="2971800"/>
            <a:ext cx="1042988" cy="457200"/>
          </a:xfrm>
          <a:prstGeom prst="actionButtonBlank">
            <a:avLst/>
          </a:prstGeom>
          <a:solidFill>
            <a:schemeClr val="bg2"/>
          </a:solidFill>
          <a:ln w="9525">
            <a:solidFill>
              <a:schemeClr val="bg2"/>
            </a:solidFill>
            <a:miter lim="800000"/>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Asst driv</a:t>
            </a:r>
          </a:p>
        </p:txBody>
      </p:sp>
      <p:sp>
        <p:nvSpPr>
          <p:cNvPr id="3124" name="AutoShape 88">
            <a:hlinkClick r:id="rId50" action="ppaction://hlinkpres?slideindex=1&amp;slidetitle=PowerPoint Presentation" highlightClick="1"/>
            <a:extLst>
              <a:ext uri="{FF2B5EF4-FFF2-40B4-BE49-F238E27FC236}">
                <a16:creationId xmlns:a16="http://schemas.microsoft.com/office/drawing/2014/main" id="{BB2DD2F4-3F36-46D9-A7E6-EF1AD8260B00}"/>
              </a:ext>
            </a:extLst>
          </p:cNvPr>
          <p:cNvSpPr>
            <a:spLocks noChangeArrowheads="1"/>
          </p:cNvSpPr>
          <p:nvPr/>
        </p:nvSpPr>
        <p:spPr bwMode="auto">
          <a:xfrm>
            <a:off x="4953000" y="0"/>
            <a:ext cx="457200" cy="381000"/>
          </a:xfrm>
          <a:prstGeom prst="actionButtonBlank">
            <a:avLst/>
          </a:prstGeom>
          <a:solidFill>
            <a:schemeClr val="bg2"/>
          </a:solidFill>
          <a:ln w="9525">
            <a:solidFill>
              <a:schemeClr val="tx1"/>
            </a:solidFill>
            <a:miter lim="800000"/>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eu</a:t>
            </a:r>
          </a:p>
        </p:txBody>
      </p:sp>
      <p:sp>
        <p:nvSpPr>
          <p:cNvPr id="3125" name="AutoShape 89">
            <a:hlinkClick r:id="rId51" action="ppaction://hlinkpres?slideindex=1&amp;slidetitle=Phil’s three ‘musts’ for assessment" highlightClick="1"/>
            <a:extLst>
              <a:ext uri="{FF2B5EF4-FFF2-40B4-BE49-F238E27FC236}">
                <a16:creationId xmlns:a16="http://schemas.microsoft.com/office/drawing/2014/main" id="{BBE2204E-2F1D-46AC-A0EC-CF3DCC1A2489}"/>
              </a:ext>
            </a:extLst>
          </p:cNvPr>
          <p:cNvSpPr>
            <a:spLocks noChangeArrowheads="1"/>
          </p:cNvSpPr>
          <p:nvPr/>
        </p:nvSpPr>
        <p:spPr bwMode="auto">
          <a:xfrm>
            <a:off x="6118225" y="6337300"/>
            <a:ext cx="990600" cy="520700"/>
          </a:xfrm>
          <a:prstGeom prst="actionButtonBlank">
            <a:avLst/>
          </a:prstGeom>
          <a:solidFill>
            <a:schemeClr val="bg2"/>
          </a:solidFill>
          <a:ln w="9525">
            <a:solidFill>
              <a:schemeClr val="tx1"/>
            </a:solidFill>
            <a:miter lim="800000"/>
            <a:headEnd/>
            <a:tailEnd/>
          </a:ln>
        </p:spPr>
        <p:txBody>
          <a:bodyPr wrap="none" anchor="ct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Musts</a:t>
            </a:r>
          </a:p>
        </p:txBody>
      </p:sp>
      <p:sp>
        <p:nvSpPr>
          <p:cNvPr id="3126" name="AutoShape 90">
            <a:hlinkClick r:id="rId52" action="ppaction://hlinkpres?slideindex=1&amp;slidetitle=PowerPoint Presentation" highlightClick="1"/>
            <a:extLst>
              <a:ext uri="{FF2B5EF4-FFF2-40B4-BE49-F238E27FC236}">
                <a16:creationId xmlns:a16="http://schemas.microsoft.com/office/drawing/2014/main" id="{51715BCC-F7E6-4D89-9E2A-E61E4FA37C6A}"/>
              </a:ext>
            </a:extLst>
          </p:cNvPr>
          <p:cNvSpPr>
            <a:spLocks noChangeArrowheads="1"/>
          </p:cNvSpPr>
          <p:nvPr/>
        </p:nvSpPr>
        <p:spPr bwMode="auto">
          <a:xfrm>
            <a:off x="0" y="5791200"/>
            <a:ext cx="838200" cy="381000"/>
          </a:xfrm>
          <a:prstGeom prst="actionButtonBlank">
            <a:avLst/>
          </a:prstGeom>
          <a:solidFill>
            <a:schemeClr val="bg2"/>
          </a:solidFill>
          <a:ln w="9525">
            <a:solidFill>
              <a:schemeClr val="tx1"/>
            </a:solidFill>
            <a:miter lim="800000"/>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New el</a:t>
            </a:r>
          </a:p>
        </p:txBody>
      </p:sp>
      <p:sp>
        <p:nvSpPr>
          <p:cNvPr id="3127" name="AutoShape 91">
            <a:hlinkClick r:id="rId53" action="ppaction://hlinkpres?slideindex=1&amp;slidetitle=" highlightClick="1"/>
            <a:extLst>
              <a:ext uri="{FF2B5EF4-FFF2-40B4-BE49-F238E27FC236}">
                <a16:creationId xmlns:a16="http://schemas.microsoft.com/office/drawing/2014/main" id="{695C6399-9DEB-416F-816B-311830D3A87A}"/>
              </a:ext>
            </a:extLst>
          </p:cNvPr>
          <p:cNvSpPr>
            <a:spLocks noChangeArrowheads="1"/>
          </p:cNvSpPr>
          <p:nvPr/>
        </p:nvSpPr>
        <p:spPr bwMode="auto">
          <a:xfrm>
            <a:off x="2590800" y="6019800"/>
            <a:ext cx="1423988" cy="457200"/>
          </a:xfrm>
          <a:prstGeom prst="actionButtonBlank">
            <a:avLst/>
          </a:prstGeom>
          <a:gradFill rotWithShape="0">
            <a:gsLst>
              <a:gs pos="0">
                <a:srgbClr val="000082"/>
              </a:gs>
              <a:gs pos="30000">
                <a:srgbClr val="66008F"/>
              </a:gs>
              <a:gs pos="64999">
                <a:srgbClr val="BA0066"/>
              </a:gs>
              <a:gs pos="89999">
                <a:srgbClr val="FF0000"/>
              </a:gs>
              <a:gs pos="100000">
                <a:srgbClr val="FF8200"/>
              </a:gs>
            </a:gsLst>
            <a:path path="rect">
              <a:fillToRect l="50000" t="50000" r="50000" b="50000"/>
            </a:path>
          </a:gradFill>
          <a:ln w="9525">
            <a:solidFill>
              <a:schemeClr val="tx1"/>
            </a:solidFill>
            <a:miter lim="800000"/>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R D Laing</a:t>
            </a:r>
          </a:p>
        </p:txBody>
      </p:sp>
      <p:sp>
        <p:nvSpPr>
          <p:cNvPr id="2140" name="AutoShape 92">
            <a:hlinkClick r:id="rId54" action="ppaction://hlinkpres?slideindex=1&amp;slidetitle=" highlightClick="1"/>
            <a:extLst>
              <a:ext uri="{FF2B5EF4-FFF2-40B4-BE49-F238E27FC236}">
                <a16:creationId xmlns:a16="http://schemas.microsoft.com/office/drawing/2014/main" id="{796AEE78-DBF1-478A-AC76-6E581887123B}"/>
              </a:ext>
            </a:extLst>
          </p:cNvPr>
          <p:cNvSpPr>
            <a:spLocks noChangeArrowheads="1"/>
          </p:cNvSpPr>
          <p:nvPr/>
        </p:nvSpPr>
        <p:spPr bwMode="auto">
          <a:xfrm>
            <a:off x="7315200" y="3733800"/>
            <a:ext cx="1423988" cy="304800"/>
          </a:xfrm>
          <a:prstGeom prst="actionButtonBlank">
            <a:avLst/>
          </a:prstGeom>
          <a:solidFill>
            <a:srgbClr val="F06BF7"/>
          </a:solidFill>
          <a:ln w="9525">
            <a:solidFill>
              <a:schemeClr val="tx1"/>
            </a:solid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Test slide</a:t>
            </a:r>
          </a:p>
        </p:txBody>
      </p:sp>
      <p:sp>
        <p:nvSpPr>
          <p:cNvPr id="3129" name="AutoShape 93">
            <a:hlinkClick r:id="rId55" action="ppaction://hlinkpres?slideindex=1&amp;slidetitle=" highlightClick="1"/>
            <a:extLst>
              <a:ext uri="{FF2B5EF4-FFF2-40B4-BE49-F238E27FC236}">
                <a16:creationId xmlns:a16="http://schemas.microsoft.com/office/drawing/2014/main" id="{4C082FA5-0746-4CB5-AD3A-048574B04DF1}"/>
              </a:ext>
            </a:extLst>
          </p:cNvPr>
          <p:cNvSpPr>
            <a:spLocks noChangeArrowheads="1"/>
          </p:cNvSpPr>
          <p:nvPr/>
        </p:nvSpPr>
        <p:spPr bwMode="auto">
          <a:xfrm>
            <a:off x="4419600" y="6477000"/>
            <a:ext cx="762000" cy="381000"/>
          </a:xfrm>
          <a:prstGeom prst="actionButtonBlank">
            <a:avLst/>
          </a:prstGeom>
          <a:solidFill>
            <a:schemeClr val="accent1"/>
          </a:solidFill>
          <a:ln w="9525">
            <a:solidFill>
              <a:schemeClr val="tx1"/>
            </a:solidFill>
            <a:miter lim="800000"/>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400" b="0" i="0" u="none" strike="noStrike" kern="1200" cap="none" spc="0" normalizeH="0" baseline="0" noProof="0">
                <a:ln>
                  <a:noFill/>
                </a:ln>
                <a:solidFill>
                  <a:srgbClr val="000044"/>
                </a:solidFill>
                <a:effectLst/>
                <a:uLnTx/>
                <a:uFillTx/>
                <a:latin typeface="Times New Roman" panose="02020603050405020304" pitchFamily="18" charset="0"/>
                <a:ea typeface="+mn-ea"/>
                <a:cs typeface="+mn-cs"/>
              </a:rPr>
              <a:t>Noah </a:t>
            </a:r>
          </a:p>
        </p:txBody>
      </p:sp>
      <p:sp>
        <p:nvSpPr>
          <p:cNvPr id="3130" name="AutoShape 94">
            <a:hlinkClick r:id="rId56" action="ppaction://hlinkpres?slideindex=1&amp;slidetitle=PowerPoint Presentation" highlightClick="1"/>
            <a:extLst>
              <a:ext uri="{FF2B5EF4-FFF2-40B4-BE49-F238E27FC236}">
                <a16:creationId xmlns:a16="http://schemas.microsoft.com/office/drawing/2014/main" id="{79464F40-ED7F-4C3C-81A6-FF0F2BB8CE75}"/>
              </a:ext>
            </a:extLst>
          </p:cNvPr>
          <p:cNvSpPr>
            <a:spLocks noChangeArrowheads="1"/>
          </p:cNvSpPr>
          <p:nvPr/>
        </p:nvSpPr>
        <p:spPr bwMode="auto">
          <a:xfrm>
            <a:off x="762000" y="6019800"/>
            <a:ext cx="914400" cy="381000"/>
          </a:xfrm>
          <a:prstGeom prst="actionButtonBlank">
            <a:avLst/>
          </a:prstGeom>
          <a:solidFill>
            <a:schemeClr val="accent1"/>
          </a:solidFill>
          <a:ln w="9525">
            <a:solidFill>
              <a:schemeClr val="tx1"/>
            </a:solidFill>
            <a:miter lim="800000"/>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a:ln>
                  <a:noFill/>
                </a:ln>
                <a:solidFill>
                  <a:srgbClr val="000044"/>
                </a:solidFill>
                <a:effectLst/>
                <a:uLnTx/>
                <a:uFillTx/>
                <a:latin typeface="Times New Roman" panose="02020603050405020304" pitchFamily="18" charset="0"/>
                <a:ea typeface="+mn-ea"/>
                <a:cs typeface="+mn-cs"/>
              </a:rPr>
              <a:t>More el</a:t>
            </a:r>
          </a:p>
        </p:txBody>
      </p:sp>
      <p:sp>
        <p:nvSpPr>
          <p:cNvPr id="3131" name="AutoShape 95">
            <a:hlinkClick r:id="rId57" action="ppaction://hlinkpres?slideindex=1&amp;slidetitle=PowerPoint Presentation" highlightClick="1"/>
            <a:extLst>
              <a:ext uri="{FF2B5EF4-FFF2-40B4-BE49-F238E27FC236}">
                <a16:creationId xmlns:a16="http://schemas.microsoft.com/office/drawing/2014/main" id="{0603836E-3A53-4D48-8891-1DCE76572EFD}"/>
              </a:ext>
            </a:extLst>
          </p:cNvPr>
          <p:cNvSpPr>
            <a:spLocks noChangeArrowheads="1"/>
          </p:cNvSpPr>
          <p:nvPr/>
        </p:nvSpPr>
        <p:spPr bwMode="auto">
          <a:xfrm>
            <a:off x="3581400" y="990600"/>
            <a:ext cx="762000" cy="457200"/>
          </a:xfrm>
          <a:prstGeom prst="actionButtonBlank">
            <a:avLst/>
          </a:prstGeom>
          <a:solidFill>
            <a:srgbClr val="F06BF7"/>
          </a:solidFill>
          <a:ln w="9525">
            <a:solidFill>
              <a:schemeClr val="tx1"/>
            </a:solidFill>
            <a:miter lim="800000"/>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Rev </a:t>
            </a:r>
          </a:p>
        </p:txBody>
      </p:sp>
      <p:sp>
        <p:nvSpPr>
          <p:cNvPr id="3132" name="AutoShape 96">
            <a:hlinkClick r:id="rId58" action="ppaction://hlinkpres?slideindex=1&amp;slidetitle= " highlightClick="1"/>
            <a:extLst>
              <a:ext uri="{FF2B5EF4-FFF2-40B4-BE49-F238E27FC236}">
                <a16:creationId xmlns:a16="http://schemas.microsoft.com/office/drawing/2014/main" id="{775BE030-F0E6-4A42-80C6-E0C1A82BBA2B}"/>
              </a:ext>
            </a:extLst>
          </p:cNvPr>
          <p:cNvSpPr>
            <a:spLocks noChangeArrowheads="1"/>
          </p:cNvSpPr>
          <p:nvPr/>
        </p:nvSpPr>
        <p:spPr bwMode="auto">
          <a:xfrm>
            <a:off x="6172200" y="5486400"/>
            <a:ext cx="2362200" cy="381000"/>
          </a:xfrm>
          <a:prstGeom prst="actionButtonBlank">
            <a:avLst/>
          </a:prstGeom>
          <a:solidFill>
            <a:schemeClr val="bg2"/>
          </a:solidFill>
          <a:ln w="9525">
            <a:solidFill>
              <a:schemeClr val="bg2"/>
            </a:solidFill>
            <a:miter lim="800000"/>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Why fix assessment?</a:t>
            </a:r>
          </a:p>
        </p:txBody>
      </p:sp>
      <p:sp>
        <p:nvSpPr>
          <p:cNvPr id="3133" name="AutoShape 97">
            <a:hlinkClick r:id="rId59" action="ppaction://hlinkpres?slideindex=4&amp;slidetitle= " highlightClick="1"/>
            <a:extLst>
              <a:ext uri="{FF2B5EF4-FFF2-40B4-BE49-F238E27FC236}">
                <a16:creationId xmlns:a16="http://schemas.microsoft.com/office/drawing/2014/main" id="{2E9DC529-B5E9-4907-82B5-A96E0A06E0BA}"/>
              </a:ext>
            </a:extLst>
          </p:cNvPr>
          <p:cNvSpPr>
            <a:spLocks noChangeArrowheads="1"/>
          </p:cNvSpPr>
          <p:nvPr/>
        </p:nvSpPr>
        <p:spPr bwMode="auto">
          <a:xfrm>
            <a:off x="381000" y="6477000"/>
            <a:ext cx="762000" cy="381000"/>
          </a:xfrm>
          <a:prstGeom prst="actionButtonBlank">
            <a:avLst/>
          </a:prstGeom>
          <a:solidFill>
            <a:schemeClr val="accent1"/>
          </a:solidFill>
          <a:ln w="9525">
            <a:solidFill>
              <a:schemeClr val="tx1"/>
            </a:solidFill>
            <a:miter lim="800000"/>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more</a:t>
            </a:r>
          </a:p>
        </p:txBody>
      </p:sp>
      <p:sp>
        <p:nvSpPr>
          <p:cNvPr id="2146" name="AutoShape 98">
            <a:hlinkClick r:id="rId60" action="ppaction://hlinkpres?slideindex=1&amp;slidetitle=Slide 1" highlightClick="1"/>
            <a:extLst>
              <a:ext uri="{FF2B5EF4-FFF2-40B4-BE49-F238E27FC236}">
                <a16:creationId xmlns:a16="http://schemas.microsoft.com/office/drawing/2014/main" id="{749901F7-F59C-4419-959B-30DAC5D35F01}"/>
              </a:ext>
            </a:extLst>
          </p:cNvPr>
          <p:cNvSpPr>
            <a:spLocks noChangeArrowheads="1"/>
          </p:cNvSpPr>
          <p:nvPr/>
        </p:nvSpPr>
        <p:spPr bwMode="auto">
          <a:xfrm>
            <a:off x="2133600" y="4495800"/>
            <a:ext cx="1042988" cy="381000"/>
          </a:xfrm>
          <a:prstGeom prst="actionButtonBlank">
            <a:avLst/>
          </a:prstGeom>
          <a:gradFill rotWithShape="0">
            <a:gsLst>
              <a:gs pos="0">
                <a:srgbClr val="FF8200"/>
              </a:gs>
              <a:gs pos="10001">
                <a:srgbClr val="FF0000"/>
              </a:gs>
              <a:gs pos="35001">
                <a:srgbClr val="BA0066"/>
              </a:gs>
              <a:gs pos="70000">
                <a:srgbClr val="66008F"/>
              </a:gs>
              <a:gs pos="100000">
                <a:srgbClr val="000082"/>
              </a:gs>
            </a:gsLst>
            <a:path path="rect">
              <a:fillToRect l="50000" t="50000" r="50000" b="50000"/>
            </a:path>
          </a:gradFill>
          <a:ln w="9525">
            <a:solidFill>
              <a:schemeClr val="tx1"/>
            </a:solid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a:ln>
                  <a:noFill/>
                </a:ln>
                <a:solidFill>
                  <a:srgbClr val="FFCC00"/>
                </a:solidFill>
                <a:effectLst>
                  <a:outerShdw blurRad="38100" dist="38100" dir="2700000" algn="tl">
                    <a:srgbClr val="000000"/>
                  </a:outerShdw>
                </a:effectLst>
                <a:uLnTx/>
                <a:uFillTx/>
                <a:latin typeface="Times New Roman" panose="02020603050405020304" pitchFamily="18" charset="0"/>
                <a:ea typeface="+mn-ea"/>
                <a:cs typeface="+mn-cs"/>
              </a:rPr>
              <a:t>books</a:t>
            </a:r>
          </a:p>
        </p:txBody>
      </p:sp>
      <p:sp>
        <p:nvSpPr>
          <p:cNvPr id="3135" name="AutoShape 99">
            <a:hlinkClick r:id="rId61" action="ppaction://hlinkpres?slideindex=1&amp;slidetitle=" highlightClick="1"/>
            <a:extLst>
              <a:ext uri="{FF2B5EF4-FFF2-40B4-BE49-F238E27FC236}">
                <a16:creationId xmlns:a16="http://schemas.microsoft.com/office/drawing/2014/main" id="{56ABF8EA-F645-46D2-AB0C-74406DBFF392}"/>
              </a:ext>
            </a:extLst>
          </p:cNvPr>
          <p:cNvSpPr>
            <a:spLocks noChangeArrowheads="1"/>
          </p:cNvSpPr>
          <p:nvPr/>
        </p:nvSpPr>
        <p:spPr bwMode="auto">
          <a:xfrm>
            <a:off x="4267200" y="5867400"/>
            <a:ext cx="381000" cy="509588"/>
          </a:xfrm>
          <a:prstGeom prst="actionButtonBlank">
            <a:avLst/>
          </a:prstGeom>
          <a:solidFill>
            <a:schemeClr val="bg2"/>
          </a:solidFill>
          <a:ln w="9525">
            <a:solidFill>
              <a:schemeClr val="tx1"/>
            </a:solidFill>
            <a:miter lim="800000"/>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400" b="0" i="0" u="none" strike="noStrike" kern="1200" cap="none" spc="0" normalizeH="0" baseline="0" noProof="0">
                <a:ln>
                  <a:noFill/>
                </a:ln>
                <a:solidFill>
                  <a:srgbClr val="FFCC00"/>
                </a:solidFill>
                <a:effectLst/>
                <a:uLnTx/>
                <a:uFillTx/>
                <a:latin typeface="Times New Roman" panose="02020603050405020304" pitchFamily="18" charset="0"/>
                <a:ea typeface="+mn-ea"/>
                <a:cs typeface="+mn-cs"/>
              </a:rPr>
              <a:t>w</a:t>
            </a:r>
          </a:p>
        </p:txBody>
      </p:sp>
      <p:sp>
        <p:nvSpPr>
          <p:cNvPr id="3136" name="AutoShape 100">
            <a:hlinkClick r:id="rId62" action="ppaction://hlinkpres?slideindex=1&amp;slidetitle=Taxonomies" highlightClick="1"/>
            <a:extLst>
              <a:ext uri="{FF2B5EF4-FFF2-40B4-BE49-F238E27FC236}">
                <a16:creationId xmlns:a16="http://schemas.microsoft.com/office/drawing/2014/main" id="{BB3BCAEB-10E4-4C5B-964E-A23D4048F6F3}"/>
              </a:ext>
            </a:extLst>
          </p:cNvPr>
          <p:cNvSpPr>
            <a:spLocks noChangeArrowheads="1"/>
          </p:cNvSpPr>
          <p:nvPr/>
        </p:nvSpPr>
        <p:spPr bwMode="auto">
          <a:xfrm>
            <a:off x="1295400" y="6400800"/>
            <a:ext cx="838200" cy="457200"/>
          </a:xfrm>
          <a:prstGeom prst="actionButtonBlank">
            <a:avLst/>
          </a:prstGeom>
          <a:solidFill>
            <a:schemeClr val="bg2"/>
          </a:solidFill>
          <a:ln w="9525">
            <a:solidFill>
              <a:schemeClr val="tx1"/>
            </a:solidFill>
            <a:miter lim="800000"/>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Bloom</a:t>
            </a:r>
          </a:p>
        </p:txBody>
      </p:sp>
      <p:sp>
        <p:nvSpPr>
          <p:cNvPr id="2149" name="AutoShape 101">
            <a:hlinkClick r:id="rId63" action="ppaction://hlinkpres?slideindex=1&amp;slidetitle=What does this make you think?" highlightClick="1"/>
            <a:extLst>
              <a:ext uri="{FF2B5EF4-FFF2-40B4-BE49-F238E27FC236}">
                <a16:creationId xmlns:a16="http://schemas.microsoft.com/office/drawing/2014/main" id="{6696AAC9-B0A9-45EC-9834-CA5F467191ED}"/>
              </a:ext>
            </a:extLst>
          </p:cNvPr>
          <p:cNvSpPr>
            <a:spLocks noChangeArrowheads="1"/>
          </p:cNvSpPr>
          <p:nvPr/>
        </p:nvSpPr>
        <p:spPr bwMode="auto">
          <a:xfrm>
            <a:off x="3489325" y="6408738"/>
            <a:ext cx="1373188" cy="450850"/>
          </a:xfrm>
          <a:prstGeom prst="actionButtonBlank">
            <a:avLst/>
          </a:prstGeom>
          <a:solidFill>
            <a:schemeClr val="tx2"/>
          </a:solidFill>
          <a:ln w="9525">
            <a:solidFill>
              <a:schemeClr val="tx1"/>
            </a:solidFill>
            <a:miter lim="800000"/>
            <a:headEnd/>
            <a:tailEnd/>
          </a:ln>
          <a:effectLst/>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a:ln>
                  <a:noFill/>
                </a:ln>
                <a:solidFill>
                  <a:srgbClr val="000000"/>
                </a:solidFill>
                <a:effectLst>
                  <a:outerShdw blurRad="38100" dist="38100" dir="2700000" algn="tl">
                    <a:srgbClr val="FFFFFF"/>
                  </a:outerShdw>
                </a:effectLst>
                <a:uLnTx/>
                <a:uFillTx/>
                <a:latin typeface="Space Toaster" pitchFamily="50" charset="0"/>
                <a:ea typeface="+mn-ea"/>
                <a:cs typeface="+mn-cs"/>
              </a:rPr>
              <a:t>Disabled </a:t>
            </a:r>
          </a:p>
        </p:txBody>
      </p:sp>
      <p:sp>
        <p:nvSpPr>
          <p:cNvPr id="3138" name="AutoShape 102">
            <a:hlinkClick r:id="rId64" action="ppaction://hlinkpres?slideindex=1&amp;slidetitle=" highlightClick="1"/>
            <a:extLst>
              <a:ext uri="{FF2B5EF4-FFF2-40B4-BE49-F238E27FC236}">
                <a16:creationId xmlns:a16="http://schemas.microsoft.com/office/drawing/2014/main" id="{9226E6BB-A5EF-490E-8210-58AF89C26787}"/>
              </a:ext>
            </a:extLst>
          </p:cNvPr>
          <p:cNvSpPr>
            <a:spLocks noChangeArrowheads="1"/>
          </p:cNvSpPr>
          <p:nvPr/>
        </p:nvSpPr>
        <p:spPr bwMode="auto">
          <a:xfrm>
            <a:off x="2051050" y="6400800"/>
            <a:ext cx="1042988" cy="457200"/>
          </a:xfrm>
          <a:prstGeom prst="actionButtonBlank">
            <a:avLst/>
          </a:prstGeom>
          <a:solidFill>
            <a:srgbClr val="000000"/>
          </a:solidFill>
          <a:ln w="9525">
            <a:solidFill>
              <a:schemeClr val="bg2"/>
            </a:solidFill>
            <a:miter lim="800000"/>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1600" b="1" i="0" u="none" strike="noStrike" kern="1200" cap="none" spc="0" normalizeH="0" baseline="0" noProof="0">
                <a:ln>
                  <a:noFill/>
                </a:ln>
                <a:solidFill>
                  <a:srgbClr val="FFCC00"/>
                </a:solidFill>
                <a:effectLst/>
                <a:uLnTx/>
                <a:uFillTx/>
                <a:latin typeface="Comic Sans MS" panose="030F0702030302020204" pitchFamily="66" charset="0"/>
                <a:ea typeface="+mn-ea"/>
                <a:cs typeface="+mn-cs"/>
              </a:rPr>
              <a:t>Name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1600" b="1" i="0" u="none" strike="noStrike" kern="1200" cap="none" spc="0" normalizeH="0" baseline="0" noProof="0">
                <a:ln>
                  <a:noFill/>
                </a:ln>
                <a:solidFill>
                  <a:srgbClr val="FFCC00"/>
                </a:solidFill>
                <a:effectLst/>
                <a:uLnTx/>
                <a:uFillTx/>
                <a:latin typeface="Comic Sans MS" panose="030F0702030302020204" pitchFamily="66" charset="0"/>
                <a:ea typeface="+mn-ea"/>
                <a:cs typeface="+mn-cs"/>
              </a:rPr>
              <a:t> labels</a:t>
            </a:r>
          </a:p>
        </p:txBody>
      </p:sp>
      <p:sp>
        <p:nvSpPr>
          <p:cNvPr id="3139" name="AutoShape 103">
            <a:hlinkClick r:id="rId65" action="ppaction://hlinkpres?slideindex=1&amp;slidetitle=Slide 1" highlightClick="1"/>
            <a:extLst>
              <a:ext uri="{FF2B5EF4-FFF2-40B4-BE49-F238E27FC236}">
                <a16:creationId xmlns:a16="http://schemas.microsoft.com/office/drawing/2014/main" id="{84DA2F13-31EE-4F14-B045-0392A1B9D8CE}"/>
              </a:ext>
            </a:extLst>
          </p:cNvPr>
          <p:cNvSpPr>
            <a:spLocks noChangeArrowheads="1"/>
          </p:cNvSpPr>
          <p:nvPr/>
        </p:nvSpPr>
        <p:spPr bwMode="auto">
          <a:xfrm>
            <a:off x="5943600" y="4267200"/>
            <a:ext cx="3200400" cy="381000"/>
          </a:xfrm>
          <a:prstGeom prst="actionButtonBlank">
            <a:avLst/>
          </a:prstGeom>
          <a:gradFill rotWithShape="0">
            <a:gsLst>
              <a:gs pos="0">
                <a:srgbClr val="FFBF00"/>
              </a:gs>
              <a:gs pos="10001">
                <a:srgbClr val="F27300"/>
              </a:gs>
              <a:gs pos="25000">
                <a:srgbClr val="8F0040"/>
              </a:gs>
              <a:gs pos="50000">
                <a:srgbClr val="400040"/>
              </a:gs>
              <a:gs pos="80000">
                <a:srgbClr val="000040"/>
              </a:gs>
              <a:gs pos="100000">
                <a:srgbClr val="000000"/>
              </a:gs>
            </a:gsLst>
            <a:path path="rect">
              <a:fillToRect l="50000" t="50000" r="50000" b="50000"/>
            </a:path>
          </a:gradFill>
          <a:ln w="9525">
            <a:solidFill>
              <a:schemeClr val="tx1"/>
            </a:solidFill>
            <a:miter lim="800000"/>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Group formation etc.</a:t>
            </a:r>
          </a:p>
        </p:txBody>
      </p:sp>
      <p:sp>
        <p:nvSpPr>
          <p:cNvPr id="3140" name="AutoShape 104">
            <a:hlinkClick r:id="rId66" action="ppaction://hlinkpres?slideindex=1&amp;slidetitle= " highlightClick="1"/>
            <a:extLst>
              <a:ext uri="{FF2B5EF4-FFF2-40B4-BE49-F238E27FC236}">
                <a16:creationId xmlns:a16="http://schemas.microsoft.com/office/drawing/2014/main" id="{D64CCFF2-09A9-433E-91A8-3622C3F2AD81}"/>
              </a:ext>
            </a:extLst>
          </p:cNvPr>
          <p:cNvSpPr>
            <a:spLocks noChangeArrowheads="1"/>
          </p:cNvSpPr>
          <p:nvPr/>
        </p:nvSpPr>
        <p:spPr bwMode="auto">
          <a:xfrm>
            <a:off x="8077200" y="0"/>
            <a:ext cx="1066800" cy="457200"/>
          </a:xfrm>
          <a:prstGeom prst="actionButtonBlank">
            <a:avLst/>
          </a:prstGeom>
          <a:solidFill>
            <a:srgbClr val="000000"/>
          </a:solidFill>
          <a:ln w="9525">
            <a:solidFill>
              <a:schemeClr val="tx1"/>
            </a:solidFill>
            <a:miter lim="800000"/>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16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Writing mcqs</a:t>
            </a:r>
          </a:p>
        </p:txBody>
      </p:sp>
      <p:sp>
        <p:nvSpPr>
          <p:cNvPr id="3141" name="AutoShape 106">
            <a:hlinkClick r:id="rId67" action="ppaction://hlinkpres?slideindex=1&amp;slidetitle=What is the single link between all of the following instances?" highlightClick="1"/>
            <a:extLst>
              <a:ext uri="{FF2B5EF4-FFF2-40B4-BE49-F238E27FC236}">
                <a16:creationId xmlns:a16="http://schemas.microsoft.com/office/drawing/2014/main" id="{0E5AE666-312A-480C-83F8-E974DCFCF442}"/>
              </a:ext>
            </a:extLst>
          </p:cNvPr>
          <p:cNvSpPr>
            <a:spLocks noChangeArrowheads="1"/>
          </p:cNvSpPr>
          <p:nvPr/>
        </p:nvSpPr>
        <p:spPr bwMode="auto">
          <a:xfrm>
            <a:off x="0" y="6272213"/>
            <a:ext cx="609600" cy="585787"/>
          </a:xfrm>
          <a:prstGeom prst="actionButtonBlank">
            <a:avLst/>
          </a:prstGeom>
          <a:solidFill>
            <a:srgbClr val="BE2304"/>
          </a:solidFill>
          <a:ln w="9525">
            <a:solidFill>
              <a:schemeClr val="tx1"/>
            </a:solidFill>
            <a:miter lim="800000"/>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a:t>
            </a:r>
          </a:p>
        </p:txBody>
      </p:sp>
      <p:sp>
        <p:nvSpPr>
          <p:cNvPr id="3142" name="AutoShape 109">
            <a:hlinkClick r:id="rId68" action="ppaction://hlinkpres?slideindex=1&amp;slidetitle=" highlightClick="1"/>
            <a:extLst>
              <a:ext uri="{FF2B5EF4-FFF2-40B4-BE49-F238E27FC236}">
                <a16:creationId xmlns:a16="http://schemas.microsoft.com/office/drawing/2014/main" id="{7CF8226C-C0DD-40F6-B3D6-3C5539544C51}"/>
              </a:ext>
            </a:extLst>
          </p:cNvPr>
          <p:cNvSpPr>
            <a:spLocks noChangeArrowheads="1"/>
          </p:cNvSpPr>
          <p:nvPr/>
        </p:nvSpPr>
        <p:spPr bwMode="auto">
          <a:xfrm>
            <a:off x="3581400" y="4495800"/>
            <a:ext cx="1103313" cy="520700"/>
          </a:xfrm>
          <a:prstGeom prst="actionButtonBlank">
            <a:avLst/>
          </a:prstGeom>
          <a:gradFill rotWithShape="0">
            <a:gsLst>
              <a:gs pos="0">
                <a:srgbClr val="000082"/>
              </a:gs>
              <a:gs pos="30000">
                <a:srgbClr val="66008F"/>
              </a:gs>
              <a:gs pos="64999">
                <a:srgbClr val="BA0066"/>
              </a:gs>
              <a:gs pos="89999">
                <a:srgbClr val="FF0000"/>
              </a:gs>
              <a:gs pos="100000">
                <a:srgbClr val="FF8200"/>
              </a:gs>
            </a:gsLst>
            <a:path path="rect">
              <a:fillToRect l="50000" t="50000" r="50000" b="50000"/>
            </a:path>
          </a:gradFill>
          <a:ln w="9525">
            <a:solidFill>
              <a:schemeClr val="tx1"/>
            </a:solidFill>
            <a:miter lim="800000"/>
            <a:headEnd/>
            <a:tailEnd/>
          </a:ln>
        </p:spPr>
        <p:txBody>
          <a:bodyPr wrap="none" anchor="ct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400" b="1" i="0" u="none" strike="noStrike" kern="1200" cap="none" spc="0" normalizeH="0" baseline="0" noProof="0">
                <a:ln>
                  <a:noFill/>
                </a:ln>
                <a:solidFill>
                  <a:srgbClr val="FFCC00"/>
                </a:solidFill>
                <a:effectLst/>
                <a:uLnTx/>
                <a:uFillTx/>
                <a:latin typeface="Comic Sans MS" panose="030F0702030302020204" pitchFamily="66" charset="0"/>
                <a:ea typeface="+mn-ea"/>
                <a:cs typeface="+mn-cs"/>
              </a:rPr>
              <a:t>delphi</a:t>
            </a:r>
          </a:p>
        </p:txBody>
      </p:sp>
      <p:sp>
        <p:nvSpPr>
          <p:cNvPr id="3143" name="AutoShape 110">
            <a:hlinkClick r:id="rId69" action="ppaction://hlinkpres?slideindex=1&amp;slidetitle=Some last easy questions…." highlightClick="1"/>
            <a:extLst>
              <a:ext uri="{FF2B5EF4-FFF2-40B4-BE49-F238E27FC236}">
                <a16:creationId xmlns:a16="http://schemas.microsoft.com/office/drawing/2014/main" id="{BEE3261E-40EF-4FFA-A36F-58F1FDFB7D8D}"/>
              </a:ext>
            </a:extLst>
          </p:cNvPr>
          <p:cNvSpPr>
            <a:spLocks noChangeArrowheads="1"/>
          </p:cNvSpPr>
          <p:nvPr/>
        </p:nvSpPr>
        <p:spPr bwMode="auto">
          <a:xfrm>
            <a:off x="1905000" y="533400"/>
            <a:ext cx="1042988" cy="457200"/>
          </a:xfrm>
          <a:prstGeom prst="actionButtonBlank">
            <a:avLst/>
          </a:prstGeom>
          <a:solidFill>
            <a:srgbClr val="BE2304"/>
          </a:solidFill>
          <a:ln w="9525">
            <a:solidFill>
              <a:schemeClr val="tx1"/>
            </a:solidFill>
            <a:miter lim="800000"/>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humour</a:t>
            </a:r>
          </a:p>
        </p:txBody>
      </p:sp>
      <p:sp>
        <p:nvSpPr>
          <p:cNvPr id="3144" name="AutoShape 111">
            <a:hlinkClick r:id="rId70" action="ppaction://hlinkpres?slideindex=1&amp;slidetitle=" highlightClick="1"/>
            <a:extLst>
              <a:ext uri="{FF2B5EF4-FFF2-40B4-BE49-F238E27FC236}">
                <a16:creationId xmlns:a16="http://schemas.microsoft.com/office/drawing/2014/main" id="{B038355D-70BF-4948-9D12-294FCCA6D932}"/>
              </a:ext>
            </a:extLst>
          </p:cNvPr>
          <p:cNvSpPr>
            <a:spLocks noChangeArrowheads="1"/>
          </p:cNvSpPr>
          <p:nvPr/>
        </p:nvSpPr>
        <p:spPr bwMode="auto">
          <a:xfrm>
            <a:off x="4724400" y="5867400"/>
            <a:ext cx="738188" cy="585788"/>
          </a:xfrm>
          <a:prstGeom prst="actionButtonBlank">
            <a:avLst/>
          </a:prstGeom>
          <a:solidFill>
            <a:srgbClr val="000000"/>
          </a:solidFill>
          <a:ln w="9525">
            <a:solidFill>
              <a:schemeClr val="tx1"/>
            </a:solidFill>
            <a:miter lim="800000"/>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5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el</a:t>
            </a:r>
          </a:p>
        </p:txBody>
      </p:sp>
      <p:sp>
        <p:nvSpPr>
          <p:cNvPr id="3145" name="AutoShape 112">
            <a:hlinkClick r:id="rId71" action="ppaction://hlinkpres?slideindex=1&amp;slidetitle=Putting the ‘e’ into education: lecturers need to…" highlightClick="1"/>
            <a:extLst>
              <a:ext uri="{FF2B5EF4-FFF2-40B4-BE49-F238E27FC236}">
                <a16:creationId xmlns:a16="http://schemas.microsoft.com/office/drawing/2014/main" id="{01233E5F-2EB8-401D-B5A1-8895CCC5EB91}"/>
              </a:ext>
            </a:extLst>
          </p:cNvPr>
          <p:cNvSpPr>
            <a:spLocks noChangeArrowheads="1"/>
          </p:cNvSpPr>
          <p:nvPr/>
        </p:nvSpPr>
        <p:spPr bwMode="auto">
          <a:xfrm>
            <a:off x="4800600" y="3810000"/>
            <a:ext cx="1042988" cy="509588"/>
          </a:xfrm>
          <a:prstGeom prst="actionButtonBlank">
            <a:avLst/>
          </a:prstGeom>
          <a:solidFill>
            <a:srgbClr val="000000"/>
          </a:solidFill>
          <a:ln w="9525">
            <a:solidFill>
              <a:schemeClr val="tx1"/>
            </a:solidFill>
            <a:miter lim="800000"/>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E-lect</a:t>
            </a:r>
          </a:p>
        </p:txBody>
      </p:sp>
      <p:sp>
        <p:nvSpPr>
          <p:cNvPr id="3146" name="AutoShape 113">
            <a:hlinkClick r:id="rId72" action="ppaction://hlinkpres?slideindex=1&amp;slidetitle=When is it best to write the introduction to your essay, and why?  " highlightClick="1"/>
            <a:extLst>
              <a:ext uri="{FF2B5EF4-FFF2-40B4-BE49-F238E27FC236}">
                <a16:creationId xmlns:a16="http://schemas.microsoft.com/office/drawing/2014/main" id="{6647389F-82D1-4C5E-94A6-C7A7E1F16F5D}"/>
              </a:ext>
            </a:extLst>
          </p:cNvPr>
          <p:cNvSpPr>
            <a:spLocks noChangeArrowheads="1"/>
          </p:cNvSpPr>
          <p:nvPr/>
        </p:nvSpPr>
        <p:spPr bwMode="auto">
          <a:xfrm>
            <a:off x="2438400" y="4114800"/>
            <a:ext cx="1042988" cy="457200"/>
          </a:xfrm>
          <a:prstGeom prst="actionButtonBlank">
            <a:avLst/>
          </a:prstGeom>
          <a:solidFill>
            <a:srgbClr val="000000"/>
          </a:solidFill>
          <a:ln w="9525">
            <a:solidFill>
              <a:schemeClr val="tx1"/>
            </a:solidFill>
            <a:miter lim="800000"/>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mcqx</a:t>
            </a:r>
          </a:p>
        </p:txBody>
      </p:sp>
      <p:sp>
        <p:nvSpPr>
          <p:cNvPr id="3147" name="AutoShape 77">
            <a:hlinkClick r:id="rId73" action="ppaction://hlinkpres?slideindex=1&amp;slidetitle=" highlightClick="1"/>
            <a:extLst>
              <a:ext uri="{FF2B5EF4-FFF2-40B4-BE49-F238E27FC236}">
                <a16:creationId xmlns:a16="http://schemas.microsoft.com/office/drawing/2014/main" id="{8A141059-EE85-4856-9BA0-61988284A649}"/>
              </a:ext>
            </a:extLst>
          </p:cNvPr>
          <p:cNvSpPr>
            <a:spLocks noChangeArrowheads="1"/>
          </p:cNvSpPr>
          <p:nvPr/>
        </p:nvSpPr>
        <p:spPr bwMode="auto">
          <a:xfrm>
            <a:off x="3124200" y="3733800"/>
            <a:ext cx="661988" cy="457200"/>
          </a:xfrm>
          <a:prstGeom prst="actionButtonBlank">
            <a:avLst/>
          </a:prstGeom>
          <a:solidFill>
            <a:schemeClr val="bg2"/>
          </a:solidFill>
          <a:ln w="9525">
            <a:solidFill>
              <a:schemeClr val="tx1"/>
            </a:solidFill>
            <a:miter lim="800000"/>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400" b="0" i="0" u="none" strike="noStrike" kern="1200" cap="none" spc="0" normalizeH="0" baseline="0" noProof="0">
                <a:ln>
                  <a:noFill/>
                </a:ln>
                <a:solidFill>
                  <a:srgbClr val="FFFFFF"/>
                </a:solidFill>
                <a:effectLst/>
                <a:uLnTx/>
                <a:uFillTx/>
                <a:latin typeface="Symbol" panose="05050102010706020507" pitchFamily="18" charset="2"/>
                <a:ea typeface="+mn-ea"/>
                <a:cs typeface="+mn-cs"/>
              </a:rPr>
              <a:t>a</a:t>
            </a:r>
          </a:p>
        </p:txBody>
      </p:sp>
      <p:sp>
        <p:nvSpPr>
          <p:cNvPr id="3148" name="AutoShape 65">
            <a:hlinkClick r:id="rId74" action="ppaction://hlinkpres?slideindex=1&amp;slidetitle=" highlightClick="1"/>
            <a:extLst>
              <a:ext uri="{FF2B5EF4-FFF2-40B4-BE49-F238E27FC236}">
                <a16:creationId xmlns:a16="http://schemas.microsoft.com/office/drawing/2014/main" id="{1A03D3D6-E968-4133-A349-AB9C0FACA91E}"/>
              </a:ext>
            </a:extLst>
          </p:cNvPr>
          <p:cNvSpPr>
            <a:spLocks noChangeArrowheads="1"/>
          </p:cNvSpPr>
          <p:nvPr/>
        </p:nvSpPr>
        <p:spPr bwMode="auto">
          <a:xfrm>
            <a:off x="8458200" y="3581400"/>
            <a:ext cx="685800" cy="381000"/>
          </a:xfrm>
          <a:prstGeom prst="actionButtonBlank">
            <a:avLst/>
          </a:prstGeom>
          <a:solidFill>
            <a:schemeClr val="bg2"/>
          </a:solidFill>
          <a:ln w="9525">
            <a:solidFill>
              <a:schemeClr val="tx1"/>
            </a:solidFill>
            <a:miter lim="800000"/>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ssc</a:t>
            </a:r>
          </a:p>
        </p:txBody>
      </p:sp>
      <p:sp>
        <p:nvSpPr>
          <p:cNvPr id="3149" name="AutoShape 114">
            <a:hlinkClick r:id="rId75" action="ppaction://hlinkpres?slideindex=1&amp;slidetitle=Concerns about continuous assessment" highlightClick="1"/>
            <a:extLst>
              <a:ext uri="{FF2B5EF4-FFF2-40B4-BE49-F238E27FC236}">
                <a16:creationId xmlns:a16="http://schemas.microsoft.com/office/drawing/2014/main" id="{B6A99A42-B7CA-4D94-81D0-D473240F5857}"/>
              </a:ext>
            </a:extLst>
          </p:cNvPr>
          <p:cNvSpPr>
            <a:spLocks noChangeArrowheads="1"/>
          </p:cNvSpPr>
          <p:nvPr/>
        </p:nvSpPr>
        <p:spPr bwMode="auto">
          <a:xfrm>
            <a:off x="7019925" y="2708275"/>
            <a:ext cx="1271588" cy="661988"/>
          </a:xfrm>
          <a:prstGeom prst="actionButtonBlank">
            <a:avLst/>
          </a:prstGeom>
          <a:solidFill>
            <a:schemeClr val="bg2"/>
          </a:solidFill>
          <a:ln w="9525">
            <a:solidFill>
              <a:schemeClr val="tx1"/>
            </a:solidFill>
            <a:miter lim="800000"/>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Feedback</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without marks</a:t>
            </a:r>
          </a:p>
        </p:txBody>
      </p:sp>
      <p:sp>
        <p:nvSpPr>
          <p:cNvPr id="3150" name="AutoShape 115">
            <a:hlinkClick r:id="rId76" action="ppaction://hlinkpres?slideindex=1&amp;slidetitle=PowerPoint Presentation" highlightClick="1"/>
            <a:extLst>
              <a:ext uri="{FF2B5EF4-FFF2-40B4-BE49-F238E27FC236}">
                <a16:creationId xmlns:a16="http://schemas.microsoft.com/office/drawing/2014/main" id="{EBBEDA34-EED6-46A5-9239-555FE2F73F35}"/>
              </a:ext>
            </a:extLst>
          </p:cNvPr>
          <p:cNvSpPr>
            <a:spLocks noChangeArrowheads="1"/>
          </p:cNvSpPr>
          <p:nvPr/>
        </p:nvSpPr>
        <p:spPr bwMode="auto">
          <a:xfrm>
            <a:off x="1752600" y="990600"/>
            <a:ext cx="1042988" cy="509588"/>
          </a:xfrm>
          <a:prstGeom prst="actionButtonBlank">
            <a:avLst/>
          </a:prstGeom>
          <a:solidFill>
            <a:srgbClr val="000000"/>
          </a:solidFill>
          <a:ln w="9525">
            <a:solidFill>
              <a:schemeClr val="tx1"/>
            </a:solidFill>
            <a:miter lim="800000"/>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1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Room layout</a:t>
            </a:r>
          </a:p>
        </p:txBody>
      </p:sp>
      <p:sp>
        <p:nvSpPr>
          <p:cNvPr id="3151" name="AutoShape 116">
            <a:hlinkClick r:id="rId77" action="ppaction://hlinkpres?slideindex=1&amp;slidetitle=Some feedback choices…" highlightClick="1"/>
            <a:extLst>
              <a:ext uri="{FF2B5EF4-FFF2-40B4-BE49-F238E27FC236}">
                <a16:creationId xmlns:a16="http://schemas.microsoft.com/office/drawing/2014/main" id="{39653D68-26BE-453F-BF9E-6E8ACBDD703A}"/>
              </a:ext>
            </a:extLst>
          </p:cNvPr>
          <p:cNvSpPr>
            <a:spLocks noChangeArrowheads="1"/>
          </p:cNvSpPr>
          <p:nvPr/>
        </p:nvSpPr>
        <p:spPr bwMode="auto">
          <a:xfrm>
            <a:off x="4864100" y="2924175"/>
            <a:ext cx="2033588" cy="449263"/>
          </a:xfrm>
          <a:prstGeom prst="actionButtonBlank">
            <a:avLst/>
          </a:prstGeom>
          <a:solidFill>
            <a:srgbClr val="000000"/>
          </a:solidFill>
          <a:ln w="9525">
            <a:solidFill>
              <a:schemeClr val="tx1"/>
            </a:solidFill>
            <a:miter lim="800000"/>
            <a:headEnd/>
            <a:tailEnd/>
          </a:ln>
        </p:spPr>
        <p:txBody>
          <a:bodyPr wrap="none" anchor="ct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Feedback choices</a:t>
            </a:r>
          </a:p>
        </p:txBody>
      </p:sp>
      <p:sp>
        <p:nvSpPr>
          <p:cNvPr id="3152" name="AutoShape 117">
            <a:hlinkClick r:id="rId78" action="ppaction://hlinkpres?slideindex=1&amp;slidetitle=Fishing for feedback?" highlightClick="1"/>
            <a:extLst>
              <a:ext uri="{FF2B5EF4-FFF2-40B4-BE49-F238E27FC236}">
                <a16:creationId xmlns:a16="http://schemas.microsoft.com/office/drawing/2014/main" id="{1D69F7BB-BEEE-444D-9C5C-EC319C7925AF}"/>
              </a:ext>
            </a:extLst>
          </p:cNvPr>
          <p:cNvSpPr>
            <a:spLocks noChangeArrowheads="1"/>
          </p:cNvSpPr>
          <p:nvPr/>
        </p:nvSpPr>
        <p:spPr bwMode="auto">
          <a:xfrm>
            <a:off x="6172200" y="4648200"/>
            <a:ext cx="2044700" cy="450850"/>
          </a:xfrm>
          <a:prstGeom prst="actionButtonBlank">
            <a:avLst/>
          </a:prstGeom>
          <a:solidFill>
            <a:srgbClr val="000000"/>
          </a:solidFill>
          <a:ln w="9525">
            <a:solidFill>
              <a:schemeClr val="tx1"/>
            </a:solidFill>
            <a:miter lim="800000"/>
            <a:headEnd/>
            <a:tailEnd/>
          </a:ln>
        </p:spPr>
        <p:txBody>
          <a:bodyPr wrap="none" anchor="ct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Feedback sayings</a:t>
            </a:r>
          </a:p>
        </p:txBody>
      </p:sp>
      <p:sp>
        <p:nvSpPr>
          <p:cNvPr id="3153" name="AutoShape 118">
            <a:hlinkClick r:id="rId79" action="ppaction://hlinkpres?slideindex=1&amp;slidetitle=" highlightClick="1"/>
            <a:extLst>
              <a:ext uri="{FF2B5EF4-FFF2-40B4-BE49-F238E27FC236}">
                <a16:creationId xmlns:a16="http://schemas.microsoft.com/office/drawing/2014/main" id="{6F2A0C82-DB9A-407F-B9EA-E7FEE755A98E}"/>
              </a:ext>
            </a:extLst>
          </p:cNvPr>
          <p:cNvSpPr>
            <a:spLocks noChangeArrowheads="1"/>
          </p:cNvSpPr>
          <p:nvPr/>
        </p:nvSpPr>
        <p:spPr bwMode="auto">
          <a:xfrm>
            <a:off x="3509963" y="5562600"/>
            <a:ext cx="657225" cy="450850"/>
          </a:xfrm>
          <a:prstGeom prst="actionButtonBlank">
            <a:avLst/>
          </a:prstGeom>
          <a:solidFill>
            <a:srgbClr val="000000"/>
          </a:solidFill>
          <a:ln w="9525">
            <a:solidFill>
              <a:schemeClr val="tx1"/>
            </a:solidFill>
            <a:miter lim="800000"/>
            <a:headEnd/>
            <a:tailEnd/>
          </a:ln>
        </p:spPr>
        <p:txBody>
          <a:bodyPr wrap="none" anchor="ct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ship</a:t>
            </a:r>
          </a:p>
        </p:txBody>
      </p:sp>
      <p:sp>
        <p:nvSpPr>
          <p:cNvPr id="3154" name="AutoShape 119">
            <a:hlinkClick r:id="rId80" action="ppaction://hlinkpres?slideindex=1&amp;slidetitle= " highlightClick="1"/>
            <a:extLst>
              <a:ext uri="{FF2B5EF4-FFF2-40B4-BE49-F238E27FC236}">
                <a16:creationId xmlns:a16="http://schemas.microsoft.com/office/drawing/2014/main" id="{C4348ECB-02D9-4758-87D6-7AC242BCA773}"/>
              </a:ext>
            </a:extLst>
          </p:cNvPr>
          <p:cNvSpPr>
            <a:spLocks noChangeArrowheads="1"/>
          </p:cNvSpPr>
          <p:nvPr/>
        </p:nvSpPr>
        <p:spPr bwMode="auto">
          <a:xfrm>
            <a:off x="387350" y="5105400"/>
            <a:ext cx="3779838" cy="381000"/>
          </a:xfrm>
          <a:prstGeom prst="actionButtonBlank">
            <a:avLst/>
          </a:prstGeom>
          <a:solidFill>
            <a:srgbClr val="000000"/>
          </a:solidFill>
          <a:ln w="9525">
            <a:solidFill>
              <a:schemeClr val="tx1"/>
            </a:solidFill>
            <a:miter lim="800000"/>
            <a:headEnd/>
            <a:tailEnd/>
          </a:ln>
        </p:spPr>
        <p:txBody>
          <a:bodyPr wrap="none" anchor="ct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16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Linking learning outcomes to assessment</a:t>
            </a:r>
          </a:p>
        </p:txBody>
      </p:sp>
      <p:sp>
        <p:nvSpPr>
          <p:cNvPr id="3155" name="AutoShape 121">
            <a:hlinkClick r:id="rId81" action="ppaction://hlinkpres?slideindex=1&amp;slidetitle=" highlightClick="1"/>
            <a:extLst>
              <a:ext uri="{FF2B5EF4-FFF2-40B4-BE49-F238E27FC236}">
                <a16:creationId xmlns:a16="http://schemas.microsoft.com/office/drawing/2014/main" id="{589A80D2-FD1D-4024-BC47-43EE70C01EC9}"/>
              </a:ext>
            </a:extLst>
          </p:cNvPr>
          <p:cNvSpPr>
            <a:spLocks noChangeArrowheads="1"/>
          </p:cNvSpPr>
          <p:nvPr/>
        </p:nvSpPr>
        <p:spPr bwMode="auto">
          <a:xfrm>
            <a:off x="1588" y="523875"/>
            <a:ext cx="1041400" cy="450850"/>
          </a:xfrm>
          <a:prstGeom prst="actionButtonBlank">
            <a:avLst/>
          </a:prstGeom>
          <a:solidFill>
            <a:srgbClr val="000000"/>
          </a:solidFill>
          <a:ln w="9525">
            <a:solidFill>
              <a:schemeClr val="tx1"/>
            </a:solidFill>
            <a:miter lim="800000"/>
            <a:headEnd/>
            <a:tailEnd/>
          </a:ln>
        </p:spPr>
        <p:txBody>
          <a:bodyPr wrap="none" anchor="ct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Theory </a:t>
            </a:r>
          </a:p>
        </p:txBody>
      </p:sp>
      <p:sp>
        <p:nvSpPr>
          <p:cNvPr id="3156" name="AutoShape 122">
            <a:hlinkClick r:id="rId82" action="ppaction://hlinkpres?slideindex=1&amp;slidetitle=PowerPoint Presentation" highlightClick="1"/>
            <a:extLst>
              <a:ext uri="{FF2B5EF4-FFF2-40B4-BE49-F238E27FC236}">
                <a16:creationId xmlns:a16="http://schemas.microsoft.com/office/drawing/2014/main" id="{25D0A142-AD88-46A7-A83A-13140A531FE4}"/>
              </a:ext>
            </a:extLst>
          </p:cNvPr>
          <p:cNvSpPr>
            <a:spLocks noChangeArrowheads="1"/>
          </p:cNvSpPr>
          <p:nvPr/>
        </p:nvSpPr>
        <p:spPr bwMode="auto">
          <a:xfrm>
            <a:off x="1835150" y="0"/>
            <a:ext cx="569913" cy="450850"/>
          </a:xfrm>
          <a:prstGeom prst="actionButtonBlank">
            <a:avLst/>
          </a:prstGeom>
          <a:solidFill>
            <a:srgbClr val="000000"/>
          </a:solidFill>
          <a:ln w="9525">
            <a:solidFill>
              <a:schemeClr val="tx1"/>
            </a:solidFill>
            <a:miter lim="800000"/>
            <a:headEnd/>
            <a:tailEnd/>
          </a:ln>
        </p:spPr>
        <p:txBody>
          <a:bodyPr wrap="none" anchor="ct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fun</a:t>
            </a:r>
          </a:p>
        </p:txBody>
      </p:sp>
      <p:sp>
        <p:nvSpPr>
          <p:cNvPr id="3157" name="AutoShape 123">
            <a:hlinkClick r:id="rId83" action="ppaction://hlinkpres?slideindex=1&amp;slidetitle=Critical feedback?" highlightClick="1"/>
            <a:extLst>
              <a:ext uri="{FF2B5EF4-FFF2-40B4-BE49-F238E27FC236}">
                <a16:creationId xmlns:a16="http://schemas.microsoft.com/office/drawing/2014/main" id="{DF3E35F1-052B-4298-A179-3A29EEE77AD9}"/>
              </a:ext>
            </a:extLst>
          </p:cNvPr>
          <p:cNvSpPr>
            <a:spLocks noChangeArrowheads="1"/>
          </p:cNvSpPr>
          <p:nvPr/>
        </p:nvSpPr>
        <p:spPr bwMode="auto">
          <a:xfrm>
            <a:off x="7467600" y="4800600"/>
            <a:ext cx="1989138" cy="450850"/>
          </a:xfrm>
          <a:prstGeom prst="actionButtonBlank">
            <a:avLst/>
          </a:prstGeom>
          <a:solidFill>
            <a:srgbClr val="000000"/>
          </a:solidFill>
          <a:ln w="9525">
            <a:solidFill>
              <a:schemeClr val="tx1"/>
            </a:solidFill>
            <a:miter lim="800000"/>
            <a:headEnd/>
            <a:tailEnd/>
          </a:ln>
        </p:spPr>
        <p:txBody>
          <a:bodyPr wrap="none" anchor="ct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Critical feedback</a:t>
            </a:r>
          </a:p>
        </p:txBody>
      </p:sp>
      <p:sp>
        <p:nvSpPr>
          <p:cNvPr id="3158" name="AutoShape 124">
            <a:hlinkClick r:id="rId84" action="ppaction://hlinkpres?slideindex=1&amp;slidetitle=PowerPoint Presentation" highlightClick="1"/>
            <a:extLst>
              <a:ext uri="{FF2B5EF4-FFF2-40B4-BE49-F238E27FC236}">
                <a16:creationId xmlns:a16="http://schemas.microsoft.com/office/drawing/2014/main" id="{DB620959-58D1-4BAD-A69E-FF6979314685}"/>
              </a:ext>
            </a:extLst>
          </p:cNvPr>
          <p:cNvSpPr>
            <a:spLocks noChangeArrowheads="1"/>
          </p:cNvSpPr>
          <p:nvPr/>
        </p:nvSpPr>
        <p:spPr bwMode="auto">
          <a:xfrm>
            <a:off x="2751138" y="981075"/>
            <a:ext cx="720725" cy="450850"/>
          </a:xfrm>
          <a:prstGeom prst="actionButtonBlank">
            <a:avLst/>
          </a:prstGeom>
          <a:solidFill>
            <a:srgbClr val="000000"/>
          </a:solidFill>
          <a:ln w="9525">
            <a:solidFill>
              <a:schemeClr val="tx1"/>
            </a:solidFill>
            <a:miter lim="800000"/>
            <a:headEnd/>
            <a:tailEnd/>
          </a:ln>
        </p:spPr>
        <p:txBody>
          <a:bodyPr wrap="none" anchor="ct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puns</a:t>
            </a:r>
          </a:p>
        </p:txBody>
      </p:sp>
      <p:sp>
        <p:nvSpPr>
          <p:cNvPr id="3159" name="AutoShape 125">
            <a:hlinkClick r:id="rId85" action="ppaction://hlinkpres?slideindex=1&amp;slidetitle=" highlightClick="1"/>
            <a:extLst>
              <a:ext uri="{FF2B5EF4-FFF2-40B4-BE49-F238E27FC236}">
                <a16:creationId xmlns:a16="http://schemas.microsoft.com/office/drawing/2014/main" id="{CEA4D78B-7FE8-4C73-A4B9-BF4B04E46620}"/>
              </a:ext>
            </a:extLst>
          </p:cNvPr>
          <p:cNvSpPr>
            <a:spLocks noChangeArrowheads="1"/>
          </p:cNvSpPr>
          <p:nvPr/>
        </p:nvSpPr>
        <p:spPr bwMode="auto">
          <a:xfrm>
            <a:off x="8737600" y="1524000"/>
            <a:ext cx="406400" cy="450850"/>
          </a:xfrm>
          <a:prstGeom prst="actionButtonBlank">
            <a:avLst/>
          </a:prstGeom>
          <a:solidFill>
            <a:srgbClr val="000000"/>
          </a:solidFill>
          <a:ln w="9525">
            <a:solidFill>
              <a:schemeClr val="tx1"/>
            </a:solidFill>
            <a:miter lim="800000"/>
            <a:headEnd/>
            <a:tailEnd/>
          </a:ln>
        </p:spPr>
        <p:txBody>
          <a:bodyPr wrap="none" anchor="ct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U</a:t>
            </a:r>
          </a:p>
        </p:txBody>
      </p:sp>
      <p:sp>
        <p:nvSpPr>
          <p:cNvPr id="3160" name="AutoShape 126">
            <a:hlinkClick r:id="rId86" action="ppaction://hlinkpres?slideindex=1&amp;slidetitle=" highlightClick="1"/>
            <a:extLst>
              <a:ext uri="{FF2B5EF4-FFF2-40B4-BE49-F238E27FC236}">
                <a16:creationId xmlns:a16="http://schemas.microsoft.com/office/drawing/2014/main" id="{9F6685C9-ECA3-455A-9553-4B51D0EFD86E}"/>
              </a:ext>
            </a:extLst>
          </p:cNvPr>
          <p:cNvSpPr>
            <a:spLocks noChangeArrowheads="1"/>
          </p:cNvSpPr>
          <p:nvPr/>
        </p:nvSpPr>
        <p:spPr bwMode="auto">
          <a:xfrm>
            <a:off x="4356100" y="2716213"/>
            <a:ext cx="404813" cy="433387"/>
          </a:xfrm>
          <a:prstGeom prst="actionButtonBlank">
            <a:avLst/>
          </a:prstGeom>
          <a:solidFill>
            <a:srgbClr val="000000"/>
          </a:solidFill>
          <a:ln w="9525">
            <a:solidFill>
              <a:schemeClr val="tx1"/>
            </a:solidFill>
            <a:miter lim="800000"/>
            <a:headEnd/>
            <a:tailEnd/>
          </a:ln>
        </p:spPr>
        <p:txBody>
          <a:bodyPr wrap="none" anchor="ct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N</a:t>
            </a:r>
          </a:p>
        </p:txBody>
      </p:sp>
      <p:sp>
        <p:nvSpPr>
          <p:cNvPr id="3161" name="AutoShape 127">
            <a:hlinkClick r:id="rId87" action="ppaction://hlinkpres?slideindex=1&amp;slidetitle=PowerPoint Presentation" highlightClick="1"/>
            <a:extLst>
              <a:ext uri="{FF2B5EF4-FFF2-40B4-BE49-F238E27FC236}">
                <a16:creationId xmlns:a16="http://schemas.microsoft.com/office/drawing/2014/main" id="{B912CE8F-12A1-4DA1-A781-8DFD72B0226E}"/>
              </a:ext>
            </a:extLst>
          </p:cNvPr>
          <p:cNvSpPr>
            <a:spLocks noChangeArrowheads="1"/>
          </p:cNvSpPr>
          <p:nvPr/>
        </p:nvSpPr>
        <p:spPr bwMode="auto">
          <a:xfrm>
            <a:off x="588963" y="3648075"/>
            <a:ext cx="1087437" cy="450850"/>
          </a:xfrm>
          <a:prstGeom prst="actionButtonBlank">
            <a:avLst/>
          </a:prstGeom>
          <a:solidFill>
            <a:srgbClr val="000000"/>
          </a:solidFill>
          <a:ln w="9525">
            <a:solidFill>
              <a:schemeClr val="tx1"/>
            </a:solidFill>
            <a:miter lim="800000"/>
            <a:headEnd/>
            <a:tailEnd/>
          </a:ln>
        </p:spPr>
        <p:txBody>
          <a:bodyPr wrap="none" anchor="ct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windaaz</a:t>
            </a:r>
          </a:p>
        </p:txBody>
      </p:sp>
      <p:sp>
        <p:nvSpPr>
          <p:cNvPr id="3162" name="AutoShape 128">
            <a:hlinkClick r:id="rId88" action="ppaction://hlinkpres?slideindex=1&amp;slidetitle=" highlightClick="1"/>
            <a:extLst>
              <a:ext uri="{FF2B5EF4-FFF2-40B4-BE49-F238E27FC236}">
                <a16:creationId xmlns:a16="http://schemas.microsoft.com/office/drawing/2014/main" id="{EE96EF2E-7E22-4C0C-A451-4A0ECE48DDC1}"/>
              </a:ext>
            </a:extLst>
          </p:cNvPr>
          <p:cNvSpPr>
            <a:spLocks noChangeArrowheads="1"/>
          </p:cNvSpPr>
          <p:nvPr/>
        </p:nvSpPr>
        <p:spPr bwMode="auto">
          <a:xfrm>
            <a:off x="2987675" y="0"/>
            <a:ext cx="344488" cy="417513"/>
          </a:xfrm>
          <a:prstGeom prst="actionButtonBlank">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lt</a:t>
            </a:r>
            <a:endParaRPr kumimoji="0" lang="en-US" altLang="en-U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3163" name="AutoShape 129">
            <a:hlinkClick r:id="rId89" action="ppaction://hlinkpres?slideindex=1&amp;slidetitle=Slide 1" highlightClick="1"/>
            <a:extLst>
              <a:ext uri="{FF2B5EF4-FFF2-40B4-BE49-F238E27FC236}">
                <a16:creationId xmlns:a16="http://schemas.microsoft.com/office/drawing/2014/main" id="{23BFE075-A5AF-4499-9EC2-E645A93F3FDF}"/>
              </a:ext>
            </a:extLst>
          </p:cNvPr>
          <p:cNvSpPr>
            <a:spLocks noChangeArrowheads="1"/>
          </p:cNvSpPr>
          <p:nvPr/>
        </p:nvSpPr>
        <p:spPr bwMode="auto">
          <a:xfrm>
            <a:off x="1525588" y="2936875"/>
            <a:ext cx="2967037" cy="439738"/>
          </a:xfrm>
          <a:prstGeom prst="actionButtonBlank">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000" b="0" i="0" u="none" strike="noStrike" kern="1200" cap="none" spc="0" normalizeH="0" baseline="0" noProof="0">
                <a:ln>
                  <a:noFill/>
                </a:ln>
                <a:solidFill>
                  <a:srgbClr val="FFCC00"/>
                </a:solidFill>
                <a:effectLst/>
                <a:uLnTx/>
                <a:uFillTx/>
                <a:latin typeface="Comic Sans MS" panose="030F0702030302020204" pitchFamily="66" charset="0"/>
                <a:ea typeface="+mn-ea"/>
                <a:cs typeface="+mn-cs"/>
              </a:rPr>
              <a:t>Making learning happen</a:t>
            </a:r>
          </a:p>
        </p:txBody>
      </p:sp>
      <p:sp>
        <p:nvSpPr>
          <p:cNvPr id="3164" name="AutoShape 130">
            <a:hlinkClick r:id="rId90" action="ppaction://hlinkpres?slideindex=1&amp;slidetitle=Twenty ways to make learning happen… (from Chapter 3 of ‘Making Learning Happen’ Phil Race, 2005, London, Sage)" highlightClick="1"/>
            <a:extLst>
              <a:ext uri="{FF2B5EF4-FFF2-40B4-BE49-F238E27FC236}">
                <a16:creationId xmlns:a16="http://schemas.microsoft.com/office/drawing/2014/main" id="{6BE2D955-4D6E-469F-B78D-1243150D8314}"/>
              </a:ext>
            </a:extLst>
          </p:cNvPr>
          <p:cNvSpPr>
            <a:spLocks noChangeArrowheads="1"/>
          </p:cNvSpPr>
          <p:nvPr/>
        </p:nvSpPr>
        <p:spPr bwMode="auto">
          <a:xfrm>
            <a:off x="8742363" y="6108700"/>
            <a:ext cx="474662" cy="433388"/>
          </a:xfrm>
          <a:prstGeom prst="actionButtonBlank">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20</a:t>
            </a:r>
          </a:p>
        </p:txBody>
      </p:sp>
      <p:sp>
        <p:nvSpPr>
          <p:cNvPr id="3165" name="AutoShape 132">
            <a:hlinkClick r:id="rId91" action="ppaction://hlinkpres?slideindex=1&amp;slidetitle=Slide 1" highlightClick="1"/>
            <a:extLst>
              <a:ext uri="{FF2B5EF4-FFF2-40B4-BE49-F238E27FC236}">
                <a16:creationId xmlns:a16="http://schemas.microsoft.com/office/drawing/2014/main" id="{E3FFE820-DF5C-4600-998C-869ACE0C6930}"/>
              </a:ext>
            </a:extLst>
          </p:cNvPr>
          <p:cNvSpPr>
            <a:spLocks noChangeArrowheads="1"/>
          </p:cNvSpPr>
          <p:nvPr/>
        </p:nvSpPr>
        <p:spPr bwMode="auto">
          <a:xfrm>
            <a:off x="5724525" y="260350"/>
            <a:ext cx="868363" cy="439738"/>
          </a:xfrm>
          <a:prstGeom prst="actionButtonBlank">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Cats 1</a:t>
            </a:r>
          </a:p>
        </p:txBody>
      </p:sp>
      <p:sp>
        <p:nvSpPr>
          <p:cNvPr id="3166" name="AutoShape 133">
            <a:hlinkClick r:id="rId92" action="ppaction://hlinkpres?slideindex=1&amp;slidetitle=Slide 1" highlightClick="1"/>
            <a:extLst>
              <a:ext uri="{FF2B5EF4-FFF2-40B4-BE49-F238E27FC236}">
                <a16:creationId xmlns:a16="http://schemas.microsoft.com/office/drawing/2014/main" id="{17A6DB52-E210-4CA2-BD81-15404BEC4671}"/>
              </a:ext>
            </a:extLst>
          </p:cNvPr>
          <p:cNvSpPr>
            <a:spLocks noChangeArrowheads="1"/>
          </p:cNvSpPr>
          <p:nvPr/>
        </p:nvSpPr>
        <p:spPr bwMode="auto">
          <a:xfrm>
            <a:off x="3149600" y="776288"/>
            <a:ext cx="2311400" cy="439737"/>
          </a:xfrm>
          <a:prstGeom prst="actionButtonBlank">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Hazards for students</a:t>
            </a:r>
          </a:p>
        </p:txBody>
      </p:sp>
      <p:sp>
        <p:nvSpPr>
          <p:cNvPr id="3167" name="AutoShape 134">
            <a:hlinkClick r:id="rId93" action="ppaction://hlinkpres?slideindex=17&amp;slidetitle=Knight and Yorke (2003) (a)" highlightClick="1"/>
            <a:extLst>
              <a:ext uri="{FF2B5EF4-FFF2-40B4-BE49-F238E27FC236}">
                <a16:creationId xmlns:a16="http://schemas.microsoft.com/office/drawing/2014/main" id="{E967A944-D6B6-4E2D-8160-0EC66984F13F}"/>
              </a:ext>
            </a:extLst>
          </p:cNvPr>
          <p:cNvSpPr>
            <a:spLocks noChangeArrowheads="1"/>
          </p:cNvSpPr>
          <p:nvPr/>
        </p:nvSpPr>
        <p:spPr bwMode="auto">
          <a:xfrm>
            <a:off x="1304925" y="1136650"/>
            <a:ext cx="663575" cy="439738"/>
          </a:xfrm>
          <a:prstGeom prst="actionButtonBlank">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emp</a:t>
            </a:r>
          </a:p>
        </p:txBody>
      </p:sp>
      <p:sp>
        <p:nvSpPr>
          <p:cNvPr id="3168" name="AutoShape 136">
            <a:hlinkClick r:id="rId94" action="ppaction://hlinkpres?slideindex=3&amp;slidetitle=Slide 3" highlightClick="1"/>
            <a:extLst>
              <a:ext uri="{FF2B5EF4-FFF2-40B4-BE49-F238E27FC236}">
                <a16:creationId xmlns:a16="http://schemas.microsoft.com/office/drawing/2014/main" id="{B9018B70-9662-4ABB-BE02-9514C166C82E}"/>
              </a:ext>
            </a:extLst>
          </p:cNvPr>
          <p:cNvSpPr>
            <a:spLocks noChangeArrowheads="1"/>
          </p:cNvSpPr>
          <p:nvPr/>
        </p:nvSpPr>
        <p:spPr bwMode="auto">
          <a:xfrm>
            <a:off x="5397500" y="4618038"/>
            <a:ext cx="885825" cy="509587"/>
          </a:xfrm>
          <a:prstGeom prst="actionButtonBlank">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400" b="1" i="0" u="none" strike="noStrike" kern="1200" cap="none" spc="0" normalizeH="0" baseline="0" noProof="0">
                <a:ln>
                  <a:noFill/>
                </a:ln>
                <a:solidFill>
                  <a:srgbClr val="FFFFFF"/>
                </a:solidFill>
                <a:effectLst/>
                <a:uLnTx/>
                <a:uFillTx/>
                <a:latin typeface="Comic Sans MS" panose="030F0702030302020204" pitchFamily="66" charset="0"/>
                <a:ea typeface="+mn-ea"/>
                <a:cs typeface="+mn-cs"/>
              </a:rPr>
              <a:t>tube</a:t>
            </a:r>
          </a:p>
        </p:txBody>
      </p:sp>
      <p:sp>
        <p:nvSpPr>
          <p:cNvPr id="3169" name="AutoShape 137">
            <a:hlinkClick r:id="rId95" action="ppaction://hlinkpres?slideindex=3&amp;slidetitle=Speeding up marking by feedback at the point of submission" highlightClick="1"/>
            <a:extLst>
              <a:ext uri="{FF2B5EF4-FFF2-40B4-BE49-F238E27FC236}">
                <a16:creationId xmlns:a16="http://schemas.microsoft.com/office/drawing/2014/main" id="{6BB401B9-DA05-4F6D-8DF0-ADA850925B8B}"/>
              </a:ext>
            </a:extLst>
          </p:cNvPr>
          <p:cNvSpPr>
            <a:spLocks noChangeArrowheads="1"/>
          </p:cNvSpPr>
          <p:nvPr/>
        </p:nvSpPr>
        <p:spPr bwMode="auto">
          <a:xfrm>
            <a:off x="7092950" y="6418263"/>
            <a:ext cx="1827213" cy="439737"/>
          </a:xfrm>
          <a:prstGeom prst="actionButtonBlank">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Quick feedback</a:t>
            </a:r>
          </a:p>
        </p:txBody>
      </p:sp>
      <p:sp>
        <p:nvSpPr>
          <p:cNvPr id="3170" name="AutoShape 139">
            <a:hlinkClick r:id="rId96" action="ppaction://hlinkfile" highlightClick="1"/>
            <a:extLst>
              <a:ext uri="{FF2B5EF4-FFF2-40B4-BE49-F238E27FC236}">
                <a16:creationId xmlns:a16="http://schemas.microsoft.com/office/drawing/2014/main" id="{CAA62CA1-A03B-4640-AD41-EDC473A8F491}"/>
              </a:ext>
            </a:extLst>
          </p:cNvPr>
          <p:cNvSpPr>
            <a:spLocks noChangeArrowheads="1"/>
          </p:cNvSpPr>
          <p:nvPr/>
        </p:nvSpPr>
        <p:spPr bwMode="auto">
          <a:xfrm>
            <a:off x="6588125" y="404813"/>
            <a:ext cx="873125" cy="441325"/>
          </a:xfrm>
          <a:prstGeom prst="actionButtonMovie">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Cats2 </a:t>
            </a:r>
          </a:p>
        </p:txBody>
      </p:sp>
      <p:sp>
        <p:nvSpPr>
          <p:cNvPr id="3171" name="AutoShape 140">
            <a:hlinkClick r:id="rId97" action="ppaction://hlinkpres?slideindex=1&amp;slidetitle=Spot quiz: you’ve each got one guess…" highlightClick="1"/>
            <a:extLst>
              <a:ext uri="{FF2B5EF4-FFF2-40B4-BE49-F238E27FC236}">
                <a16:creationId xmlns:a16="http://schemas.microsoft.com/office/drawing/2014/main" id="{78C29AE5-98D0-498E-935F-2E02618B2404}"/>
              </a:ext>
            </a:extLst>
          </p:cNvPr>
          <p:cNvSpPr>
            <a:spLocks noChangeArrowheads="1"/>
          </p:cNvSpPr>
          <p:nvPr/>
        </p:nvSpPr>
        <p:spPr bwMode="auto">
          <a:xfrm>
            <a:off x="5087938" y="4257675"/>
            <a:ext cx="1774825" cy="511175"/>
          </a:xfrm>
          <a:prstGeom prst="actionButtonBlank">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What’s this?</a:t>
            </a:r>
          </a:p>
        </p:txBody>
      </p:sp>
      <p:sp>
        <p:nvSpPr>
          <p:cNvPr id="3172" name="AutoShape 141">
            <a:hlinkClick r:id="rId98" action="ppaction://hlinkpres?slideindex=1&amp;slidetitle=" highlightClick="1"/>
            <a:extLst>
              <a:ext uri="{FF2B5EF4-FFF2-40B4-BE49-F238E27FC236}">
                <a16:creationId xmlns:a16="http://schemas.microsoft.com/office/drawing/2014/main" id="{1D2EADB3-0A69-4364-8A3F-CCC04D5BAD1D}"/>
              </a:ext>
            </a:extLst>
          </p:cNvPr>
          <p:cNvSpPr>
            <a:spLocks noChangeArrowheads="1"/>
          </p:cNvSpPr>
          <p:nvPr/>
        </p:nvSpPr>
        <p:spPr bwMode="auto">
          <a:xfrm>
            <a:off x="6110288" y="3730625"/>
            <a:ext cx="1135062" cy="582613"/>
          </a:xfrm>
          <a:prstGeom prst="actionButtonBlank">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8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delphi</a:t>
            </a:r>
          </a:p>
        </p:txBody>
      </p:sp>
      <p:sp>
        <p:nvSpPr>
          <p:cNvPr id="3173" name="AutoShape 142">
            <a:hlinkClick r:id="rId99" action="ppaction://hlinkpres?slideindex=1&amp;slidetitle=Slide 1" highlightClick="1"/>
            <a:extLst>
              <a:ext uri="{FF2B5EF4-FFF2-40B4-BE49-F238E27FC236}">
                <a16:creationId xmlns:a16="http://schemas.microsoft.com/office/drawing/2014/main" id="{2EF7D91E-DB59-492F-B8B2-A1F8EA7E1F12}"/>
              </a:ext>
            </a:extLst>
          </p:cNvPr>
          <p:cNvSpPr>
            <a:spLocks noChangeArrowheads="1"/>
          </p:cNvSpPr>
          <p:nvPr/>
        </p:nvSpPr>
        <p:spPr bwMode="auto">
          <a:xfrm>
            <a:off x="7046913" y="4005263"/>
            <a:ext cx="2097087" cy="441325"/>
          </a:xfrm>
          <a:prstGeom prst="actionButtonBlank">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Study skills books</a:t>
            </a:r>
          </a:p>
        </p:txBody>
      </p:sp>
      <p:sp>
        <p:nvSpPr>
          <p:cNvPr id="3174" name="AutoShape 143">
            <a:hlinkClick r:id="rId100" action="ppaction://hlinkpres?slideindex=56&amp;slidetitle=Slide 56" highlightClick="1"/>
            <a:extLst>
              <a:ext uri="{FF2B5EF4-FFF2-40B4-BE49-F238E27FC236}">
                <a16:creationId xmlns:a16="http://schemas.microsoft.com/office/drawing/2014/main" id="{4236018A-103C-4657-9FC2-7AEF0DE6F562}"/>
              </a:ext>
            </a:extLst>
          </p:cNvPr>
          <p:cNvSpPr>
            <a:spLocks noChangeArrowheads="1"/>
          </p:cNvSpPr>
          <p:nvPr/>
        </p:nvSpPr>
        <p:spPr bwMode="auto">
          <a:xfrm>
            <a:off x="8532813" y="5743575"/>
            <a:ext cx="266700" cy="422275"/>
          </a:xfrm>
          <a:prstGeom prst="actionButtonBlank">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i</a:t>
            </a:r>
          </a:p>
        </p:txBody>
      </p:sp>
      <p:sp>
        <p:nvSpPr>
          <p:cNvPr id="3175" name="AutoShape 144">
            <a:hlinkClick r:id="rId101" action="ppaction://hlinkpres?slideindex=1&amp;slidetitle=" highlightClick="1"/>
            <a:extLst>
              <a:ext uri="{FF2B5EF4-FFF2-40B4-BE49-F238E27FC236}">
                <a16:creationId xmlns:a16="http://schemas.microsoft.com/office/drawing/2014/main" id="{769ABEB3-59A0-451B-8C12-8881215053BB}"/>
              </a:ext>
            </a:extLst>
          </p:cNvPr>
          <p:cNvSpPr>
            <a:spLocks noChangeArrowheads="1"/>
          </p:cNvSpPr>
          <p:nvPr/>
        </p:nvSpPr>
        <p:spPr bwMode="auto">
          <a:xfrm>
            <a:off x="-6350" y="1208088"/>
            <a:ext cx="1060450" cy="441325"/>
          </a:xfrm>
          <a:prstGeom prst="actionButtonBlank">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Canada </a:t>
            </a:r>
          </a:p>
        </p:txBody>
      </p:sp>
      <p:sp>
        <p:nvSpPr>
          <p:cNvPr id="3176" name="AutoShape 145">
            <a:hlinkClick r:id="rId102" action="ppaction://hlinkpres?slideindex=1&amp;slidetitle=" highlightClick="1"/>
            <a:extLst>
              <a:ext uri="{FF2B5EF4-FFF2-40B4-BE49-F238E27FC236}">
                <a16:creationId xmlns:a16="http://schemas.microsoft.com/office/drawing/2014/main" id="{28852433-EA42-4D18-8701-D4A265501AC2}"/>
              </a:ext>
            </a:extLst>
          </p:cNvPr>
          <p:cNvSpPr>
            <a:spLocks noChangeArrowheads="1"/>
          </p:cNvSpPr>
          <p:nvPr/>
        </p:nvSpPr>
        <p:spPr bwMode="auto">
          <a:xfrm>
            <a:off x="8372475" y="5699125"/>
            <a:ext cx="809625" cy="511175"/>
          </a:xfrm>
          <a:prstGeom prst="actionButtonBlank">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4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MM</a:t>
            </a:r>
          </a:p>
        </p:txBody>
      </p:sp>
      <p:sp>
        <p:nvSpPr>
          <p:cNvPr id="3177" name="AutoShape 146">
            <a:hlinkClick r:id="rId103" action="ppaction://hlinkpres?slideindex=1&amp;slidetitle=University of Sheffield self-assessment dialogue starters…" highlightClick="1"/>
            <a:extLst>
              <a:ext uri="{FF2B5EF4-FFF2-40B4-BE49-F238E27FC236}">
                <a16:creationId xmlns:a16="http://schemas.microsoft.com/office/drawing/2014/main" id="{7636C323-F92E-4889-8A8E-5FCA3F30F93C}"/>
              </a:ext>
            </a:extLst>
          </p:cNvPr>
          <p:cNvSpPr>
            <a:spLocks noChangeArrowheads="1"/>
          </p:cNvSpPr>
          <p:nvPr/>
        </p:nvSpPr>
        <p:spPr bwMode="auto">
          <a:xfrm>
            <a:off x="8026400" y="2060575"/>
            <a:ext cx="1117600" cy="511175"/>
          </a:xfrm>
          <a:prstGeom prst="actionButtonBlank">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starters</a:t>
            </a:r>
          </a:p>
        </p:txBody>
      </p:sp>
      <p:sp>
        <p:nvSpPr>
          <p:cNvPr id="3178" name="AutoShape 147">
            <a:hlinkClick r:id="rId104" action="ppaction://program" highlightClick="1"/>
            <a:extLst>
              <a:ext uri="{FF2B5EF4-FFF2-40B4-BE49-F238E27FC236}">
                <a16:creationId xmlns:a16="http://schemas.microsoft.com/office/drawing/2014/main" id="{8C0102A6-EECF-4ED5-9D09-846B1A35FFED}"/>
              </a:ext>
            </a:extLst>
          </p:cNvPr>
          <p:cNvSpPr>
            <a:spLocks noChangeArrowheads="1"/>
          </p:cNvSpPr>
          <p:nvPr/>
        </p:nvSpPr>
        <p:spPr bwMode="auto">
          <a:xfrm>
            <a:off x="7231063" y="2505075"/>
            <a:ext cx="765175" cy="441325"/>
          </a:xfrm>
          <a:prstGeom prst="actionButtonMovie">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Logo</a:t>
            </a:r>
          </a:p>
        </p:txBody>
      </p:sp>
      <p:sp>
        <p:nvSpPr>
          <p:cNvPr id="3179" name="AutoShape 148">
            <a:hlinkClick r:id="rId105" action="ppaction://hlinkpres?slideindex=1&amp;slidetitle=" highlightClick="1"/>
            <a:extLst>
              <a:ext uri="{FF2B5EF4-FFF2-40B4-BE49-F238E27FC236}">
                <a16:creationId xmlns:a16="http://schemas.microsoft.com/office/drawing/2014/main" id="{603216C1-9BD7-44C5-8EDE-6879695B8237}"/>
              </a:ext>
            </a:extLst>
          </p:cNvPr>
          <p:cNvSpPr>
            <a:spLocks noChangeArrowheads="1"/>
          </p:cNvSpPr>
          <p:nvPr/>
        </p:nvSpPr>
        <p:spPr bwMode="auto">
          <a:xfrm>
            <a:off x="0" y="5229225"/>
            <a:ext cx="396875" cy="441325"/>
          </a:xfrm>
          <a:prstGeom prst="actionButtonSound">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G</a:t>
            </a:r>
          </a:p>
        </p:txBody>
      </p:sp>
    </p:spTree>
    <p:extLst>
      <p:ext uri="{BB962C8B-B14F-4D97-AF65-F5344CB8AC3E}">
        <p14:creationId xmlns:p14="http://schemas.microsoft.com/office/powerpoint/2010/main" val="2714552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6" name="Rectangle 2"/>
          <p:cNvSpPr>
            <a:spLocks noGrp="1" noRot="1" noChangeArrowheads="1"/>
          </p:cNvSpPr>
          <p:nvPr>
            <p:ph type="ctrTitle"/>
          </p:nvPr>
        </p:nvSpPr>
        <p:spPr>
          <a:xfrm>
            <a:off x="395288" y="1933575"/>
            <a:ext cx="8132762" cy="1423988"/>
          </a:xfrm>
        </p:spPr>
        <p:txBody>
          <a:bodyPr/>
          <a:lstStyle/>
          <a:p>
            <a:pPr eaLnBrk="1" hangingPunct="1">
              <a:defRPr/>
            </a:pPr>
            <a:r>
              <a:rPr lang="en-GB" sz="2800" b="1" dirty="0">
                <a:solidFill>
                  <a:srgbClr val="FFFF66"/>
                </a:solidFill>
              </a:rPr>
              <a:t>Phil’s Main Menu</a:t>
            </a:r>
          </a:p>
        </p:txBody>
      </p:sp>
      <p:sp>
        <p:nvSpPr>
          <p:cNvPr id="3075" name="AutoShape 4">
            <a:hlinkClick r:id="rId4" action="ppaction://hlinkpres?slideindex=1&amp;slidetitle=Post-its…" highlightClick="1"/>
          </p:cNvPr>
          <p:cNvSpPr>
            <a:spLocks noChangeArrowheads="1"/>
          </p:cNvSpPr>
          <p:nvPr/>
        </p:nvSpPr>
        <p:spPr bwMode="auto">
          <a:xfrm>
            <a:off x="250825" y="188913"/>
            <a:ext cx="3584575" cy="407987"/>
          </a:xfrm>
          <a:prstGeom prst="actionButtonBlank">
            <a:avLst/>
          </a:prstGeom>
          <a:solidFill>
            <a:schemeClr val="accent1"/>
          </a:solidFill>
          <a:ln w="9525">
            <a:no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Arial" charset="0"/>
                <a:ea typeface="+mn-ea"/>
                <a:cs typeface="+mn-cs"/>
              </a:rPr>
              <a:t>Post-its: expectations exercise</a:t>
            </a:r>
          </a:p>
        </p:txBody>
      </p:sp>
      <p:sp>
        <p:nvSpPr>
          <p:cNvPr id="3076" name="AutoShape 5">
            <a:hlinkClick r:id="rId5" action="ppaction://hlinkpres?slideindex=10&amp;slidetitle=Get students to self-assess their work" highlightClick="1"/>
          </p:cNvPr>
          <p:cNvSpPr>
            <a:spLocks noChangeArrowheads="1"/>
          </p:cNvSpPr>
          <p:nvPr/>
        </p:nvSpPr>
        <p:spPr bwMode="auto">
          <a:xfrm>
            <a:off x="3602038" y="4616450"/>
            <a:ext cx="2070100" cy="720725"/>
          </a:xfrm>
          <a:prstGeom prst="actionButtonBlank">
            <a:avLst/>
          </a:prstGeom>
          <a:solidFill>
            <a:schemeClr val="accent1"/>
          </a:solidFill>
          <a:ln w="9525">
            <a:no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Arial" charset="0"/>
                <a:ea typeface="+mn-ea"/>
                <a:cs typeface="+mn-cs"/>
              </a:rPr>
              <a:t>Self-assessment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Arial" charset="0"/>
                <a:ea typeface="+mn-ea"/>
                <a:cs typeface="+mn-cs"/>
              </a:rPr>
              <a:t>dialogues</a:t>
            </a:r>
          </a:p>
        </p:txBody>
      </p:sp>
      <p:sp>
        <p:nvSpPr>
          <p:cNvPr id="3077" name="AutoShape 6">
            <a:hlinkClick r:id="rId6" action="ppaction://hlinkpres?slideindex=1&amp;slidetitle=" highlightClick="1"/>
          </p:cNvPr>
          <p:cNvSpPr>
            <a:spLocks noChangeArrowheads="1"/>
          </p:cNvSpPr>
          <p:nvPr/>
        </p:nvSpPr>
        <p:spPr bwMode="auto">
          <a:xfrm>
            <a:off x="420688" y="6181725"/>
            <a:ext cx="2898775" cy="407988"/>
          </a:xfrm>
          <a:prstGeom prst="actionButtonBlank">
            <a:avLst/>
          </a:prstGeom>
          <a:solidFill>
            <a:schemeClr val="accent1"/>
          </a:solidFill>
          <a:ln w="9525">
            <a:no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Arial" charset="0"/>
                <a:ea typeface="+mn-ea"/>
                <a:cs typeface="+mn-cs"/>
              </a:rPr>
              <a:t>What works for students</a:t>
            </a:r>
          </a:p>
        </p:txBody>
      </p:sp>
      <p:sp>
        <p:nvSpPr>
          <p:cNvPr id="3078" name="AutoShape 7">
            <a:hlinkClick r:id="rId7" action="ppaction://hlinkpres?slideindex=1&amp;slidetitle=What do we do when we teach?" highlightClick="1"/>
          </p:cNvPr>
          <p:cNvSpPr>
            <a:spLocks noChangeArrowheads="1"/>
          </p:cNvSpPr>
          <p:nvPr/>
        </p:nvSpPr>
        <p:spPr bwMode="auto">
          <a:xfrm>
            <a:off x="7094538" y="476250"/>
            <a:ext cx="1879600" cy="720725"/>
          </a:xfrm>
          <a:prstGeom prst="actionButtonBlank">
            <a:avLst/>
          </a:prstGeom>
          <a:solidFill>
            <a:schemeClr val="accent1"/>
          </a:solidFill>
          <a:ln w="9525">
            <a:no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Arial" charset="0"/>
                <a:ea typeface="+mn-ea"/>
                <a:cs typeface="+mn-cs"/>
              </a:rPr>
              <a:t>What we do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Arial" charset="0"/>
                <a:ea typeface="+mn-ea"/>
                <a:cs typeface="+mn-cs"/>
              </a:rPr>
              <a:t>when we teach</a:t>
            </a:r>
          </a:p>
        </p:txBody>
      </p:sp>
      <p:sp>
        <p:nvSpPr>
          <p:cNvPr id="3079" name="AutoShape 8">
            <a:hlinkClick r:id="rId8" action="ppaction://hlinkpres?slideindex=1&amp;slidetitle=Face-to-face communication" highlightClick="1"/>
          </p:cNvPr>
          <p:cNvSpPr>
            <a:spLocks noChangeArrowheads="1"/>
          </p:cNvSpPr>
          <p:nvPr/>
        </p:nvSpPr>
        <p:spPr bwMode="auto">
          <a:xfrm>
            <a:off x="0" y="1557338"/>
            <a:ext cx="2555875" cy="407987"/>
          </a:xfrm>
          <a:prstGeom prst="actionButtonBlank">
            <a:avLst/>
          </a:prstGeom>
          <a:solidFill>
            <a:schemeClr val="accent1"/>
          </a:solidFill>
          <a:ln w="9525">
            <a:no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Arial" charset="0"/>
                <a:ea typeface="+mn-ea"/>
                <a:cs typeface="+mn-cs"/>
              </a:rPr>
              <a:t>Thirty second theatre</a:t>
            </a:r>
          </a:p>
        </p:txBody>
      </p:sp>
      <p:sp>
        <p:nvSpPr>
          <p:cNvPr id="3080" name="AutoShape 9">
            <a:hlinkClick r:id="rId9" action="ppaction://hlinkpres?slideindex=1&amp;slidetitle=Think about emotional intelligence" highlightClick="1"/>
          </p:cNvPr>
          <p:cNvSpPr>
            <a:spLocks noChangeArrowheads="1"/>
          </p:cNvSpPr>
          <p:nvPr/>
        </p:nvSpPr>
        <p:spPr bwMode="auto">
          <a:xfrm>
            <a:off x="179388" y="4005263"/>
            <a:ext cx="2657475" cy="407987"/>
          </a:xfrm>
          <a:prstGeom prst="actionButtonBlank">
            <a:avLst/>
          </a:prstGeom>
          <a:solidFill>
            <a:schemeClr val="accent1"/>
          </a:solidFill>
          <a:ln w="9525">
            <a:no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Arial" charset="0"/>
                <a:ea typeface="+mn-ea"/>
                <a:cs typeface="+mn-cs"/>
              </a:rPr>
              <a:t>Emotional intelligence</a:t>
            </a:r>
          </a:p>
        </p:txBody>
      </p:sp>
      <p:sp>
        <p:nvSpPr>
          <p:cNvPr id="3081" name="AutoShape 10">
            <a:hlinkClick r:id="rId10" action="ppaction://hlinkpres?slideindex=1&amp;slidetitle=Getting feedback to students quickly" highlightClick="1"/>
          </p:cNvPr>
          <p:cNvSpPr>
            <a:spLocks noChangeArrowheads="1"/>
          </p:cNvSpPr>
          <p:nvPr/>
        </p:nvSpPr>
        <p:spPr bwMode="auto">
          <a:xfrm>
            <a:off x="7959725" y="1484313"/>
            <a:ext cx="1184275" cy="646112"/>
          </a:xfrm>
          <a:prstGeom prst="actionButtonBlank">
            <a:avLst/>
          </a:prstGeom>
          <a:solidFill>
            <a:schemeClr val="accent1"/>
          </a:solidFill>
          <a:ln w="9525">
            <a:no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Arial" charset="0"/>
                <a:ea typeface="+mn-ea"/>
                <a:cs typeface="+mn-cs"/>
              </a:rPr>
              <a:t>24 hour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Arial" charset="0"/>
                <a:ea typeface="+mn-ea"/>
                <a:cs typeface="+mn-cs"/>
              </a:rPr>
              <a:t>feedback</a:t>
            </a:r>
          </a:p>
        </p:txBody>
      </p:sp>
      <p:sp>
        <p:nvSpPr>
          <p:cNvPr id="3082" name="AutoShape 11">
            <a:hlinkClick r:id="rId11" action="ppaction://hlinkpres?slideindex=1&amp;slidetitle=Helping students tune in to exam standards" highlightClick="1"/>
          </p:cNvPr>
          <p:cNvSpPr>
            <a:spLocks noChangeArrowheads="1"/>
          </p:cNvSpPr>
          <p:nvPr/>
        </p:nvSpPr>
        <p:spPr bwMode="auto">
          <a:xfrm>
            <a:off x="6053138" y="3960813"/>
            <a:ext cx="2835275" cy="407987"/>
          </a:xfrm>
          <a:prstGeom prst="actionButtonBlank">
            <a:avLst/>
          </a:prstGeom>
          <a:solidFill>
            <a:schemeClr val="accent1"/>
          </a:solidFill>
          <a:ln w="9525">
            <a:no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Arial" charset="0"/>
                <a:ea typeface="+mn-ea"/>
                <a:cs typeface="+mn-cs"/>
              </a:rPr>
              <a:t>Exam question exercise</a:t>
            </a:r>
          </a:p>
        </p:txBody>
      </p:sp>
      <p:sp>
        <p:nvSpPr>
          <p:cNvPr id="3083" name="AutoShape 12">
            <a:hlinkClick r:id="rId12" action="ppaction://hlinkpres?slideindex=1&amp;slidetitle=Feedback without marks" highlightClick="1"/>
          </p:cNvPr>
          <p:cNvSpPr>
            <a:spLocks noChangeArrowheads="1"/>
          </p:cNvSpPr>
          <p:nvPr/>
        </p:nvSpPr>
        <p:spPr bwMode="auto">
          <a:xfrm>
            <a:off x="5765800" y="5749925"/>
            <a:ext cx="2898775" cy="407988"/>
          </a:xfrm>
          <a:prstGeom prst="actionButtonBlank">
            <a:avLst/>
          </a:prstGeom>
          <a:solidFill>
            <a:schemeClr val="accent1"/>
          </a:solidFill>
          <a:ln w="9525">
            <a:no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Arial" charset="0"/>
                <a:ea typeface="+mn-ea"/>
                <a:cs typeface="+mn-cs"/>
              </a:rPr>
              <a:t>Feedback without marks</a:t>
            </a:r>
          </a:p>
        </p:txBody>
      </p:sp>
      <p:sp>
        <p:nvSpPr>
          <p:cNvPr id="3084" name="AutoShape 13">
            <a:hlinkClick r:id="rId13" action="ppaction://hlinkpres?slideindex=1&amp;slidetitle=Evaluating the quality of teaching and learning in HE" highlightClick="1"/>
          </p:cNvPr>
          <p:cNvSpPr>
            <a:spLocks noChangeArrowheads="1"/>
          </p:cNvSpPr>
          <p:nvPr/>
        </p:nvSpPr>
        <p:spPr bwMode="auto">
          <a:xfrm>
            <a:off x="2343150" y="2997200"/>
            <a:ext cx="2873375" cy="407988"/>
          </a:xfrm>
          <a:prstGeom prst="actionButtonBlank">
            <a:avLst/>
          </a:prstGeom>
          <a:solidFill>
            <a:schemeClr val="accent1"/>
          </a:solidFill>
          <a:ln w="9525">
            <a:no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Arial" charset="0"/>
                <a:ea typeface="+mn-ea"/>
                <a:cs typeface="+mn-cs"/>
              </a:rPr>
              <a:t>Feedback from students</a:t>
            </a:r>
          </a:p>
        </p:txBody>
      </p:sp>
      <p:sp>
        <p:nvSpPr>
          <p:cNvPr id="3085" name="AutoShape 14">
            <a:hlinkClick r:id="rId14" action="ppaction://hlinkpres?slideindex=1&amp;slidetitle=Help your students to adjust how they learn" highlightClick="1"/>
          </p:cNvPr>
          <p:cNvSpPr>
            <a:spLocks noChangeArrowheads="1"/>
          </p:cNvSpPr>
          <p:nvPr/>
        </p:nvSpPr>
        <p:spPr bwMode="auto">
          <a:xfrm>
            <a:off x="3895725" y="1931988"/>
            <a:ext cx="2632075" cy="407987"/>
          </a:xfrm>
          <a:prstGeom prst="actionButtonBlank">
            <a:avLst/>
          </a:prstGeom>
          <a:solidFill>
            <a:schemeClr val="accent1"/>
          </a:solidFill>
          <a:ln w="9525">
            <a:no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Arial" charset="0"/>
                <a:ea typeface="+mn-ea"/>
                <a:cs typeface="+mn-cs"/>
              </a:rPr>
              <a:t>Help students to learn</a:t>
            </a:r>
          </a:p>
        </p:txBody>
      </p:sp>
      <p:sp>
        <p:nvSpPr>
          <p:cNvPr id="3086" name="AutoShape 15">
            <a:hlinkClick r:id="rId15" action="ppaction://hlinkpres?slideindex=1&amp;slidetitle=Slide 1" highlightClick="1"/>
          </p:cNvPr>
          <p:cNvSpPr>
            <a:spLocks noChangeArrowheads="1"/>
          </p:cNvSpPr>
          <p:nvPr/>
        </p:nvSpPr>
        <p:spPr bwMode="auto">
          <a:xfrm>
            <a:off x="273050" y="3013075"/>
            <a:ext cx="1612900" cy="407988"/>
          </a:xfrm>
          <a:prstGeom prst="actionButtonBlank">
            <a:avLst/>
          </a:prstGeom>
          <a:solidFill>
            <a:schemeClr val="accent1"/>
          </a:solidFill>
          <a:ln w="9525">
            <a:no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Arial" charset="0"/>
                <a:ea typeface="+mn-ea"/>
                <a:cs typeface="+mn-cs"/>
              </a:rPr>
              <a:t>Room layout</a:t>
            </a:r>
          </a:p>
        </p:txBody>
      </p:sp>
      <p:sp>
        <p:nvSpPr>
          <p:cNvPr id="3087" name="AutoShape 16">
            <a:hlinkClick r:id="rId16" action="ppaction://hlinkpres?slideindex=1&amp;slidetitle=Feedback, and…" highlightClick="1"/>
          </p:cNvPr>
          <p:cNvSpPr>
            <a:spLocks noChangeArrowheads="1"/>
          </p:cNvSpPr>
          <p:nvPr/>
        </p:nvSpPr>
        <p:spPr bwMode="auto">
          <a:xfrm>
            <a:off x="5895975" y="4759325"/>
            <a:ext cx="2695575" cy="720725"/>
          </a:xfrm>
          <a:prstGeom prst="actionButtonBlank">
            <a:avLst/>
          </a:prstGeom>
          <a:solidFill>
            <a:schemeClr val="accent1"/>
          </a:solidFill>
          <a:ln w="9525">
            <a:no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Arial" charset="0"/>
                <a:ea typeface="+mn-ea"/>
                <a:cs typeface="+mn-cs"/>
              </a:rPr>
              <a:t>Feedback to students: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Arial" charset="0"/>
                <a:ea typeface="+mn-ea"/>
                <a:cs typeface="+mn-cs"/>
              </a:rPr>
              <a:t>Payoff and efficiency</a:t>
            </a:r>
          </a:p>
        </p:txBody>
      </p:sp>
      <p:sp>
        <p:nvSpPr>
          <p:cNvPr id="3088" name="AutoShape 18">
            <a:hlinkClick r:id="rId17" action="ppaction://hlinkpres?slideindex=1&amp;slidetitle=Making time to write" highlightClick="1"/>
          </p:cNvPr>
          <p:cNvSpPr>
            <a:spLocks noChangeArrowheads="1"/>
          </p:cNvSpPr>
          <p:nvPr/>
        </p:nvSpPr>
        <p:spPr bwMode="auto">
          <a:xfrm>
            <a:off x="5437188" y="0"/>
            <a:ext cx="3228975" cy="407988"/>
          </a:xfrm>
          <a:prstGeom prst="actionButtonBlank">
            <a:avLst/>
          </a:prstGeom>
          <a:solidFill>
            <a:schemeClr val="accent1"/>
          </a:solidFill>
          <a:ln w="9525">
            <a:no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Arial" charset="0"/>
                <a:ea typeface="+mn-ea"/>
                <a:cs typeface="+mn-cs"/>
              </a:rPr>
              <a:t>Time and task management</a:t>
            </a:r>
          </a:p>
        </p:txBody>
      </p:sp>
      <p:sp>
        <p:nvSpPr>
          <p:cNvPr id="3090" name="AutoShape 20">
            <a:hlinkClick r:id="rId18" action="ppaction://hlinkpres?slideindex=1&amp;slidetitle=Intended learning outcomes…" highlightClick="1"/>
          </p:cNvPr>
          <p:cNvSpPr>
            <a:spLocks noChangeArrowheads="1"/>
          </p:cNvSpPr>
          <p:nvPr/>
        </p:nvSpPr>
        <p:spPr bwMode="auto">
          <a:xfrm>
            <a:off x="3719513" y="6181725"/>
            <a:ext cx="1781175" cy="407988"/>
          </a:xfrm>
          <a:prstGeom prst="actionButtonBlank">
            <a:avLst/>
          </a:prstGeom>
          <a:solidFill>
            <a:schemeClr val="accent1"/>
          </a:solidFill>
          <a:ln w="9525">
            <a:no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Arial" charset="0"/>
                <a:ea typeface="+mn-ea"/>
                <a:cs typeface="+mn-cs"/>
              </a:rPr>
              <a:t>Voting rounds</a:t>
            </a:r>
          </a:p>
        </p:txBody>
      </p:sp>
      <p:sp>
        <p:nvSpPr>
          <p:cNvPr id="3091" name="AutoShape 21">
            <a:hlinkClick r:id="rId19" action="ppaction://hlinkpres?slideindex=1&amp;slidetitle=Name labels…" highlightClick="1"/>
          </p:cNvPr>
          <p:cNvSpPr>
            <a:spLocks noChangeArrowheads="1"/>
          </p:cNvSpPr>
          <p:nvPr/>
        </p:nvSpPr>
        <p:spPr bwMode="auto">
          <a:xfrm>
            <a:off x="182563" y="765175"/>
            <a:ext cx="1765300" cy="720725"/>
          </a:xfrm>
          <a:prstGeom prst="actionButtonBlank">
            <a:avLst/>
          </a:prstGeom>
          <a:solidFill>
            <a:schemeClr val="accent1"/>
          </a:solidFill>
          <a:ln w="9525">
            <a:no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Arial" charset="0"/>
                <a:ea typeface="+mn-ea"/>
                <a:cs typeface="+mn-cs"/>
              </a:rPr>
              <a:t>Learning and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Arial" charset="0"/>
                <a:ea typeface="+mn-ea"/>
                <a:cs typeface="+mn-cs"/>
              </a:rPr>
              <a:t>using names</a:t>
            </a:r>
          </a:p>
        </p:txBody>
      </p:sp>
      <p:sp>
        <p:nvSpPr>
          <p:cNvPr id="3092" name="AutoShape 22">
            <a:hlinkClick r:id="rId20" action="ppaction://hlinkpres?slideindex=1&amp;slidetitle=Designing multiple choice questions" highlightClick="1"/>
          </p:cNvPr>
          <p:cNvSpPr>
            <a:spLocks noChangeArrowheads="1"/>
          </p:cNvSpPr>
          <p:nvPr/>
        </p:nvSpPr>
        <p:spPr bwMode="auto">
          <a:xfrm>
            <a:off x="6835775" y="2005013"/>
            <a:ext cx="2060575" cy="407987"/>
          </a:xfrm>
          <a:prstGeom prst="actionButtonBlank">
            <a:avLst/>
          </a:prstGeom>
          <a:solidFill>
            <a:schemeClr val="accent1"/>
          </a:solidFill>
          <a:ln w="9525">
            <a:no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Arial" charset="0"/>
                <a:ea typeface="+mn-ea"/>
                <a:cs typeface="+mn-cs"/>
              </a:rPr>
              <a:t>Content-free test</a:t>
            </a:r>
          </a:p>
        </p:txBody>
      </p:sp>
      <p:sp>
        <p:nvSpPr>
          <p:cNvPr id="3093" name="AutoShape 23">
            <a:hlinkClick r:id="rId21" action="ppaction://hlinkpres?slideindex=1&amp;slidetitle=Problems we face when we teach…" highlightClick="1"/>
          </p:cNvPr>
          <p:cNvSpPr>
            <a:spLocks noChangeArrowheads="1"/>
          </p:cNvSpPr>
          <p:nvPr/>
        </p:nvSpPr>
        <p:spPr bwMode="auto">
          <a:xfrm>
            <a:off x="5724525" y="6237288"/>
            <a:ext cx="2733675" cy="407987"/>
          </a:xfrm>
          <a:prstGeom prst="actionButtonBlank">
            <a:avLst/>
          </a:prstGeom>
          <a:solidFill>
            <a:schemeClr val="accent1"/>
          </a:solidFill>
          <a:ln w="9525">
            <a:no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Arial" charset="0"/>
                <a:ea typeface="+mn-ea"/>
                <a:cs typeface="+mn-cs"/>
              </a:rPr>
              <a:t>What can I do when…?</a:t>
            </a:r>
          </a:p>
        </p:txBody>
      </p:sp>
      <p:sp>
        <p:nvSpPr>
          <p:cNvPr id="3094" name="AutoShape 24">
            <a:hlinkClick r:id="rId22" action="ppaction://hlinkpres?slideindex=1&amp;slidetitle=Ten tips for formative feedback" highlightClick="1"/>
          </p:cNvPr>
          <p:cNvSpPr>
            <a:spLocks noChangeArrowheads="1"/>
          </p:cNvSpPr>
          <p:nvPr/>
        </p:nvSpPr>
        <p:spPr bwMode="auto">
          <a:xfrm>
            <a:off x="0" y="5013325"/>
            <a:ext cx="3330575" cy="407988"/>
          </a:xfrm>
          <a:prstGeom prst="actionButtonBlank">
            <a:avLst/>
          </a:prstGeom>
          <a:solidFill>
            <a:schemeClr val="accent1"/>
          </a:solidFill>
          <a:ln w="9525">
            <a:no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Arial" charset="0"/>
                <a:ea typeface="+mn-ea"/>
                <a:cs typeface="+mn-cs"/>
              </a:rPr>
              <a:t>Ten tips: formative feedback</a:t>
            </a:r>
          </a:p>
        </p:txBody>
      </p:sp>
      <p:sp>
        <p:nvSpPr>
          <p:cNvPr id="3095" name="AutoShape 25">
            <a:hlinkClick r:id="rId23" action="ppaction://hlinkpres?slideindex=1&amp;slidetitle=Building on Feedback " highlightClick="1"/>
          </p:cNvPr>
          <p:cNvSpPr>
            <a:spLocks noChangeArrowheads="1"/>
          </p:cNvSpPr>
          <p:nvPr/>
        </p:nvSpPr>
        <p:spPr bwMode="auto">
          <a:xfrm>
            <a:off x="3635375" y="476250"/>
            <a:ext cx="2466975" cy="720725"/>
          </a:xfrm>
          <a:prstGeom prst="actionButtonBlank">
            <a:avLst/>
          </a:prstGeom>
          <a:solidFill>
            <a:schemeClr val="accent1"/>
          </a:solidFill>
          <a:ln w="9525">
            <a:no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Arial" charset="0"/>
                <a:ea typeface="+mn-ea"/>
                <a:cs typeface="+mn-cs"/>
              </a:rPr>
              <a:t>Helping students to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Arial" charset="0"/>
                <a:ea typeface="+mn-ea"/>
                <a:cs typeface="+mn-cs"/>
              </a:rPr>
              <a:t>build on feedback</a:t>
            </a:r>
          </a:p>
        </p:txBody>
      </p:sp>
      <p:sp>
        <p:nvSpPr>
          <p:cNvPr id="3096" name="AutoShape 26">
            <a:hlinkClick r:id="rId24" action="ppaction://hlinkpres?slideindex=1&amp;slidetitle=How are you organising your studies?" highlightClick="1"/>
          </p:cNvPr>
          <p:cNvSpPr>
            <a:spLocks noChangeArrowheads="1"/>
          </p:cNvSpPr>
          <p:nvPr/>
        </p:nvSpPr>
        <p:spPr bwMode="auto">
          <a:xfrm>
            <a:off x="4232275" y="3500438"/>
            <a:ext cx="4387850" cy="407987"/>
          </a:xfrm>
          <a:prstGeom prst="actionButtonBlank">
            <a:avLst/>
          </a:prstGeom>
          <a:solidFill>
            <a:schemeClr val="accent1"/>
          </a:solidFill>
          <a:ln w="9525">
            <a:no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Arial" charset="0"/>
                <a:ea typeface="+mn-ea"/>
                <a:cs typeface="+mn-cs"/>
              </a:rPr>
              <a:t>How are you organising your studies?</a:t>
            </a:r>
          </a:p>
        </p:txBody>
      </p:sp>
      <p:sp>
        <p:nvSpPr>
          <p:cNvPr id="3097" name="AutoShape 27">
            <a:hlinkClick r:id="rId25" action="ppaction://hlinkpres?slideindex=1&amp;slidetitle=" highlightClick="1"/>
          </p:cNvPr>
          <p:cNvSpPr>
            <a:spLocks noChangeArrowheads="1"/>
          </p:cNvSpPr>
          <p:nvPr/>
        </p:nvSpPr>
        <p:spPr bwMode="auto">
          <a:xfrm>
            <a:off x="-36513" y="2449513"/>
            <a:ext cx="1117601" cy="407987"/>
          </a:xfrm>
          <a:prstGeom prst="actionButtonBlank">
            <a:avLst/>
          </a:prstGeom>
          <a:solidFill>
            <a:srgbClr val="CC0000"/>
          </a:solidFill>
          <a:ln w="9525">
            <a:no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mn-ea"/>
                <a:cs typeface="+mn-cs"/>
              </a:rPr>
              <a:t>Choices</a:t>
            </a:r>
          </a:p>
        </p:txBody>
      </p:sp>
      <p:sp>
        <p:nvSpPr>
          <p:cNvPr id="3098" name="AutoShape 28">
            <a:hlinkClick r:id="rId26" action="ppaction://hlinkpres?slideindex=1&amp;slidetitle=" highlightClick="1"/>
          </p:cNvPr>
          <p:cNvSpPr>
            <a:spLocks noChangeArrowheads="1"/>
          </p:cNvSpPr>
          <p:nvPr/>
        </p:nvSpPr>
        <p:spPr bwMode="auto">
          <a:xfrm>
            <a:off x="8197850" y="2520950"/>
            <a:ext cx="704850" cy="407988"/>
          </a:xfrm>
          <a:prstGeom prst="actionButtonBlank">
            <a:avLst/>
          </a:prstGeom>
          <a:solidFill>
            <a:srgbClr val="CC0000"/>
          </a:solidFill>
          <a:ln w="9525">
            <a:no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Arial" charset="0"/>
                <a:ea typeface="+mn-ea"/>
                <a:cs typeface="+mn-cs"/>
              </a:rPr>
              <a:t>Fun </a:t>
            </a:r>
          </a:p>
        </p:txBody>
      </p:sp>
      <p:sp>
        <p:nvSpPr>
          <p:cNvPr id="3099" name="AutoShape 29">
            <a:hlinkClick r:id="rId27" action="ppaction://hlinkpres?slideindex=1&amp;slidetitle= How Students Really Learn ‘Ripples’ model of learning" highlightClick="1"/>
          </p:cNvPr>
          <p:cNvSpPr>
            <a:spLocks noChangeArrowheads="1"/>
          </p:cNvSpPr>
          <p:nvPr/>
        </p:nvSpPr>
        <p:spPr bwMode="auto">
          <a:xfrm>
            <a:off x="2889250" y="1644650"/>
            <a:ext cx="3000375" cy="407988"/>
          </a:xfrm>
          <a:prstGeom prst="actionButtonBlank">
            <a:avLst/>
          </a:prstGeom>
          <a:solidFill>
            <a:schemeClr val="accent1"/>
          </a:solidFill>
          <a:ln w="9525">
            <a:no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Arial" charset="0"/>
                <a:ea typeface="+mn-ea"/>
                <a:cs typeface="+mn-cs"/>
              </a:rPr>
              <a:t>How students really learn</a:t>
            </a:r>
          </a:p>
        </p:txBody>
      </p:sp>
      <p:sp>
        <p:nvSpPr>
          <p:cNvPr id="3100" name="AutoShape 30">
            <a:hlinkClick r:id="rId28" action="ppaction://hlinkpres?slideindex=1&amp;slidetitle=A short exam!" highlightClick="1"/>
          </p:cNvPr>
          <p:cNvSpPr>
            <a:spLocks noChangeArrowheads="1"/>
          </p:cNvSpPr>
          <p:nvPr/>
        </p:nvSpPr>
        <p:spPr bwMode="auto">
          <a:xfrm>
            <a:off x="4073525" y="5589588"/>
            <a:ext cx="1905000" cy="461962"/>
          </a:xfrm>
          <a:prstGeom prst="actionButtonBlank">
            <a:avLst/>
          </a:prstGeom>
          <a:solidFill>
            <a:schemeClr val="tx1"/>
          </a:solidFill>
          <a:ln w="9525">
            <a:no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a:ln>
                  <a:noFill/>
                </a:ln>
                <a:solidFill>
                  <a:srgbClr val="FF0000"/>
                </a:solidFill>
                <a:effectLst/>
                <a:uLnTx/>
                <a:uFillTx/>
                <a:latin typeface="Creepy" pitchFamily="82" charset="0"/>
                <a:ea typeface="+mn-ea"/>
                <a:cs typeface="+mn-cs"/>
              </a:rPr>
              <a:t>A short examC</a:t>
            </a:r>
          </a:p>
        </p:txBody>
      </p:sp>
      <p:sp>
        <p:nvSpPr>
          <p:cNvPr id="3101" name="AutoShape 31">
            <a:hlinkClick r:id="rId29" action="ppaction://hlinkpres?slideindex=1&amp;slidetitle=Slide 1" highlightClick="1"/>
          </p:cNvPr>
          <p:cNvSpPr>
            <a:spLocks noChangeArrowheads="1"/>
          </p:cNvSpPr>
          <p:nvPr/>
        </p:nvSpPr>
        <p:spPr bwMode="auto">
          <a:xfrm>
            <a:off x="5578475" y="3013075"/>
            <a:ext cx="3521075" cy="407988"/>
          </a:xfrm>
          <a:prstGeom prst="actionButtonBlank">
            <a:avLst/>
          </a:prstGeom>
          <a:solidFill>
            <a:schemeClr val="accent1"/>
          </a:solidFill>
          <a:ln w="9525">
            <a:no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Arial" charset="0"/>
                <a:ea typeface="+mn-ea"/>
                <a:cs typeface="+mn-cs"/>
              </a:rPr>
              <a:t>Assessment works well when:</a:t>
            </a:r>
          </a:p>
        </p:txBody>
      </p:sp>
      <p:sp>
        <p:nvSpPr>
          <p:cNvPr id="3102" name="AutoShape 32">
            <a:hlinkClick r:id="rId30" action="ppaction://hlinkpres?slideindex=1&amp;slidetitle=" highlightClick="1"/>
          </p:cNvPr>
          <p:cNvSpPr>
            <a:spLocks noChangeArrowheads="1"/>
          </p:cNvSpPr>
          <p:nvPr/>
        </p:nvSpPr>
        <p:spPr bwMode="auto">
          <a:xfrm>
            <a:off x="1844675" y="852488"/>
            <a:ext cx="1612900" cy="720725"/>
          </a:xfrm>
          <a:prstGeom prst="actionButtonBlank">
            <a:avLst/>
          </a:prstGeom>
          <a:solidFill>
            <a:srgbClr val="CC0099"/>
          </a:solidFill>
          <a:ln w="9525">
            <a:no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Arial" charset="0"/>
                <a:ea typeface="+mn-ea"/>
                <a:cs typeface="+mn-cs"/>
              </a:rPr>
              <a:t>Assessment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Arial" charset="0"/>
                <a:ea typeface="+mn-ea"/>
                <a:cs typeface="+mn-cs"/>
              </a:rPr>
              <a:t> menu</a:t>
            </a:r>
          </a:p>
        </p:txBody>
      </p:sp>
      <p:sp>
        <p:nvSpPr>
          <p:cNvPr id="3103" name="AutoShape 33">
            <a:hlinkClick r:id="rId31" action="ppaction://hlinkpres?slideindex=1&amp;slidetitle=" highlightClick="1"/>
          </p:cNvPr>
          <p:cNvSpPr>
            <a:spLocks noChangeArrowheads="1"/>
          </p:cNvSpPr>
          <p:nvPr/>
        </p:nvSpPr>
        <p:spPr bwMode="auto">
          <a:xfrm>
            <a:off x="5730875" y="800100"/>
            <a:ext cx="1317625" cy="720725"/>
          </a:xfrm>
          <a:prstGeom prst="actionButtonBlank">
            <a:avLst/>
          </a:prstGeom>
          <a:solidFill>
            <a:srgbClr val="CC0099"/>
          </a:solidFill>
          <a:ln w="9525">
            <a:no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Arial" charset="0"/>
                <a:ea typeface="+mn-ea"/>
                <a:cs typeface="+mn-cs"/>
              </a:rPr>
              <a:t>Feedback</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Arial" charset="0"/>
                <a:ea typeface="+mn-ea"/>
                <a:cs typeface="+mn-cs"/>
              </a:rPr>
              <a:t> menu</a:t>
            </a:r>
          </a:p>
        </p:txBody>
      </p:sp>
      <p:sp>
        <p:nvSpPr>
          <p:cNvPr id="3104" name="AutoShape 34">
            <a:hlinkClick r:id="rId32" action="ppaction://hlinkpres?slideindex=1&amp;slidetitle=Slide 1" highlightClick="1"/>
          </p:cNvPr>
          <p:cNvSpPr>
            <a:spLocks noChangeArrowheads="1"/>
          </p:cNvSpPr>
          <p:nvPr/>
        </p:nvSpPr>
        <p:spPr bwMode="auto">
          <a:xfrm>
            <a:off x="1643063" y="4429125"/>
            <a:ext cx="2212975" cy="441325"/>
          </a:xfrm>
          <a:prstGeom prst="actionButtonBlank">
            <a:avLst/>
          </a:prstGeom>
          <a:solidFill>
            <a:srgbClr val="CC0099"/>
          </a:solidFill>
          <a:ln w="9525">
            <a:no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a:ln>
                  <a:noFill/>
                </a:ln>
                <a:solidFill>
                  <a:srgbClr val="FFFFFF"/>
                </a:solidFill>
                <a:effectLst/>
                <a:uLnTx/>
                <a:uFillTx/>
                <a:latin typeface="Arial" charset="0"/>
                <a:ea typeface="+mn-ea"/>
                <a:cs typeface="+mn-cs"/>
              </a:rPr>
              <a:t>Teaching smarter</a:t>
            </a:r>
          </a:p>
        </p:txBody>
      </p:sp>
      <p:sp>
        <p:nvSpPr>
          <p:cNvPr id="3105" name="AutoShape 35">
            <a:hlinkClick r:id="rId33" action="ppaction://hlinkpres?slideindex=1&amp;slidetitle=" highlightClick="1"/>
          </p:cNvPr>
          <p:cNvSpPr>
            <a:spLocks noChangeArrowheads="1"/>
          </p:cNvSpPr>
          <p:nvPr/>
        </p:nvSpPr>
        <p:spPr bwMode="auto">
          <a:xfrm>
            <a:off x="3132138" y="4160838"/>
            <a:ext cx="960437" cy="441325"/>
          </a:xfrm>
          <a:prstGeom prst="actionButtonBlank">
            <a:avLst/>
          </a:prstGeom>
          <a:solidFill>
            <a:srgbClr val="CC0000"/>
          </a:solidFill>
          <a:ln w="9525">
            <a:noFill/>
            <a:miter lim="800000"/>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a:ln>
                  <a:noFill/>
                </a:ln>
                <a:solidFill>
                  <a:srgbClr val="FFFFFF"/>
                </a:solidFill>
                <a:effectLst/>
                <a:uLnTx/>
                <a:uFillTx/>
                <a:latin typeface="Arial" charset="0"/>
                <a:ea typeface="+mn-ea"/>
                <a:cs typeface="+mn-cs"/>
              </a:rPr>
              <a:t>GP</a:t>
            </a:r>
          </a:p>
        </p:txBody>
      </p:sp>
      <p:sp>
        <p:nvSpPr>
          <p:cNvPr id="3106" name="AutoShape 36">
            <a:hlinkClick r:id="rId34" action="ppaction://hlinkpres?slideindex=1&amp;slidetitle=University of Sheffield self-assessment dialogue starters…" highlightClick="1"/>
          </p:cNvPr>
          <p:cNvSpPr>
            <a:spLocks noChangeArrowheads="1"/>
          </p:cNvSpPr>
          <p:nvPr/>
        </p:nvSpPr>
        <p:spPr bwMode="auto">
          <a:xfrm>
            <a:off x="0" y="1989138"/>
            <a:ext cx="2695575" cy="407987"/>
          </a:xfrm>
          <a:prstGeom prst="actionButtonBlank">
            <a:avLst/>
          </a:prstGeom>
          <a:solidFill>
            <a:schemeClr val="accent1"/>
          </a:solidFill>
          <a:ln w="9525">
            <a:no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Arial" charset="0"/>
                <a:ea typeface="+mn-ea"/>
                <a:cs typeface="+mn-cs"/>
              </a:rPr>
              <a:t>More starter questions</a:t>
            </a:r>
          </a:p>
        </p:txBody>
      </p:sp>
      <p:sp>
        <p:nvSpPr>
          <p:cNvPr id="3107" name="AutoShape 38">
            <a:hlinkClick r:id="rId35" action="ppaction://hlinkpres?slideindex=1&amp;slidetitle=New methods of giving learners feedback" highlightClick="1"/>
          </p:cNvPr>
          <p:cNvSpPr>
            <a:spLocks noChangeArrowheads="1"/>
          </p:cNvSpPr>
          <p:nvPr/>
        </p:nvSpPr>
        <p:spPr bwMode="auto">
          <a:xfrm>
            <a:off x="6200775" y="2276475"/>
            <a:ext cx="1857375" cy="720725"/>
          </a:xfrm>
          <a:prstGeom prst="actionButtonBlank">
            <a:avLst/>
          </a:prstGeom>
          <a:solidFill>
            <a:schemeClr val="accent1"/>
          </a:solidFill>
          <a:ln w="9525">
            <a:no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Arial" charset="0"/>
                <a:ea typeface="+mn-ea"/>
                <a:cs typeface="+mn-cs"/>
              </a:rPr>
              <a:t>New feedback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Arial" charset="0"/>
                <a:ea typeface="+mn-ea"/>
                <a:cs typeface="+mn-cs"/>
              </a:rPr>
              <a:t>methods</a:t>
            </a:r>
          </a:p>
        </p:txBody>
      </p:sp>
      <p:sp>
        <p:nvSpPr>
          <p:cNvPr id="3108" name="AutoShape 39">
            <a:hlinkClick r:id="rId36" action="ppaction://hlinkpres?slideindex=1&amp;slidetitle=Slide 1" highlightClick="1"/>
          </p:cNvPr>
          <p:cNvSpPr>
            <a:spLocks noChangeArrowheads="1"/>
          </p:cNvSpPr>
          <p:nvPr/>
        </p:nvSpPr>
        <p:spPr bwMode="auto">
          <a:xfrm>
            <a:off x="714375" y="2571750"/>
            <a:ext cx="2339975" cy="407988"/>
          </a:xfrm>
          <a:prstGeom prst="actionButtonBlank">
            <a:avLst/>
          </a:prstGeom>
          <a:solidFill>
            <a:schemeClr val="accent1"/>
          </a:solidFill>
          <a:ln w="9525">
            <a:no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Arial" charset="0"/>
                <a:ea typeface="+mn-ea"/>
                <a:cs typeface="+mn-cs"/>
              </a:rPr>
              <a:t>Learning outcomes</a:t>
            </a:r>
          </a:p>
        </p:txBody>
      </p:sp>
      <p:sp>
        <p:nvSpPr>
          <p:cNvPr id="3109" name="AutoShape 40">
            <a:hlinkClick r:id="rId37" action="ppaction://hlinkpres?slideindex=1&amp;slidetitle=Slide 1" highlightClick="1"/>
          </p:cNvPr>
          <p:cNvSpPr>
            <a:spLocks noChangeArrowheads="1"/>
          </p:cNvSpPr>
          <p:nvPr/>
        </p:nvSpPr>
        <p:spPr bwMode="auto">
          <a:xfrm>
            <a:off x="7616825" y="5157788"/>
            <a:ext cx="1527175" cy="407987"/>
          </a:xfrm>
          <a:prstGeom prst="actionButtonBlank">
            <a:avLst/>
          </a:prstGeom>
          <a:solidFill>
            <a:schemeClr val="accent1"/>
          </a:solidFill>
          <a:ln w="9525">
            <a:no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Arial" charset="0"/>
                <a:ea typeface="+mn-ea"/>
                <a:cs typeface="+mn-cs"/>
              </a:rPr>
              <a:t>…Examples</a:t>
            </a:r>
          </a:p>
        </p:txBody>
      </p:sp>
      <p:sp>
        <p:nvSpPr>
          <p:cNvPr id="3110" name="AutoShape 42">
            <a:hlinkClick r:id="rId38" action="ppaction://hlinkpres?slideindex=1&amp;slidetitle= " highlightClick="1"/>
          </p:cNvPr>
          <p:cNvSpPr>
            <a:spLocks noChangeArrowheads="1"/>
          </p:cNvSpPr>
          <p:nvPr/>
        </p:nvSpPr>
        <p:spPr bwMode="auto">
          <a:xfrm>
            <a:off x="3779838" y="3979863"/>
            <a:ext cx="2566987" cy="338137"/>
          </a:xfrm>
          <a:prstGeom prst="actionButtonBlank">
            <a:avLst/>
          </a:prstGeom>
          <a:solidFill>
            <a:schemeClr val="accent1"/>
          </a:solidFill>
          <a:ln w="9525">
            <a:noFill/>
            <a:miter lim="800000"/>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FFFFFF"/>
                </a:solidFill>
                <a:effectLst/>
                <a:uLnTx/>
                <a:uFillTx/>
                <a:latin typeface="Arial" charset="0"/>
                <a:ea typeface="+mn-ea"/>
                <a:cs typeface="+mn-cs"/>
              </a:rPr>
              <a:t>Assessing groups</a:t>
            </a:r>
          </a:p>
        </p:txBody>
      </p:sp>
      <p:sp>
        <p:nvSpPr>
          <p:cNvPr id="3111" name="Action Button: Custom 39">
            <a:hlinkClick r:id="rId39" action="ppaction://hlinkpres?slideindex=1&amp;slidetitle=Slide 1" highlightClick="1"/>
          </p:cNvPr>
          <p:cNvSpPr>
            <a:spLocks noChangeArrowheads="1"/>
          </p:cNvSpPr>
          <p:nvPr/>
        </p:nvSpPr>
        <p:spPr bwMode="auto">
          <a:xfrm>
            <a:off x="3429000" y="1071563"/>
            <a:ext cx="2452688" cy="369887"/>
          </a:xfrm>
          <a:prstGeom prst="actionButtonBlank">
            <a:avLst/>
          </a:prstGeom>
          <a:solidFill>
            <a:srgbClr val="00B050"/>
          </a:solidFill>
          <a:ln w="9525">
            <a:noFill/>
            <a:miter lim="800000"/>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Arial" charset="0"/>
                <a:ea typeface="+mn-ea"/>
                <a:cs typeface="+mn-cs"/>
              </a:rPr>
              <a:t>Learning outcomes</a:t>
            </a:r>
          </a:p>
        </p:txBody>
      </p:sp>
      <p:sp>
        <p:nvSpPr>
          <p:cNvPr id="3112" name="Action Button: Custom 40">
            <a:hlinkClick r:id="rId40" action="ppaction://hlinkpres?slideindex=1&amp;slidetitle=Phil Race Making Learning Happen" highlightClick="1"/>
          </p:cNvPr>
          <p:cNvSpPr>
            <a:spLocks noChangeArrowheads="1"/>
          </p:cNvSpPr>
          <p:nvPr/>
        </p:nvSpPr>
        <p:spPr bwMode="auto">
          <a:xfrm>
            <a:off x="7143750" y="4357688"/>
            <a:ext cx="1655763" cy="371475"/>
          </a:xfrm>
          <a:prstGeom prst="actionButtonBlank">
            <a:avLst/>
          </a:prstGeom>
          <a:solidFill>
            <a:schemeClr val="accent1"/>
          </a:solidFill>
          <a:ln w="9525">
            <a:no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Arial" charset="0"/>
                <a:ea typeface="+mn-ea"/>
                <a:cs typeface="+mn-cs"/>
              </a:rPr>
              <a:t>Large groups</a:t>
            </a:r>
          </a:p>
        </p:txBody>
      </p:sp>
      <p:sp>
        <p:nvSpPr>
          <p:cNvPr id="3113" name="Action Button: Custom 41">
            <a:hlinkClick r:id="rId41" action="ppaction://hlinkpres?slideindex=1&amp;slidetitle=" highlightClick="1"/>
          </p:cNvPr>
          <p:cNvSpPr>
            <a:spLocks noChangeArrowheads="1"/>
          </p:cNvSpPr>
          <p:nvPr/>
        </p:nvSpPr>
        <p:spPr bwMode="auto">
          <a:xfrm>
            <a:off x="7872413" y="3571875"/>
            <a:ext cx="1271587" cy="371475"/>
          </a:xfrm>
          <a:prstGeom prst="actionButtonBlank">
            <a:avLst/>
          </a:prstGeom>
          <a:solidFill>
            <a:srgbClr val="CC0000"/>
          </a:solidFill>
          <a:ln w="9525">
            <a:solidFill>
              <a:srgbClr val="FF0000"/>
            </a:solid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Arial" charset="0"/>
                <a:ea typeface="+mn-ea"/>
                <a:cs typeface="+mn-cs"/>
              </a:rPr>
              <a:t>Org menu</a:t>
            </a:r>
          </a:p>
        </p:txBody>
      </p:sp>
      <p:sp>
        <p:nvSpPr>
          <p:cNvPr id="3114" name="Action Button: Custom 42">
            <a:hlinkClick r:id="rId42" action="ppaction://hlinkpres?slideindex=1&amp;slidetitle=Action planning statements" highlightClick="1"/>
          </p:cNvPr>
          <p:cNvSpPr>
            <a:spLocks noChangeArrowheads="1"/>
          </p:cNvSpPr>
          <p:nvPr/>
        </p:nvSpPr>
        <p:spPr bwMode="auto">
          <a:xfrm>
            <a:off x="3714750" y="5214938"/>
            <a:ext cx="592138" cy="371475"/>
          </a:xfrm>
          <a:prstGeom prst="actionButtonBlank">
            <a:avLst/>
          </a:prstGeom>
          <a:solidFill>
            <a:srgbClr val="FFFF00"/>
          </a:solidFill>
          <a:ln w="9525">
            <a:no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a:ln>
                  <a:noFill/>
                </a:ln>
                <a:solidFill>
                  <a:srgbClr val="0000A4"/>
                </a:solidFill>
                <a:effectLst/>
                <a:uLnTx/>
                <a:uFillTx/>
                <a:latin typeface="Arial" charset="0"/>
                <a:ea typeface="+mn-ea"/>
                <a:cs typeface="+mn-cs"/>
              </a:rPr>
              <a:t>end</a:t>
            </a:r>
          </a:p>
        </p:txBody>
      </p:sp>
      <p:sp>
        <p:nvSpPr>
          <p:cNvPr id="3115" name="Action Button: Custom 44">
            <a:hlinkClick r:id="rId43" action="ppaction://hlinkpres?slideindex=1&amp;slidetitle=Reflection: the ten most important words " highlightClick="1"/>
          </p:cNvPr>
          <p:cNvSpPr>
            <a:spLocks noChangeArrowheads="1"/>
          </p:cNvSpPr>
          <p:nvPr/>
        </p:nvSpPr>
        <p:spPr bwMode="auto">
          <a:xfrm>
            <a:off x="3714750" y="3500438"/>
            <a:ext cx="379413" cy="587375"/>
          </a:xfrm>
          <a:prstGeom prst="actionButtonBlank">
            <a:avLst/>
          </a:prstGeom>
          <a:solidFill>
            <a:srgbClr val="660066"/>
          </a:solidFill>
          <a:ln w="9525" algn="ctr">
            <a:noFill/>
            <a:round/>
            <a:headEnd/>
            <a:tailEnd/>
          </a:ln>
        </p:spPr>
        <p:txBody>
          <a:bodyPr wrap="none" lIns="90000" tIns="46800" rIns="90000" bIns="4680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0" i="0" u="none" strike="noStrike" kern="1200" cap="none" spc="0" normalizeH="0" baseline="0" noProof="0">
                <a:ln>
                  <a:noFill/>
                </a:ln>
                <a:solidFill>
                  <a:srgbClr val="FFFFFF"/>
                </a:solidFill>
                <a:effectLst/>
                <a:uLnTx/>
                <a:uFillTx/>
                <a:latin typeface="Comic Sans MS" pitchFamily="66" charset="0"/>
                <a:ea typeface="+mn-ea"/>
                <a:cs typeface="+mn-cs"/>
              </a:rPr>
              <a:t>r</a:t>
            </a:r>
          </a:p>
        </p:txBody>
      </p:sp>
      <p:sp>
        <p:nvSpPr>
          <p:cNvPr id="3116" name="Action Button: Custom 45">
            <a:hlinkClick r:id="rId44" action="ppaction://hlinkpres?slideindex=1&amp;slidetitle=Writing for publication: the ten most important words " highlightClick="1"/>
          </p:cNvPr>
          <p:cNvSpPr>
            <a:spLocks noChangeArrowheads="1"/>
          </p:cNvSpPr>
          <p:nvPr/>
        </p:nvSpPr>
        <p:spPr bwMode="auto">
          <a:xfrm>
            <a:off x="2571750" y="2000250"/>
            <a:ext cx="461963" cy="587375"/>
          </a:xfrm>
          <a:prstGeom prst="actionButtonBlank">
            <a:avLst/>
          </a:prstGeom>
          <a:solidFill>
            <a:srgbClr val="660066"/>
          </a:solidFill>
          <a:ln w="9525" algn="ctr">
            <a:noFill/>
            <a:round/>
            <a:headEnd/>
            <a:tailEnd/>
          </a:ln>
        </p:spPr>
        <p:txBody>
          <a:bodyPr wrap="none" lIns="90000" tIns="46800" rIns="90000" bIns="4680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0" i="0" u="none" strike="noStrike" kern="1200" cap="none" spc="0" normalizeH="0" baseline="0" noProof="0">
                <a:ln>
                  <a:noFill/>
                </a:ln>
                <a:solidFill>
                  <a:srgbClr val="FFFFFF"/>
                </a:solidFill>
                <a:effectLst/>
                <a:uLnTx/>
                <a:uFillTx/>
                <a:latin typeface="Comic Sans MS" pitchFamily="66" charset="0"/>
                <a:ea typeface="+mn-ea"/>
                <a:cs typeface="+mn-cs"/>
              </a:rPr>
              <a:t>w</a:t>
            </a:r>
          </a:p>
        </p:txBody>
      </p:sp>
      <p:sp>
        <p:nvSpPr>
          <p:cNvPr id="3117" name="Action Button: Custom 47">
            <a:hlinkClick r:id="rId45" action="ppaction://hlinkpres?slideindex=1&amp;slidetitle=" highlightClick="1"/>
          </p:cNvPr>
          <p:cNvSpPr>
            <a:spLocks noChangeArrowheads="1"/>
          </p:cNvSpPr>
          <p:nvPr/>
        </p:nvSpPr>
        <p:spPr bwMode="auto">
          <a:xfrm>
            <a:off x="5572125" y="1285875"/>
            <a:ext cx="452438" cy="401638"/>
          </a:xfrm>
          <a:prstGeom prst="actionButtonBlank">
            <a:avLst/>
          </a:prstGeom>
          <a:solidFill>
            <a:srgbClr val="660066"/>
          </a:solidFill>
          <a:ln w="9525" algn="ctr">
            <a:noFill/>
            <a:round/>
            <a:headEnd/>
            <a:tailEnd/>
          </a:ln>
        </p:spPr>
        <p:txBody>
          <a:bodyPr wrap="none" lIns="90000" tIns="46800" rIns="90000" bIns="4680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a:ln>
                  <a:noFill/>
                </a:ln>
                <a:solidFill>
                  <a:srgbClr val="FFFFFF"/>
                </a:solidFill>
                <a:effectLst/>
                <a:uLnTx/>
                <a:uFillTx/>
                <a:latin typeface="Comic Sans MS" pitchFamily="66" charset="0"/>
                <a:ea typeface="+mn-ea"/>
                <a:cs typeface="+mn-cs"/>
              </a:rPr>
              <a:t>og</a:t>
            </a:r>
          </a:p>
        </p:txBody>
      </p:sp>
      <p:sp>
        <p:nvSpPr>
          <p:cNvPr id="3118" name="Action Button: Custom 47">
            <a:hlinkClick r:id="rId46" action="ppaction://hlinkpres?slideindex=1&amp;slidetitle=Small group teaching: the ten most important words " highlightClick="1"/>
          </p:cNvPr>
          <p:cNvSpPr>
            <a:spLocks noChangeArrowheads="1"/>
          </p:cNvSpPr>
          <p:nvPr/>
        </p:nvSpPr>
        <p:spPr bwMode="auto">
          <a:xfrm>
            <a:off x="5143500" y="0"/>
            <a:ext cx="428625" cy="709613"/>
          </a:xfrm>
          <a:prstGeom prst="actionButtonBlank">
            <a:avLst/>
          </a:prstGeom>
          <a:solidFill>
            <a:srgbClr val="33CC33"/>
          </a:solidFill>
          <a:ln w="9525" algn="ctr">
            <a:noFill/>
            <a:round/>
            <a:headEnd/>
            <a:tailEnd/>
          </a:ln>
        </p:spPr>
        <p:txBody>
          <a:bodyPr lIns="90000" tIns="46800" rIns="90000" bIns="4680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4000" b="0" i="0" u="none" strike="noStrike" kern="1200" cap="none" spc="0" normalizeH="0" baseline="0" noProof="0">
                <a:ln>
                  <a:noFill/>
                </a:ln>
                <a:solidFill>
                  <a:srgbClr val="FFFFFF"/>
                </a:solidFill>
                <a:effectLst/>
                <a:uLnTx/>
                <a:uFillTx/>
                <a:latin typeface="Comic Sans MS" pitchFamily="66" charset="0"/>
                <a:ea typeface="+mn-ea"/>
                <a:cs typeface="+mn-cs"/>
              </a:rPr>
              <a:t>s</a:t>
            </a:r>
          </a:p>
        </p:txBody>
      </p:sp>
      <p:sp>
        <p:nvSpPr>
          <p:cNvPr id="3119" name="Action Button: Custom 48">
            <a:hlinkClick r:id="rId47" action="ppaction://hlinkpres?slideindex=1&amp;slidetitle=A new multiple-choice test" highlightClick="1"/>
          </p:cNvPr>
          <p:cNvSpPr>
            <a:spLocks noChangeArrowheads="1"/>
          </p:cNvSpPr>
          <p:nvPr/>
        </p:nvSpPr>
        <p:spPr bwMode="auto">
          <a:xfrm>
            <a:off x="1714500" y="5357813"/>
            <a:ext cx="1727200" cy="463550"/>
          </a:xfrm>
          <a:prstGeom prst="actionButtonBlank">
            <a:avLst/>
          </a:prstGeom>
          <a:solidFill>
            <a:srgbClr val="660066"/>
          </a:solidFill>
          <a:ln w="9525" algn="ctr">
            <a:noFill/>
            <a:round/>
            <a:headEnd/>
            <a:tailEnd/>
          </a:ln>
        </p:spPr>
        <p:txBody>
          <a:bodyPr wrap="none" lIns="90000" tIns="46800" rIns="90000" bIns="4680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200" cap="none" spc="0" normalizeH="0" baseline="0" noProof="0">
                <a:ln>
                  <a:noFill/>
                </a:ln>
                <a:solidFill>
                  <a:srgbClr val="FFFFFF"/>
                </a:solidFill>
                <a:effectLst/>
                <a:uLnTx/>
                <a:uFillTx/>
                <a:latin typeface="Comic Sans MS" pitchFamily="66" charset="0"/>
                <a:ea typeface="+mn-ea"/>
                <a:cs typeface="+mn-cs"/>
              </a:rPr>
              <a:t>Ruth’s quiz</a:t>
            </a:r>
          </a:p>
        </p:txBody>
      </p:sp>
      <p:sp>
        <p:nvSpPr>
          <p:cNvPr id="3120" name="Action Button: Custom 49">
            <a:hlinkClick r:id="rId48" action="ppaction://hlinkpres?slideindex=1&amp;slidetitle=Slide 1" highlightClick="1"/>
          </p:cNvPr>
          <p:cNvSpPr>
            <a:spLocks noChangeArrowheads="1"/>
          </p:cNvSpPr>
          <p:nvPr/>
        </p:nvSpPr>
        <p:spPr bwMode="auto">
          <a:xfrm>
            <a:off x="2286000" y="0"/>
            <a:ext cx="2357438" cy="525463"/>
          </a:xfrm>
          <a:prstGeom prst="actionButtonBlank">
            <a:avLst/>
          </a:prstGeom>
          <a:solidFill>
            <a:srgbClr val="660066"/>
          </a:solidFill>
          <a:ln w="9525" algn="ctr">
            <a:noFill/>
            <a:round/>
            <a:headEnd/>
            <a:tailEnd/>
          </a:ln>
        </p:spPr>
        <p:txBody>
          <a:bodyPr lIns="90000" tIns="46800" rIns="90000" bIns="4680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Comic Sans MS" pitchFamily="66" charset="0"/>
                <a:ea typeface="+mn-ea"/>
                <a:cs typeface="+mn-cs"/>
              </a:rPr>
              <a:t>Towards assessment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Comic Sans MS" pitchFamily="66" charset="0"/>
                <a:ea typeface="+mn-ea"/>
                <a:cs typeface="+mn-cs"/>
              </a:rPr>
              <a:t>as learning</a:t>
            </a:r>
          </a:p>
        </p:txBody>
      </p:sp>
      <p:sp>
        <p:nvSpPr>
          <p:cNvPr id="3121" name="Action Button: Custom 50">
            <a:hlinkClick r:id="rId49" action="ppaction://hlinkpres?slideindex=1&amp;slidetitle=Teaching: the ten most important words " highlightClick="1"/>
          </p:cNvPr>
          <p:cNvSpPr>
            <a:spLocks noChangeArrowheads="1"/>
          </p:cNvSpPr>
          <p:nvPr/>
        </p:nvSpPr>
        <p:spPr bwMode="auto">
          <a:xfrm>
            <a:off x="3286125" y="2071688"/>
            <a:ext cx="352425" cy="525462"/>
          </a:xfrm>
          <a:prstGeom prst="actionButtonBlank">
            <a:avLst/>
          </a:prstGeom>
          <a:solidFill>
            <a:srgbClr val="660066"/>
          </a:solidFill>
          <a:ln w="9525" algn="ctr">
            <a:noFill/>
            <a:round/>
            <a:headEnd/>
            <a:tailEnd/>
          </a:ln>
        </p:spPr>
        <p:txBody>
          <a:bodyPr wrap="none" lIns="90000" tIns="46800" rIns="90000" bIns="4680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0" i="0" u="none" strike="noStrike" kern="1200" cap="none" spc="0" normalizeH="0" baseline="0" noProof="0">
                <a:ln>
                  <a:noFill/>
                </a:ln>
                <a:solidFill>
                  <a:srgbClr val="FFFFFF"/>
                </a:solidFill>
                <a:effectLst/>
                <a:uLnTx/>
                <a:uFillTx/>
                <a:latin typeface="Comic Sans MS" pitchFamily="66" charset="0"/>
                <a:ea typeface="+mn-ea"/>
                <a:cs typeface="+mn-cs"/>
              </a:rPr>
              <a:t>t</a:t>
            </a:r>
          </a:p>
        </p:txBody>
      </p:sp>
      <p:sp>
        <p:nvSpPr>
          <p:cNvPr id="3122" name="AutoShape 47">
            <a:hlinkClick r:id="rId50" action="ppaction://hlinkpres?slideindex=2&amp;slidetitle=Intended learning outcomes" highlightClick="1"/>
          </p:cNvPr>
          <p:cNvSpPr>
            <a:spLocks noChangeArrowheads="1"/>
          </p:cNvSpPr>
          <p:nvPr/>
        </p:nvSpPr>
        <p:spPr bwMode="auto">
          <a:xfrm>
            <a:off x="4786313" y="2214563"/>
            <a:ext cx="1171575" cy="369887"/>
          </a:xfrm>
          <a:prstGeom prst="actionButtonBlank">
            <a:avLst/>
          </a:prstGeom>
          <a:solidFill>
            <a:schemeClr val="accent1"/>
          </a:solidFill>
          <a:ln w="9525">
            <a:no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Arial" charset="0"/>
                <a:ea typeface="+mn-ea"/>
                <a:cs typeface="+mn-cs"/>
              </a:rPr>
              <a:t>checklist</a:t>
            </a:r>
          </a:p>
        </p:txBody>
      </p:sp>
      <p:sp>
        <p:nvSpPr>
          <p:cNvPr id="3123" name="AutoShape 50">
            <a:hlinkClick r:id="rId51" action="ppaction://hlinkpres?slideindex=1&amp;slidetitle=Strategy for writing flexible learning materials" highlightClick="1"/>
          </p:cNvPr>
          <p:cNvSpPr>
            <a:spLocks noChangeArrowheads="1"/>
          </p:cNvSpPr>
          <p:nvPr/>
        </p:nvSpPr>
        <p:spPr bwMode="auto">
          <a:xfrm>
            <a:off x="2071688" y="1357313"/>
            <a:ext cx="3105150" cy="369887"/>
          </a:xfrm>
          <a:prstGeom prst="actionButtonBlank">
            <a:avLst/>
          </a:prstGeom>
          <a:solidFill>
            <a:schemeClr val="accent1"/>
          </a:solidFill>
          <a:ln w="9525">
            <a:noFill/>
            <a:miter lim="800000"/>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Arial" charset="0"/>
                <a:ea typeface="+mn-ea"/>
                <a:cs typeface="+mn-cs"/>
              </a:rPr>
              <a:t>Flexible learning strategy</a:t>
            </a:r>
          </a:p>
        </p:txBody>
      </p:sp>
      <p:sp>
        <p:nvSpPr>
          <p:cNvPr id="3124" name="AutoShape 34">
            <a:hlinkClick r:id="rId52" action="ppaction://hlinkpres?slideindex=1&amp;slidetitle=Improving retention" highlightClick="1"/>
          </p:cNvPr>
          <p:cNvSpPr>
            <a:spLocks noChangeArrowheads="1"/>
          </p:cNvSpPr>
          <p:nvPr/>
        </p:nvSpPr>
        <p:spPr bwMode="auto">
          <a:xfrm>
            <a:off x="0" y="4500563"/>
            <a:ext cx="1282700" cy="400050"/>
          </a:xfrm>
          <a:prstGeom prst="actionButtonBlank">
            <a:avLst/>
          </a:prstGeom>
          <a:solidFill>
            <a:srgbClr val="CC0099"/>
          </a:solidFill>
          <a:ln w="9525">
            <a:no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a:ln>
                  <a:noFill/>
                </a:ln>
                <a:solidFill>
                  <a:srgbClr val="FFFFFF"/>
                </a:solidFill>
                <a:effectLst/>
                <a:uLnTx/>
                <a:uFillTx/>
                <a:latin typeface="Arial" charset="0"/>
                <a:ea typeface="+mn-ea"/>
                <a:cs typeface="+mn-cs"/>
              </a:rPr>
              <a:t>Retention</a:t>
            </a:r>
          </a:p>
        </p:txBody>
      </p:sp>
      <p:sp>
        <p:nvSpPr>
          <p:cNvPr id="3125" name="AutoShape 40">
            <a:hlinkClick r:id="rId53" action="ppaction://hlinkpres?slideindex=1&amp;slidetitle=Why do students leave?" highlightClick="1"/>
          </p:cNvPr>
          <p:cNvSpPr>
            <a:spLocks noChangeArrowheads="1"/>
          </p:cNvSpPr>
          <p:nvPr/>
        </p:nvSpPr>
        <p:spPr bwMode="auto">
          <a:xfrm>
            <a:off x="928688" y="4714875"/>
            <a:ext cx="1974850" cy="338138"/>
          </a:xfrm>
          <a:prstGeom prst="actionButtonBlank">
            <a:avLst/>
          </a:prstGeom>
          <a:solidFill>
            <a:srgbClr val="CC0099"/>
          </a:solidFill>
          <a:ln w="9525">
            <a:no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a:ln>
                  <a:noFill/>
                </a:ln>
                <a:solidFill>
                  <a:srgbClr val="FFFFFF"/>
                </a:solidFill>
                <a:effectLst/>
                <a:uLnTx/>
                <a:uFillTx/>
                <a:latin typeface="Arial" charset="0"/>
                <a:ea typeface="+mn-ea"/>
                <a:cs typeface="+mn-cs"/>
              </a:rPr>
              <a:t>Why students leave</a:t>
            </a:r>
          </a:p>
        </p:txBody>
      </p:sp>
      <p:pic>
        <p:nvPicPr>
          <p:cNvPr id="56" name="glass.mp3">
            <a:hlinkClick r:id="" action="ppaction://media"/>
          </p:cNvPr>
          <p:cNvPicPr>
            <a:picLocks noRot="1" noChangeAspect="1"/>
          </p:cNvPicPr>
          <p:nvPr>
            <a:audioFile r:link="rId1"/>
          </p:nvPr>
        </p:nvPicPr>
        <p:blipFill>
          <a:blip r:embed="rId54" cstate="print"/>
          <a:srcRect/>
          <a:stretch>
            <a:fillRect/>
          </a:stretch>
        </p:blipFill>
        <p:spPr bwMode="auto">
          <a:xfrm>
            <a:off x="4857750" y="214313"/>
            <a:ext cx="304800" cy="304800"/>
          </a:xfrm>
          <a:prstGeom prst="rect">
            <a:avLst/>
          </a:prstGeom>
          <a:noFill/>
          <a:ln w="9525">
            <a:noFill/>
            <a:miter lim="800000"/>
            <a:headEnd/>
            <a:tailEnd/>
          </a:ln>
        </p:spPr>
      </p:pic>
      <p:sp>
        <p:nvSpPr>
          <p:cNvPr id="3127" name="Action Button: Custom 56">
            <a:hlinkClick r:id="rId55" action="ppaction://hlinkpres?slideindex=1&amp;slidetitle=‘Do you understand?’ lecturer asks student." highlightClick="1"/>
          </p:cNvPr>
          <p:cNvSpPr>
            <a:spLocks noChangeArrowheads="1"/>
          </p:cNvSpPr>
          <p:nvPr/>
        </p:nvSpPr>
        <p:spPr bwMode="auto">
          <a:xfrm>
            <a:off x="8388350" y="981075"/>
            <a:ext cx="444500" cy="523875"/>
          </a:xfrm>
          <a:prstGeom prst="actionButtonBlank">
            <a:avLst/>
          </a:prstGeom>
          <a:solidFill>
            <a:srgbClr val="FF0000"/>
          </a:solidFill>
          <a:ln w="9525">
            <a:no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a:ln>
                  <a:noFill/>
                </a:ln>
                <a:solidFill>
                  <a:srgbClr val="FFFFFF"/>
                </a:solidFill>
                <a:effectLst/>
                <a:uLnTx/>
                <a:uFillTx/>
                <a:latin typeface="Arial" charset="0"/>
                <a:ea typeface="+mn-ea"/>
                <a:cs typeface="+mn-cs"/>
              </a:rPr>
              <a:t>U</a:t>
            </a:r>
            <a:endParaRPr kumimoji="0" lang="en-US" sz="2800" b="1" i="0" u="none" strike="noStrike" kern="1200" cap="none" spc="0" normalizeH="0" baseline="0" noProof="0">
              <a:ln>
                <a:noFill/>
              </a:ln>
              <a:solidFill>
                <a:srgbClr val="FFFFFF"/>
              </a:solidFill>
              <a:effectLst/>
              <a:uLnTx/>
              <a:uFillTx/>
              <a:latin typeface="Arial" charset="0"/>
              <a:ea typeface="+mn-ea"/>
              <a:cs typeface="+mn-cs"/>
            </a:endParaRPr>
          </a:p>
        </p:txBody>
      </p:sp>
      <p:sp>
        <p:nvSpPr>
          <p:cNvPr id="3128" name="Action Button: Custom 56">
            <a:hlinkClick r:id="rId56" action="ppaction://hlinkpres?slideindex=1&amp;slidetitle=" highlightClick="1"/>
          </p:cNvPr>
          <p:cNvSpPr>
            <a:spLocks noChangeArrowheads="1"/>
          </p:cNvSpPr>
          <p:nvPr/>
        </p:nvSpPr>
        <p:spPr bwMode="auto">
          <a:xfrm>
            <a:off x="8572500" y="0"/>
            <a:ext cx="592138" cy="371475"/>
          </a:xfrm>
          <a:prstGeom prst="actionButtonBlank">
            <a:avLst/>
          </a:prstGeom>
          <a:solidFill>
            <a:srgbClr val="660066"/>
          </a:solidFill>
          <a:ln w="9525" algn="ctr">
            <a:noFill/>
            <a:round/>
            <a:headEnd/>
            <a:tailEnd/>
          </a:ln>
        </p:spPr>
        <p:txBody>
          <a:bodyPr wrap="none" lIns="90000" tIns="46800" rIns="90000" bIns="4680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Arial" charset="0"/>
                <a:ea typeface="+mn-ea"/>
                <a:cs typeface="+mn-cs"/>
              </a:rPr>
              <a:t>test</a:t>
            </a:r>
            <a:endParaRPr kumimoji="0" lang="en-US" sz="1800" b="1" i="0" u="none" strike="noStrike" kern="1200" cap="none" spc="0" normalizeH="0" baseline="0" noProof="0">
              <a:ln>
                <a:noFill/>
              </a:ln>
              <a:solidFill>
                <a:srgbClr val="FFFFFF"/>
              </a:solidFill>
              <a:effectLst/>
              <a:uLnTx/>
              <a:uFillTx/>
              <a:latin typeface="Arial" charset="0"/>
              <a:ea typeface="+mn-ea"/>
              <a:cs typeface="+mn-cs"/>
            </a:endParaRPr>
          </a:p>
        </p:txBody>
      </p:sp>
      <p:sp>
        <p:nvSpPr>
          <p:cNvPr id="3129" name="Action Button: Custom 57">
            <a:hlinkClick r:id="rId57" action="ppaction://hlinkpres?slideindex=1&amp;slidetitle=Curriculum design: the ten most important words " highlightClick="1"/>
          </p:cNvPr>
          <p:cNvSpPr>
            <a:spLocks noChangeArrowheads="1"/>
          </p:cNvSpPr>
          <p:nvPr/>
        </p:nvSpPr>
        <p:spPr bwMode="auto">
          <a:xfrm>
            <a:off x="3071813" y="2000250"/>
            <a:ext cx="633412" cy="587375"/>
          </a:xfrm>
          <a:prstGeom prst="actionButtonBlank">
            <a:avLst/>
          </a:prstGeom>
          <a:solidFill>
            <a:srgbClr val="FF6699"/>
          </a:solidFill>
          <a:ln w="9525" algn="ctr">
            <a:solidFill>
              <a:srgbClr val="FF0000"/>
            </a:solidFill>
            <a:round/>
            <a:headEnd/>
            <a:tailEnd/>
          </a:ln>
        </p:spPr>
        <p:txBody>
          <a:bodyPr wrap="none" lIns="90000" tIns="46800" rIns="90000" bIns="4680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0" i="0" u="none" strike="noStrike" kern="1200" cap="none" spc="0" normalizeH="0" baseline="0" noProof="0">
                <a:ln>
                  <a:noFill/>
                </a:ln>
                <a:solidFill>
                  <a:srgbClr val="FFFFFF"/>
                </a:solidFill>
                <a:effectLst/>
                <a:uLnTx/>
                <a:uFillTx/>
                <a:latin typeface="Comic Sans MS" pitchFamily="66" charset="0"/>
                <a:ea typeface="+mn-ea"/>
                <a:cs typeface="+mn-cs"/>
              </a:rPr>
              <a:t>cd</a:t>
            </a:r>
            <a:endParaRPr kumimoji="0" lang="en-US" sz="3200" b="0" i="0" u="none" strike="noStrike" kern="1200" cap="none" spc="0" normalizeH="0" baseline="0" noProof="0">
              <a:ln>
                <a:noFill/>
              </a:ln>
              <a:solidFill>
                <a:srgbClr val="FFFFFF"/>
              </a:solidFill>
              <a:effectLst/>
              <a:uLnTx/>
              <a:uFillTx/>
              <a:latin typeface="Comic Sans MS" pitchFamily="66" charset="0"/>
              <a:ea typeface="+mn-ea"/>
              <a:cs typeface="+mn-cs"/>
            </a:endParaRPr>
          </a:p>
        </p:txBody>
      </p:sp>
      <p:sp>
        <p:nvSpPr>
          <p:cNvPr id="3130" name="Action Button: Custom 58">
            <a:hlinkClick r:id="rId58" action="ppaction://hlinkpres?slideindex=1&amp;slidetitle=Teaching in the recession " highlightClick="1"/>
          </p:cNvPr>
          <p:cNvSpPr>
            <a:spLocks noChangeArrowheads="1"/>
          </p:cNvSpPr>
          <p:nvPr/>
        </p:nvSpPr>
        <p:spPr bwMode="auto">
          <a:xfrm>
            <a:off x="2000250" y="571500"/>
            <a:ext cx="1246188" cy="371475"/>
          </a:xfrm>
          <a:prstGeom prst="actionButtonBlank">
            <a:avLst/>
          </a:prstGeom>
          <a:solidFill>
            <a:srgbClr val="FFC000"/>
          </a:solidFill>
          <a:ln w="9525">
            <a:no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Arial" charset="0"/>
                <a:ea typeface="+mn-ea"/>
                <a:cs typeface="+mn-cs"/>
              </a:rPr>
              <a:t>More/less</a:t>
            </a:r>
            <a:endParaRPr kumimoji="0" lang="en-US" sz="1800" b="1" i="0" u="none" strike="noStrike" kern="1200" cap="none" spc="0" normalizeH="0" baseline="0" noProof="0">
              <a:ln>
                <a:noFill/>
              </a:ln>
              <a:solidFill>
                <a:srgbClr val="FFFFFF"/>
              </a:solidFill>
              <a:effectLst/>
              <a:uLnTx/>
              <a:uFillTx/>
              <a:latin typeface="Arial" charset="0"/>
              <a:ea typeface="+mn-ea"/>
              <a:cs typeface="+mn-cs"/>
            </a:endParaRPr>
          </a:p>
        </p:txBody>
      </p:sp>
      <p:sp>
        <p:nvSpPr>
          <p:cNvPr id="3131" name="Action Button: Custom 47">
            <a:hlinkClick r:id="rId59" action="ppaction://hlinkpres?slideindex=1&amp;slidetitle=Assessment design: the ten most important words " highlightClick="1"/>
          </p:cNvPr>
          <p:cNvSpPr>
            <a:spLocks noChangeArrowheads="1"/>
          </p:cNvSpPr>
          <p:nvPr/>
        </p:nvSpPr>
        <p:spPr bwMode="auto">
          <a:xfrm>
            <a:off x="3367088" y="3367088"/>
            <a:ext cx="428625" cy="709612"/>
          </a:xfrm>
          <a:prstGeom prst="actionButtonBlank">
            <a:avLst/>
          </a:prstGeom>
          <a:solidFill>
            <a:srgbClr val="33CC33"/>
          </a:solidFill>
          <a:ln w="9525" algn="ctr">
            <a:noFill/>
            <a:round/>
            <a:headEnd/>
            <a:tailEnd/>
          </a:ln>
        </p:spPr>
        <p:txBody>
          <a:bodyPr lIns="90000" tIns="46800" rIns="90000" bIns="4680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4000" b="0" i="0" u="none" strike="noStrike" kern="1200" cap="none" spc="0" normalizeH="0" baseline="0" noProof="0">
                <a:ln>
                  <a:noFill/>
                </a:ln>
                <a:solidFill>
                  <a:srgbClr val="FFFFFF"/>
                </a:solidFill>
                <a:effectLst/>
                <a:uLnTx/>
                <a:uFillTx/>
                <a:latin typeface="Comic Sans MS" pitchFamily="66" charset="0"/>
                <a:ea typeface="+mn-ea"/>
                <a:cs typeface="+mn-cs"/>
              </a:rPr>
              <a:t>a</a:t>
            </a:r>
          </a:p>
        </p:txBody>
      </p:sp>
      <p:sp>
        <p:nvSpPr>
          <p:cNvPr id="61" name="Action Button: Custom 60">
            <a:hlinkClick r:id="rId60" action="ppaction://hlinkpres?slideindex=1&amp;slidetitle=Feedback tactics which support learning" highlightClick="1"/>
          </p:cNvPr>
          <p:cNvSpPr/>
          <p:nvPr/>
        </p:nvSpPr>
        <p:spPr bwMode="auto">
          <a:xfrm>
            <a:off x="3143250" y="6562725"/>
            <a:ext cx="1195388" cy="369888"/>
          </a:xfrm>
          <a:prstGeom prst="actionButtonBlank">
            <a:avLst/>
          </a:prstGeom>
          <a:solidFill>
            <a:schemeClr val="accent2">
              <a:lumMod val="60000"/>
              <a:lumOff val="40000"/>
            </a:schemeClr>
          </a:solidFill>
          <a:ln w="9525">
            <a:noFill/>
            <a:miter lim="800000"/>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srgbClr val="0000A4"/>
                </a:solidFill>
                <a:effectLst/>
                <a:uLnTx/>
                <a:uFillTx/>
                <a:latin typeface="Arial" charset="0"/>
                <a:ea typeface="+mn-ea"/>
                <a:cs typeface="+mn-cs"/>
              </a:rPr>
              <a:t>GG:F</a:t>
            </a:r>
            <a:endParaRPr kumimoji="0" lang="en-US" sz="1800" b="1" i="0" u="none" strike="noStrike" kern="1200" cap="none" spc="0" normalizeH="0" baseline="0" noProof="0" dirty="0">
              <a:ln>
                <a:noFill/>
              </a:ln>
              <a:solidFill>
                <a:srgbClr val="0000A4"/>
              </a:solidFill>
              <a:effectLst/>
              <a:uLnTx/>
              <a:uFillTx/>
              <a:latin typeface="Arial" charset="0"/>
              <a:ea typeface="+mn-ea"/>
              <a:cs typeface="+mn-cs"/>
            </a:endParaRPr>
          </a:p>
        </p:txBody>
      </p:sp>
      <p:sp>
        <p:nvSpPr>
          <p:cNvPr id="62" name="Action Button: Custom 61">
            <a:hlinkClick r:id="rId61" action="ppaction://hlinkpres?slideindex=1&amp;slidetitle=Assessment tactics which support learning" highlightClick="1"/>
          </p:cNvPr>
          <p:cNvSpPr/>
          <p:nvPr/>
        </p:nvSpPr>
        <p:spPr bwMode="auto">
          <a:xfrm>
            <a:off x="4786313" y="6488113"/>
            <a:ext cx="1195387" cy="369887"/>
          </a:xfrm>
          <a:prstGeom prst="actionButtonBlank">
            <a:avLst/>
          </a:prstGeom>
          <a:solidFill>
            <a:schemeClr val="accent2">
              <a:lumMod val="60000"/>
              <a:lumOff val="40000"/>
            </a:schemeClr>
          </a:solidFill>
          <a:ln w="9525">
            <a:noFill/>
            <a:miter lim="800000"/>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srgbClr val="0000A4"/>
                </a:solidFill>
                <a:effectLst/>
                <a:uLnTx/>
                <a:uFillTx/>
                <a:latin typeface="Arial" charset="0"/>
                <a:ea typeface="+mn-ea"/>
                <a:cs typeface="+mn-cs"/>
              </a:rPr>
              <a:t>GG:A</a:t>
            </a:r>
            <a:endParaRPr kumimoji="0" lang="en-US" sz="1800" b="1" i="0" u="none" strike="noStrike" kern="1200" cap="none" spc="0" normalizeH="0" baseline="0" noProof="0" dirty="0">
              <a:ln>
                <a:noFill/>
              </a:ln>
              <a:solidFill>
                <a:srgbClr val="0000A4"/>
              </a:solidFill>
              <a:effectLst/>
              <a:uLnTx/>
              <a:uFillTx/>
              <a:latin typeface="Arial" charset="0"/>
              <a:ea typeface="+mn-ea"/>
              <a:cs typeface="+mn-cs"/>
            </a:endParaRPr>
          </a:p>
        </p:txBody>
      </p:sp>
      <p:sp>
        <p:nvSpPr>
          <p:cNvPr id="3134" name="Action Button: Custom 40">
            <a:hlinkClick r:id="rId62" action="ppaction://hlinkpres?slideindex=1&amp;slidetitle= How Students Really Learn ‘Ripples’ model of learning" highlightClick="1"/>
          </p:cNvPr>
          <p:cNvSpPr>
            <a:spLocks noChangeArrowheads="1"/>
          </p:cNvSpPr>
          <p:nvPr/>
        </p:nvSpPr>
        <p:spPr bwMode="auto">
          <a:xfrm>
            <a:off x="0" y="0"/>
            <a:ext cx="1287463" cy="369888"/>
          </a:xfrm>
          <a:prstGeom prst="actionButtonBlank">
            <a:avLst/>
          </a:prstGeom>
          <a:solidFill>
            <a:schemeClr val="accent1"/>
          </a:solidFill>
          <a:ln w="9525">
            <a:no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Arial" charset="0"/>
                <a:ea typeface="+mn-ea"/>
                <a:cs typeface="+mn-cs"/>
              </a:rPr>
              <a:t>Ripples: s</a:t>
            </a:r>
          </a:p>
        </p:txBody>
      </p:sp>
      <p:sp>
        <p:nvSpPr>
          <p:cNvPr id="3136" name="AutoShape 6">
            <a:hlinkClick r:id="rId63" action="ppaction://hlinkpres?slideindex=1&amp;slidetitle=What the gurus tell us on assessment,  feedback and learning" highlightClick="1"/>
          </p:cNvPr>
          <p:cNvSpPr>
            <a:spLocks noChangeArrowheads="1"/>
          </p:cNvSpPr>
          <p:nvPr/>
        </p:nvSpPr>
        <p:spPr bwMode="auto">
          <a:xfrm>
            <a:off x="500063" y="6488113"/>
            <a:ext cx="2595562" cy="369887"/>
          </a:xfrm>
          <a:prstGeom prst="actionButtonBlank">
            <a:avLst/>
          </a:prstGeom>
          <a:solidFill>
            <a:srgbClr val="FFC000"/>
          </a:solidFill>
          <a:ln w="9525">
            <a:no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a:ln>
                  <a:noFill/>
                </a:ln>
                <a:solidFill>
                  <a:srgbClr val="FF0000"/>
                </a:solidFill>
                <a:effectLst/>
                <a:uLnTx/>
                <a:uFillTx/>
                <a:latin typeface="Arial" charset="0"/>
                <a:ea typeface="+mn-ea"/>
                <a:cs typeface="+mn-cs"/>
              </a:rPr>
              <a:t>What the gurus tell us</a:t>
            </a:r>
          </a:p>
        </p:txBody>
      </p:sp>
      <p:sp>
        <p:nvSpPr>
          <p:cNvPr id="3137" name="Action Button: Custom 47">
            <a:hlinkClick r:id="rId64" action="ppaction://hlinkpres?slideindex=1&amp;slidetitle=E-asy Assessment Ten key words" highlightClick="1"/>
          </p:cNvPr>
          <p:cNvSpPr>
            <a:spLocks noChangeArrowheads="1"/>
          </p:cNvSpPr>
          <p:nvPr/>
        </p:nvSpPr>
        <p:spPr bwMode="auto">
          <a:xfrm>
            <a:off x="3786188" y="3473450"/>
            <a:ext cx="357187" cy="711200"/>
          </a:xfrm>
          <a:prstGeom prst="actionButtonBlank">
            <a:avLst/>
          </a:prstGeom>
          <a:solidFill>
            <a:srgbClr val="FF0000"/>
          </a:solidFill>
          <a:ln w="9525" algn="ctr">
            <a:noFill/>
            <a:round/>
            <a:headEnd/>
            <a:tailEnd/>
          </a:ln>
        </p:spPr>
        <p:txBody>
          <a:bodyPr lIns="90000" tIns="46800" rIns="90000" bIns="4680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4000" b="0" i="0" u="none" strike="noStrike" kern="1200" cap="none" spc="0" normalizeH="0" baseline="0" noProof="0">
                <a:ln>
                  <a:noFill/>
                </a:ln>
                <a:solidFill>
                  <a:srgbClr val="FFFFFF"/>
                </a:solidFill>
                <a:effectLst/>
                <a:uLnTx/>
                <a:uFillTx/>
                <a:latin typeface="Comic Sans MS" pitchFamily="66" charset="0"/>
                <a:ea typeface="+mn-ea"/>
                <a:cs typeface="+mn-cs"/>
              </a:rPr>
              <a:t>a</a:t>
            </a:r>
          </a:p>
        </p:txBody>
      </p:sp>
      <p:sp>
        <p:nvSpPr>
          <p:cNvPr id="3138" name="Action Button: Custom 47">
            <a:hlinkClick r:id="rId65" action="ppaction://hlinkpres?slideindex=1&amp;slidetitle=Teaching -  Ten key words" highlightClick="1"/>
          </p:cNvPr>
          <p:cNvSpPr>
            <a:spLocks noChangeArrowheads="1"/>
          </p:cNvSpPr>
          <p:nvPr/>
        </p:nvSpPr>
        <p:spPr bwMode="auto">
          <a:xfrm>
            <a:off x="5643563" y="0"/>
            <a:ext cx="428625" cy="709613"/>
          </a:xfrm>
          <a:prstGeom prst="actionButtonBlank">
            <a:avLst/>
          </a:prstGeom>
          <a:solidFill>
            <a:srgbClr val="FF0000"/>
          </a:solidFill>
          <a:ln w="9525" algn="ctr">
            <a:noFill/>
            <a:round/>
            <a:headEnd/>
            <a:tailEnd/>
          </a:ln>
        </p:spPr>
        <p:txBody>
          <a:bodyPr lIns="90000" tIns="46800" rIns="90000" bIns="4680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4000" b="0" i="0" u="none" strike="noStrike" kern="1200" cap="none" spc="0" normalizeH="0" baseline="0" noProof="0">
                <a:ln>
                  <a:noFill/>
                </a:ln>
                <a:solidFill>
                  <a:srgbClr val="FFFFFF"/>
                </a:solidFill>
                <a:effectLst/>
                <a:uLnTx/>
                <a:uFillTx/>
                <a:latin typeface="Comic Sans MS" pitchFamily="66" charset="0"/>
                <a:ea typeface="+mn-ea"/>
                <a:cs typeface="+mn-cs"/>
              </a:rPr>
              <a:t>t</a:t>
            </a:r>
          </a:p>
        </p:txBody>
      </p:sp>
      <p:sp>
        <p:nvSpPr>
          <p:cNvPr id="3139" name="Action Button: Custom 56">
            <a:hlinkClick r:id="rId66" action="ppaction://hlinkpres?slideindex=1&amp;slidetitle=Slide 1" highlightClick="1"/>
          </p:cNvPr>
          <p:cNvSpPr>
            <a:spLocks noChangeArrowheads="1"/>
          </p:cNvSpPr>
          <p:nvPr/>
        </p:nvSpPr>
        <p:spPr bwMode="auto">
          <a:xfrm>
            <a:off x="7054850" y="1071563"/>
            <a:ext cx="623888" cy="523875"/>
          </a:xfrm>
          <a:prstGeom prst="actionButtonBlank">
            <a:avLst/>
          </a:prstGeom>
          <a:solidFill>
            <a:srgbClr val="FF0000"/>
          </a:solidFill>
          <a:ln w="9525">
            <a:no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a:ln>
                  <a:noFill/>
                </a:ln>
                <a:solidFill>
                  <a:srgbClr val="FFFFFF"/>
                </a:solidFill>
                <a:effectLst/>
                <a:uLnTx/>
                <a:uFillTx/>
                <a:latin typeface="Arial" charset="0"/>
                <a:ea typeface="+mn-ea"/>
                <a:cs typeface="+mn-cs"/>
              </a:rPr>
              <a:t>Lp</a:t>
            </a:r>
            <a:endParaRPr kumimoji="0" lang="en-US" sz="2800" b="1" i="0" u="none" strike="noStrike" kern="1200" cap="none" spc="0" normalizeH="0" baseline="0" noProof="0">
              <a:ln>
                <a:noFill/>
              </a:ln>
              <a:solidFill>
                <a:srgbClr val="FFFFFF"/>
              </a:solidFill>
              <a:effectLst/>
              <a:uLnTx/>
              <a:uFillTx/>
              <a:latin typeface="Arial" charset="0"/>
              <a:ea typeface="+mn-ea"/>
              <a:cs typeface="+mn-cs"/>
            </a:endParaRPr>
          </a:p>
        </p:txBody>
      </p:sp>
      <p:sp>
        <p:nvSpPr>
          <p:cNvPr id="3140" name="Action Button: Custom 56">
            <a:hlinkClick r:id="rId67" action="ppaction://hlinkpres?slideindex=1&amp;slidetitle=Slide 1" highlightClick="1"/>
          </p:cNvPr>
          <p:cNvSpPr>
            <a:spLocks noChangeArrowheads="1"/>
          </p:cNvSpPr>
          <p:nvPr/>
        </p:nvSpPr>
        <p:spPr bwMode="auto">
          <a:xfrm>
            <a:off x="7643813" y="1071563"/>
            <a:ext cx="428625" cy="523875"/>
          </a:xfrm>
          <a:prstGeom prst="actionButtonBlank">
            <a:avLst/>
          </a:prstGeom>
          <a:solidFill>
            <a:srgbClr val="FF0000"/>
          </a:solidFill>
          <a:ln w="9525">
            <a:noFill/>
            <a:miter lim="800000"/>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a:ln>
                  <a:noFill/>
                </a:ln>
                <a:solidFill>
                  <a:srgbClr val="FFFFFF"/>
                </a:solidFill>
                <a:effectLst/>
                <a:uLnTx/>
                <a:uFillTx/>
                <a:latin typeface="Arial" charset="0"/>
                <a:ea typeface="+mn-ea"/>
                <a:cs typeface="+mn-cs"/>
              </a:rPr>
              <a:t>L</a:t>
            </a:r>
            <a:endParaRPr kumimoji="0" lang="en-US" sz="2800" b="1" i="0" u="none" strike="noStrike" kern="1200" cap="none" spc="0" normalizeH="0" baseline="0" noProof="0">
              <a:ln>
                <a:noFill/>
              </a:ln>
              <a:solidFill>
                <a:srgbClr val="FFFFFF"/>
              </a:solidFill>
              <a:effectLst/>
              <a:uLnTx/>
              <a:uFillTx/>
              <a:latin typeface="Arial" charset="0"/>
              <a:ea typeface="+mn-ea"/>
              <a:cs typeface="+mn-cs"/>
            </a:endParaRPr>
          </a:p>
        </p:txBody>
      </p:sp>
      <p:sp>
        <p:nvSpPr>
          <p:cNvPr id="3141" name="AutoShape 36">
            <a:hlinkClick r:id="rId68" action="ppaction://hlinkpres?slideindex=1&amp;slidetitle=Issues " highlightClick="1"/>
          </p:cNvPr>
          <p:cNvSpPr>
            <a:spLocks noChangeArrowheads="1"/>
          </p:cNvSpPr>
          <p:nvPr/>
        </p:nvSpPr>
        <p:spPr bwMode="auto">
          <a:xfrm>
            <a:off x="5059363" y="5392738"/>
            <a:ext cx="3160712" cy="369887"/>
          </a:xfrm>
          <a:prstGeom prst="actionButtonBlank">
            <a:avLst/>
          </a:prstGeom>
          <a:solidFill>
            <a:schemeClr val="accent1"/>
          </a:solidFill>
          <a:ln w="9525">
            <a:no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Arial" charset="0"/>
                <a:ea typeface="+mn-ea"/>
                <a:cs typeface="+mn-cs"/>
              </a:rPr>
              <a:t>Inclusive teaching issues...</a:t>
            </a:r>
          </a:p>
        </p:txBody>
      </p:sp>
      <p:sp>
        <p:nvSpPr>
          <p:cNvPr id="3142" name="Action Button: Custom 70">
            <a:hlinkClick r:id="rId69" action="ppaction://hlinkpres?slideindex=1&amp;slidetitle=" highlightClick="1"/>
          </p:cNvPr>
          <p:cNvSpPr>
            <a:spLocks noChangeArrowheads="1"/>
          </p:cNvSpPr>
          <p:nvPr/>
        </p:nvSpPr>
        <p:spPr bwMode="auto">
          <a:xfrm>
            <a:off x="5219700" y="2781300"/>
            <a:ext cx="1166813" cy="401638"/>
          </a:xfrm>
          <a:prstGeom prst="actionButtonBlank">
            <a:avLst/>
          </a:prstGeom>
          <a:solidFill>
            <a:srgbClr val="660066"/>
          </a:solidFill>
          <a:ln w="9525" algn="ctr">
            <a:noFill/>
            <a:round/>
            <a:headEnd/>
            <a:tailEnd/>
          </a:ln>
        </p:spPr>
        <p:txBody>
          <a:bodyPr wrap="none" lIns="90000" tIns="46800" rIns="90000" bIns="4680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a:ln>
                  <a:noFill/>
                </a:ln>
                <a:solidFill>
                  <a:srgbClr val="FFFFFF"/>
                </a:solidFill>
                <a:effectLst/>
                <a:uLnTx/>
                <a:uFillTx/>
                <a:latin typeface="Comic Sans MS" pitchFamily="66" charset="0"/>
                <a:ea typeface="+mn-ea"/>
                <a:cs typeface="+mn-cs"/>
              </a:rPr>
              <a:t>doodling</a:t>
            </a:r>
          </a:p>
        </p:txBody>
      </p:sp>
      <p:sp>
        <p:nvSpPr>
          <p:cNvPr id="3143" name="Action Button: Custom 71">
            <a:hlinkClick r:id="rId70" action="ppaction://hlinkpres?slideindex=1&amp;slidetitle=But what about standards and assessment – the ‘depth’ of the pond?" highlightClick="1"/>
          </p:cNvPr>
          <p:cNvSpPr>
            <a:spLocks noChangeArrowheads="1"/>
          </p:cNvSpPr>
          <p:nvPr/>
        </p:nvSpPr>
        <p:spPr bwMode="auto">
          <a:xfrm>
            <a:off x="6156325" y="571500"/>
            <a:ext cx="708025" cy="709613"/>
          </a:xfrm>
          <a:prstGeom prst="actionButtonBlank">
            <a:avLst/>
          </a:prstGeom>
          <a:solidFill>
            <a:srgbClr val="660066"/>
          </a:solidFill>
          <a:ln w="9525" algn="ctr">
            <a:noFill/>
            <a:round/>
            <a:headEnd/>
            <a:tailEnd/>
          </a:ln>
        </p:spPr>
        <p:txBody>
          <a:bodyPr wrap="none" lIns="90000" tIns="46800" rIns="90000" bIns="4680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4000" b="0" i="0" u="none" strike="noStrike" kern="1200" cap="none" spc="0" normalizeH="0" baseline="0" noProof="0">
                <a:ln>
                  <a:noFill/>
                </a:ln>
                <a:solidFill>
                  <a:srgbClr val="FFFF00"/>
                </a:solidFill>
                <a:effectLst/>
                <a:uLnTx/>
                <a:uFillTx/>
                <a:latin typeface="Comic Sans MS" pitchFamily="66" charset="0"/>
                <a:ea typeface="+mn-ea"/>
                <a:cs typeface="+mn-cs"/>
              </a:rPr>
              <a:t>ca</a:t>
            </a:r>
          </a:p>
        </p:txBody>
      </p:sp>
      <p:sp>
        <p:nvSpPr>
          <p:cNvPr id="3144" name="Action Button: Custom 72">
            <a:hlinkClick r:id="rId71" action="ppaction://hlinkpres?slideindex=1&amp;slidetitle=Ten practical steps towards making assessment faster and better" highlightClick="1"/>
          </p:cNvPr>
          <p:cNvSpPr>
            <a:spLocks noChangeArrowheads="1"/>
          </p:cNvSpPr>
          <p:nvPr/>
        </p:nvSpPr>
        <p:spPr bwMode="auto">
          <a:xfrm>
            <a:off x="3059113" y="671513"/>
            <a:ext cx="665162" cy="463550"/>
          </a:xfrm>
          <a:prstGeom prst="actionButtonBlank">
            <a:avLst/>
          </a:prstGeom>
          <a:solidFill>
            <a:srgbClr val="660066"/>
          </a:solidFill>
          <a:ln w="9525" algn="ctr">
            <a:noFill/>
            <a:round/>
            <a:headEnd/>
            <a:tailEnd/>
          </a:ln>
        </p:spPr>
        <p:txBody>
          <a:bodyPr wrap="none" lIns="90000" tIns="46800" rIns="90000" bIns="4680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200" cap="none" spc="0" normalizeH="0" baseline="0" noProof="0">
                <a:ln>
                  <a:noFill/>
                </a:ln>
                <a:solidFill>
                  <a:srgbClr val="FFFFFF"/>
                </a:solidFill>
                <a:effectLst/>
                <a:uLnTx/>
                <a:uFillTx/>
                <a:latin typeface="Comic Sans MS" pitchFamily="66" charset="0"/>
                <a:ea typeface="+mn-ea"/>
                <a:cs typeface="+mn-cs"/>
              </a:rPr>
              <a:t>10a</a:t>
            </a:r>
          </a:p>
        </p:txBody>
      </p:sp>
      <p:sp>
        <p:nvSpPr>
          <p:cNvPr id="3145" name="AutoShape 29">
            <a:hlinkClick r:id="rId72" action="ppaction://hlinkpres?slideindex=1&amp;slidetitle=But what about standards and assessment – the ‘depth’ of the pond?" highlightClick="1"/>
          </p:cNvPr>
          <p:cNvSpPr>
            <a:spLocks noChangeArrowheads="1"/>
          </p:cNvSpPr>
          <p:nvPr/>
        </p:nvSpPr>
        <p:spPr bwMode="auto">
          <a:xfrm>
            <a:off x="4173538" y="1816100"/>
            <a:ext cx="736600" cy="369888"/>
          </a:xfrm>
          <a:prstGeom prst="actionButtonBlank">
            <a:avLst/>
          </a:prstGeom>
          <a:solidFill>
            <a:srgbClr val="FFFF00"/>
          </a:solidFill>
          <a:ln w="9525">
            <a:no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a:ln>
                  <a:noFill/>
                </a:ln>
                <a:solidFill>
                  <a:srgbClr val="FF0000"/>
                </a:solidFill>
                <a:effectLst/>
                <a:uLnTx/>
                <a:uFillTx/>
                <a:latin typeface="Arial" charset="0"/>
                <a:ea typeface="+mn-ea"/>
                <a:cs typeface="+mn-cs"/>
              </a:rPr>
              <a:t>supp</a:t>
            </a:r>
          </a:p>
        </p:txBody>
      </p:sp>
      <p:sp>
        <p:nvSpPr>
          <p:cNvPr id="3146" name="Action Button: Custom 47">
            <a:hlinkClick r:id="rId73" action="ppaction://hlinkpres?slideindex=1&amp;slidetitle=" highlightClick="1"/>
          </p:cNvPr>
          <p:cNvSpPr>
            <a:spLocks noChangeArrowheads="1"/>
          </p:cNvSpPr>
          <p:nvPr/>
        </p:nvSpPr>
        <p:spPr bwMode="auto">
          <a:xfrm>
            <a:off x="6011863" y="1403350"/>
            <a:ext cx="1223962" cy="709613"/>
          </a:xfrm>
          <a:prstGeom prst="actionButtonBlank">
            <a:avLst/>
          </a:prstGeom>
          <a:solidFill>
            <a:srgbClr val="660066"/>
          </a:solidFill>
          <a:ln w="9525" algn="ctr">
            <a:noFill/>
            <a:round/>
            <a:headEnd/>
            <a:tailEnd/>
          </a:ln>
        </p:spPr>
        <p:txBody>
          <a:bodyPr lIns="90000" tIns="46800" rIns="90000" bIns="4680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a:ln>
                  <a:noFill/>
                </a:ln>
                <a:solidFill>
                  <a:srgbClr val="FFFFFF"/>
                </a:solidFill>
                <a:effectLst/>
                <a:uLnTx/>
                <a:uFillTx/>
                <a:latin typeface="Comic Sans MS" pitchFamily="66" charset="0"/>
                <a:ea typeface="+mn-ea"/>
                <a:cs typeface="+mn-cs"/>
              </a:rPr>
              <a:t>Lewis Carroll</a:t>
            </a:r>
          </a:p>
        </p:txBody>
      </p:sp>
      <p:sp>
        <p:nvSpPr>
          <p:cNvPr id="3147" name="AutoShape 28">
            <a:hlinkClick r:id="rId74" action="ppaction://hlinkpres?slideindex=1&amp;slidetitle=" highlightClick="1"/>
          </p:cNvPr>
          <p:cNvSpPr>
            <a:spLocks noChangeArrowheads="1"/>
          </p:cNvSpPr>
          <p:nvPr/>
        </p:nvSpPr>
        <p:spPr bwMode="auto">
          <a:xfrm>
            <a:off x="8499475" y="6251575"/>
            <a:ext cx="584200" cy="523875"/>
          </a:xfrm>
          <a:prstGeom prst="actionButtonBlank">
            <a:avLst/>
          </a:prstGeom>
          <a:solidFill>
            <a:srgbClr val="CC0000"/>
          </a:solidFill>
          <a:ln w="9525">
            <a:no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FFFFFF"/>
                </a:solidFill>
                <a:effectLst/>
                <a:uLnTx/>
                <a:uFillTx/>
                <a:latin typeface="Arial" charset="0"/>
                <a:ea typeface="+mn-ea"/>
                <a:cs typeface="+mn-cs"/>
              </a:rPr>
              <a:t>M </a:t>
            </a:r>
          </a:p>
        </p:txBody>
      </p:sp>
      <p:sp>
        <p:nvSpPr>
          <p:cNvPr id="3148" name="AutoShape 36">
            <a:hlinkClick r:id="rId75" action="ppaction://hlinkpres?slideindex=1&amp;slidetitle=Phil Race Making Learning Happen" highlightClick="1"/>
          </p:cNvPr>
          <p:cNvSpPr>
            <a:spLocks noChangeArrowheads="1"/>
          </p:cNvSpPr>
          <p:nvPr/>
        </p:nvSpPr>
        <p:spPr bwMode="auto">
          <a:xfrm>
            <a:off x="119063" y="3316288"/>
            <a:ext cx="2967037" cy="646112"/>
          </a:xfrm>
          <a:prstGeom prst="actionButtonBlank">
            <a:avLst/>
          </a:prstGeom>
          <a:solidFill>
            <a:schemeClr val="accent1"/>
          </a:solidFill>
          <a:ln w="9525">
            <a:no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Arial" charset="0"/>
                <a:ea typeface="+mn-ea"/>
                <a:cs typeface="Arial" charset="0"/>
              </a:rPr>
              <a:t>Designing the curriculum</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Arial" charset="0"/>
                <a:ea typeface="+mn-ea"/>
                <a:cs typeface="Arial" charset="0"/>
              </a:rPr>
              <a:t> for learning</a:t>
            </a:r>
          </a:p>
        </p:txBody>
      </p:sp>
      <p:sp>
        <p:nvSpPr>
          <p:cNvPr id="3149" name="Action Button: Custom 47">
            <a:hlinkClick r:id="rId46" action="ppaction://hlinkpres?slideindex=1&amp;slidetitle=Small group teaching: the ten most important words " highlightClick="1"/>
          </p:cNvPr>
          <p:cNvSpPr>
            <a:spLocks noChangeArrowheads="1"/>
          </p:cNvSpPr>
          <p:nvPr/>
        </p:nvSpPr>
        <p:spPr bwMode="auto">
          <a:xfrm>
            <a:off x="6804025" y="122238"/>
            <a:ext cx="792163" cy="465137"/>
          </a:xfrm>
          <a:prstGeom prst="actionButtonBlank">
            <a:avLst/>
          </a:prstGeom>
          <a:solidFill>
            <a:srgbClr val="33CC33"/>
          </a:solidFill>
          <a:ln w="9525" algn="ctr">
            <a:noFill/>
            <a:round/>
            <a:headEnd/>
            <a:tailEnd/>
          </a:ln>
        </p:spPr>
        <p:txBody>
          <a:bodyPr lIns="90000" tIns="46800" rIns="90000" bIns="4680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200" cap="none" spc="0" normalizeH="0" baseline="0" noProof="0">
                <a:ln>
                  <a:noFill/>
                </a:ln>
                <a:solidFill>
                  <a:srgbClr val="FFFFFF"/>
                </a:solidFill>
                <a:effectLst/>
                <a:uLnTx/>
                <a:uFillTx/>
                <a:latin typeface="Comic Sans MS" pitchFamily="66" charset="0"/>
                <a:ea typeface="+mn-ea"/>
                <a:cs typeface="+mn-cs"/>
                <a:hlinkClick r:id="rId76" action="ppaction://hlinkpres?slideindex=1&amp;slidetitle="/>
              </a:rPr>
              <a:t>950</a:t>
            </a:r>
            <a:endParaRPr kumimoji="0" lang="en-GB" sz="2400" b="0" i="0" u="none" strike="noStrike" kern="1200" cap="none" spc="0" normalizeH="0" baseline="0" noProof="0">
              <a:ln>
                <a:noFill/>
              </a:ln>
              <a:solidFill>
                <a:srgbClr val="FFFFFF"/>
              </a:solidFill>
              <a:effectLst/>
              <a:uLnTx/>
              <a:uFillTx/>
              <a:latin typeface="Comic Sans MS" pitchFamily="66" charset="0"/>
              <a:ea typeface="+mn-ea"/>
              <a:cs typeface="+mn-cs"/>
            </a:endParaRPr>
          </a:p>
        </p:txBody>
      </p:sp>
      <p:sp>
        <p:nvSpPr>
          <p:cNvPr id="3150" name="AutoShape 42">
            <a:hlinkClick r:id="rId77" action="ppaction://hlinkpres?slideindex=1&amp;slidetitle=Assessing smarter: ten ways forward…" highlightClick="1"/>
          </p:cNvPr>
          <p:cNvSpPr>
            <a:spLocks noChangeArrowheads="1"/>
          </p:cNvSpPr>
          <p:nvPr/>
        </p:nvSpPr>
        <p:spPr bwMode="auto">
          <a:xfrm>
            <a:off x="3946525" y="4257675"/>
            <a:ext cx="2463800" cy="407988"/>
          </a:xfrm>
          <a:prstGeom prst="actionButtonBlank">
            <a:avLst/>
          </a:prstGeom>
          <a:solidFill>
            <a:schemeClr val="accent1"/>
          </a:solidFill>
          <a:ln w="9525">
            <a:no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Arial" charset="0"/>
                <a:ea typeface="+mn-ea"/>
                <a:cs typeface="+mn-cs"/>
              </a:rPr>
              <a:t>Smarter assessment</a:t>
            </a:r>
          </a:p>
        </p:txBody>
      </p:sp>
      <p:sp>
        <p:nvSpPr>
          <p:cNvPr id="3151" name="Action Button: Custom 56">
            <a:hlinkClick r:id="rId78" action="ppaction://hlinkpres?slideindex=1&amp;slidetitle=How to do Uni" highlightClick="1"/>
          </p:cNvPr>
          <p:cNvSpPr>
            <a:spLocks noChangeArrowheads="1"/>
          </p:cNvSpPr>
          <p:nvPr/>
        </p:nvSpPr>
        <p:spPr bwMode="auto">
          <a:xfrm>
            <a:off x="6516688" y="404813"/>
            <a:ext cx="963612" cy="522287"/>
          </a:xfrm>
          <a:prstGeom prst="actionButtonBlank">
            <a:avLst/>
          </a:prstGeom>
          <a:solidFill>
            <a:srgbClr val="FF0000"/>
          </a:solidFill>
          <a:ln w="9525">
            <a:no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a:ln>
                  <a:noFill/>
                </a:ln>
                <a:solidFill>
                  <a:srgbClr val="FFFFFF"/>
                </a:solidFill>
                <a:effectLst/>
                <a:uLnTx/>
                <a:uFillTx/>
                <a:latin typeface="Arial" charset="0"/>
                <a:ea typeface="+mn-ea"/>
                <a:cs typeface="+mn-cs"/>
              </a:rPr>
              <a:t>htdu</a:t>
            </a:r>
            <a:endParaRPr kumimoji="0" lang="en-US" sz="2800" b="1" i="0" u="none" strike="noStrike" kern="1200" cap="none" spc="0" normalizeH="0" baseline="0" noProof="0">
              <a:ln>
                <a:noFill/>
              </a:ln>
              <a:solidFill>
                <a:srgbClr val="FFFFFF"/>
              </a:solidFill>
              <a:effectLst/>
              <a:uLnTx/>
              <a:uFillTx/>
              <a:latin typeface="Arial" charset="0"/>
              <a:ea typeface="+mn-ea"/>
              <a:cs typeface="+mn-cs"/>
            </a:endParaRPr>
          </a:p>
        </p:txBody>
      </p:sp>
      <p:sp>
        <p:nvSpPr>
          <p:cNvPr id="81" name="AutoShape 28">
            <a:hlinkClick r:id="rId79" action="ppaction://hlinkpres?slideindex=1&amp;slidetitle=" highlightClick="1"/>
          </p:cNvPr>
          <p:cNvSpPr>
            <a:spLocks noChangeArrowheads="1"/>
          </p:cNvSpPr>
          <p:nvPr/>
        </p:nvSpPr>
        <p:spPr bwMode="auto">
          <a:xfrm>
            <a:off x="8753475" y="2349500"/>
            <a:ext cx="390525" cy="368300"/>
          </a:xfrm>
          <a:prstGeom prst="actionButtonBlank">
            <a:avLst/>
          </a:prstGeom>
          <a:solidFill>
            <a:schemeClr val="tx2">
              <a:lumMod val="10000"/>
            </a:schemeClr>
          </a:solidFill>
          <a:ln w="9525">
            <a:no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mn-ea"/>
                <a:cs typeface="+mn-cs"/>
              </a:rPr>
              <a:t>T </a:t>
            </a:r>
          </a:p>
        </p:txBody>
      </p:sp>
      <p:sp>
        <p:nvSpPr>
          <p:cNvPr id="3153" name="AutoShape 11">
            <a:hlinkClick r:id="rId80" action="ppaction://hlinkpres?slideindex=1&amp;slidetitle=" highlightClick="1"/>
          </p:cNvPr>
          <p:cNvSpPr>
            <a:spLocks noChangeArrowheads="1"/>
          </p:cNvSpPr>
          <p:nvPr/>
        </p:nvSpPr>
        <p:spPr bwMode="auto">
          <a:xfrm>
            <a:off x="6156325" y="4437063"/>
            <a:ext cx="2201863" cy="369887"/>
          </a:xfrm>
          <a:prstGeom prst="actionButtonBlank">
            <a:avLst/>
          </a:prstGeom>
          <a:solidFill>
            <a:srgbClr val="333399"/>
          </a:solidFill>
          <a:ln w="9525">
            <a:no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Arial" charset="0"/>
                <a:ea typeface="+mn-ea"/>
                <a:cs typeface="+mn-cs"/>
              </a:rPr>
              <a:t>Menu Assessment</a:t>
            </a:r>
          </a:p>
        </p:txBody>
      </p:sp>
      <p:sp>
        <p:nvSpPr>
          <p:cNvPr id="3154" name="Action Button: Custom 81">
            <a:hlinkClick r:id="rId81" action="ppaction://hlinkpres?slideindex=1&amp;slidetitle= Smarter Lectures " highlightClick="1"/>
          </p:cNvPr>
          <p:cNvSpPr>
            <a:spLocks noChangeArrowheads="1"/>
          </p:cNvSpPr>
          <p:nvPr/>
        </p:nvSpPr>
        <p:spPr bwMode="auto">
          <a:xfrm>
            <a:off x="6156325" y="2730500"/>
            <a:ext cx="573088" cy="711200"/>
          </a:xfrm>
          <a:prstGeom prst="actionButtonBlank">
            <a:avLst/>
          </a:prstGeom>
          <a:solidFill>
            <a:srgbClr val="660066"/>
          </a:solidFill>
          <a:ln w="9525" algn="ctr">
            <a:noFill/>
            <a:round/>
            <a:headEnd/>
            <a:tailEnd/>
          </a:ln>
        </p:spPr>
        <p:txBody>
          <a:bodyPr wrap="none" lIns="90000" tIns="46800" rIns="90000" bIns="4680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4000" b="0" i="0" u="none" strike="noStrike" kern="1200" cap="none" spc="0" normalizeH="0" baseline="0" noProof="0">
                <a:ln>
                  <a:noFill/>
                </a:ln>
                <a:solidFill>
                  <a:srgbClr val="FFFFFF"/>
                </a:solidFill>
                <a:effectLst/>
                <a:uLnTx/>
                <a:uFillTx/>
                <a:latin typeface="Comic Sans MS" pitchFamily="66" charset="0"/>
                <a:ea typeface="+mn-ea"/>
                <a:cs typeface="+mn-cs"/>
              </a:rPr>
              <a:t>sl</a:t>
            </a:r>
          </a:p>
        </p:txBody>
      </p:sp>
      <p:sp>
        <p:nvSpPr>
          <p:cNvPr id="3155" name="AutoShape 28">
            <a:hlinkClick r:id="rId82" action="ppaction://hlinkpres?slideindex=1&amp;slidetitle=" highlightClick="1"/>
          </p:cNvPr>
          <p:cNvSpPr>
            <a:spLocks noChangeArrowheads="1"/>
          </p:cNvSpPr>
          <p:nvPr/>
        </p:nvSpPr>
        <p:spPr bwMode="auto">
          <a:xfrm>
            <a:off x="20638" y="981075"/>
            <a:ext cx="542925" cy="523875"/>
          </a:xfrm>
          <a:prstGeom prst="actionButtonBlank">
            <a:avLst/>
          </a:prstGeom>
          <a:solidFill>
            <a:srgbClr val="CC0000"/>
          </a:solidFill>
          <a:ln w="9525">
            <a:no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a:ln>
                  <a:noFill/>
                </a:ln>
                <a:solidFill>
                  <a:srgbClr val="FFFFFF"/>
                </a:solidFill>
                <a:effectLst/>
                <a:uLnTx/>
                <a:uFillTx/>
                <a:latin typeface="Arial" charset="0"/>
                <a:ea typeface="+mn-ea"/>
                <a:cs typeface="+mn-cs"/>
              </a:rPr>
              <a:t>C </a:t>
            </a:r>
          </a:p>
        </p:txBody>
      </p:sp>
      <p:sp>
        <p:nvSpPr>
          <p:cNvPr id="3156" name="Action Button: Custom 47">
            <a:hlinkClick r:id="rId83" action="ppaction://hlinkpres?slideindex=1&amp;slidetitle=Face-to-face communication" highlightClick="1"/>
          </p:cNvPr>
          <p:cNvSpPr>
            <a:spLocks noChangeArrowheads="1"/>
          </p:cNvSpPr>
          <p:nvPr/>
        </p:nvSpPr>
        <p:spPr bwMode="auto">
          <a:xfrm>
            <a:off x="3203575" y="3700463"/>
            <a:ext cx="744538" cy="401637"/>
          </a:xfrm>
          <a:prstGeom prst="actionButtonBlank">
            <a:avLst/>
          </a:prstGeom>
          <a:solidFill>
            <a:srgbClr val="33CC33"/>
          </a:solidFill>
          <a:ln w="9525" algn="ctr">
            <a:noFill/>
            <a:round/>
            <a:headEnd/>
            <a:tailEnd/>
          </a:ln>
        </p:spPr>
        <p:txBody>
          <a:bodyPr lIns="90000" tIns="46800" rIns="90000" bIns="4680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a:ln>
                  <a:noFill/>
                </a:ln>
                <a:solidFill>
                  <a:srgbClr val="FFFFFF"/>
                </a:solidFill>
                <a:effectLst/>
                <a:uLnTx/>
                <a:uFillTx/>
                <a:latin typeface="Comic Sans MS" pitchFamily="66" charset="0"/>
                <a:ea typeface="+mn-ea"/>
                <a:cs typeface="+mn-cs"/>
              </a:rPr>
              <a:t>tst2</a:t>
            </a:r>
          </a:p>
        </p:txBody>
      </p:sp>
      <p:sp>
        <p:nvSpPr>
          <p:cNvPr id="3157" name="AutoShape 28">
            <a:hlinkClick r:id="rId84" action="ppaction://hlinkpres?slideindex=1&amp;slidetitle=Slide 1" highlightClick="1"/>
          </p:cNvPr>
          <p:cNvSpPr>
            <a:spLocks noChangeArrowheads="1"/>
          </p:cNvSpPr>
          <p:nvPr/>
        </p:nvSpPr>
        <p:spPr bwMode="auto">
          <a:xfrm>
            <a:off x="0" y="342900"/>
            <a:ext cx="1258888" cy="646113"/>
          </a:xfrm>
          <a:prstGeom prst="actionButtonBlank">
            <a:avLst/>
          </a:prstGeom>
          <a:solidFill>
            <a:srgbClr val="FFFF00"/>
          </a:solidFill>
          <a:ln w="9525">
            <a:noFill/>
            <a:miter lim="800000"/>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a:ln>
                  <a:noFill/>
                </a:ln>
                <a:solidFill>
                  <a:srgbClr val="FF0000"/>
                </a:solidFill>
                <a:effectLst/>
                <a:uLnTx/>
                <a:uFillTx/>
                <a:latin typeface="Arial" charset="0"/>
                <a:ea typeface="+mn-ea"/>
                <a:cs typeface="+mn-cs"/>
              </a:rPr>
              <a:t>New ass slides </a:t>
            </a:r>
          </a:p>
        </p:txBody>
      </p:sp>
      <p:sp>
        <p:nvSpPr>
          <p:cNvPr id="3158" name="AutoShape 36">
            <a:hlinkClick r:id="rId85" action="ppaction://hlinkpres?slideindex=1&amp;slidetitle=" highlightClick="1"/>
          </p:cNvPr>
          <p:cNvSpPr>
            <a:spLocks noChangeArrowheads="1"/>
          </p:cNvSpPr>
          <p:nvPr/>
        </p:nvSpPr>
        <p:spPr bwMode="auto">
          <a:xfrm>
            <a:off x="6156325" y="6396038"/>
            <a:ext cx="1706563" cy="461962"/>
          </a:xfrm>
          <a:prstGeom prst="actionButtonBlank">
            <a:avLst/>
          </a:prstGeom>
          <a:solidFill>
            <a:srgbClr val="FF0000"/>
          </a:solidFill>
          <a:ln w="9525">
            <a:no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Arial" charset="0"/>
                <a:ea typeface="+mn-ea"/>
                <a:cs typeface="+mn-cs"/>
              </a:rPr>
              <a:t>ML3 </a:t>
            </a:r>
            <a:r>
              <a:rPr kumimoji="0" lang="en-GB" sz="2400" b="1" i="0" u="none" strike="noStrike" kern="1200" cap="none" spc="0" normalizeH="0" baseline="0" noProof="0" dirty="0">
                <a:ln>
                  <a:noFill/>
                </a:ln>
                <a:solidFill>
                  <a:srgbClr val="FFFFFF"/>
                </a:solidFill>
                <a:effectLst/>
                <a:uLnTx/>
                <a:uFillTx/>
                <a:latin typeface="Arial" charset="0"/>
                <a:ea typeface="+mn-ea"/>
                <a:cs typeface="+mn-cs"/>
                <a:hlinkClick r:id="rId86" action="ppaction://hlinkpres?slideindex=1&amp;slidetitle="/>
              </a:rPr>
              <a:t>menu</a:t>
            </a:r>
            <a:endParaRPr kumimoji="0" lang="en-GB" sz="2400" b="1"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3160" name="AutoShape 36">
            <a:hlinkClick r:id="rId87" action="ppaction://hlinkpres?slideindex=1&amp;slidetitle=" highlightClick="1"/>
          </p:cNvPr>
          <p:cNvSpPr>
            <a:spLocks noChangeArrowheads="1"/>
          </p:cNvSpPr>
          <p:nvPr/>
        </p:nvSpPr>
        <p:spPr bwMode="auto">
          <a:xfrm>
            <a:off x="7775575" y="4652963"/>
            <a:ext cx="1368425" cy="461962"/>
          </a:xfrm>
          <a:prstGeom prst="actionButtonBlank">
            <a:avLst/>
          </a:prstGeom>
          <a:solidFill>
            <a:schemeClr val="accent1"/>
          </a:solidFill>
          <a:ln w="9525">
            <a:noFill/>
            <a:miter lim="800000"/>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a:ln>
                  <a:noFill/>
                </a:ln>
                <a:solidFill>
                  <a:srgbClr val="FFFFFF"/>
                </a:solidFill>
                <a:effectLst/>
                <a:uLnTx/>
                <a:uFillTx/>
                <a:latin typeface="Arial" charset="0"/>
                <a:ea typeface="+mn-ea"/>
                <a:cs typeface="+mn-cs"/>
              </a:rPr>
              <a:t>SCL?</a:t>
            </a:r>
          </a:p>
        </p:txBody>
      </p:sp>
      <p:sp>
        <p:nvSpPr>
          <p:cNvPr id="3161" name="AutoShape 6">
            <a:hlinkClick r:id="rId88" action="ppaction://hlinkpres?slideindex=1&amp;slidetitle=Sally Brown (2015)" highlightClick="1"/>
          </p:cNvPr>
          <p:cNvSpPr>
            <a:spLocks noChangeArrowheads="1"/>
          </p:cNvSpPr>
          <p:nvPr/>
        </p:nvSpPr>
        <p:spPr bwMode="auto">
          <a:xfrm>
            <a:off x="1547813" y="3716338"/>
            <a:ext cx="1793875" cy="647700"/>
          </a:xfrm>
          <a:prstGeom prst="actionButtonBlank">
            <a:avLst/>
          </a:prstGeom>
          <a:solidFill>
            <a:srgbClr val="FFC000"/>
          </a:solidFill>
          <a:ln w="9525">
            <a:no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a:ln>
                  <a:noFill/>
                </a:ln>
                <a:solidFill>
                  <a:srgbClr val="0000A4"/>
                </a:solidFill>
                <a:effectLst/>
                <a:uLnTx/>
                <a:uFillTx/>
                <a:latin typeface="Comic Sans MS" pitchFamily="66" charset="0"/>
                <a:ea typeface="+mn-ea"/>
                <a:cs typeface="+mn-cs"/>
              </a:rPr>
              <a:t>Quotes about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a:ln>
                  <a:noFill/>
                </a:ln>
                <a:solidFill>
                  <a:srgbClr val="0000A4"/>
                </a:solidFill>
                <a:effectLst/>
                <a:uLnTx/>
                <a:uFillTx/>
                <a:latin typeface="Comic Sans MS" pitchFamily="66" charset="0"/>
                <a:ea typeface="+mn-ea"/>
                <a:cs typeface="+mn-cs"/>
              </a:rPr>
              <a:t>lectures</a:t>
            </a:r>
          </a:p>
        </p:txBody>
      </p:sp>
      <p:sp>
        <p:nvSpPr>
          <p:cNvPr id="3162" name="AutoShape 28">
            <a:hlinkClick r:id="rId89" action="ppaction://hlinkpres?slideindex=1&amp;slidetitle=" highlightClick="1"/>
          </p:cNvPr>
          <p:cNvSpPr>
            <a:spLocks noChangeArrowheads="1"/>
          </p:cNvSpPr>
          <p:nvPr/>
        </p:nvSpPr>
        <p:spPr bwMode="auto">
          <a:xfrm>
            <a:off x="-112713" y="6396038"/>
            <a:ext cx="711201" cy="401637"/>
          </a:xfrm>
          <a:prstGeom prst="actionButtonBlank">
            <a:avLst/>
          </a:prstGeom>
          <a:blipFill dpi="0" rotWithShape="1">
            <a:blip r:embed="rId90" cstate="print"/>
            <a:srcRect/>
            <a:tile tx="0" ty="0" sx="100000" sy="100000" flip="none" algn="tl"/>
          </a:blipFill>
          <a:ln w="9525">
            <a:no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a:ln>
                  <a:noFill/>
                </a:ln>
                <a:solidFill>
                  <a:srgbClr val="FFFFFF"/>
                </a:solidFill>
                <a:effectLst/>
                <a:uLnTx/>
                <a:uFillTx/>
                <a:latin typeface="Arial" charset="0"/>
                <a:ea typeface="+mn-ea"/>
                <a:cs typeface="+mn-cs"/>
              </a:rPr>
              <a:t>mlh </a:t>
            </a:r>
          </a:p>
        </p:txBody>
      </p:sp>
      <p:sp>
        <p:nvSpPr>
          <p:cNvPr id="90" name="Action Button: Custom 57">
            <a:hlinkClick r:id="rId91" action="ppaction://hlinkpres?slideindex=1&amp;slidetitle= Seven practical things you can do to make learning happen    " highlightClick="1"/>
          </p:cNvPr>
          <p:cNvSpPr>
            <a:spLocks noChangeArrowheads="1"/>
          </p:cNvSpPr>
          <p:nvPr/>
        </p:nvSpPr>
        <p:spPr bwMode="auto">
          <a:xfrm>
            <a:off x="4211950" y="2636890"/>
            <a:ext cx="409384" cy="586957"/>
          </a:xfrm>
          <a:prstGeom prst="actionButtonBlank">
            <a:avLst/>
          </a:prstGeom>
          <a:solidFill>
            <a:srgbClr val="FF6699"/>
          </a:solidFill>
          <a:ln w="9525" algn="ctr">
            <a:solidFill>
              <a:srgbClr val="FF0000"/>
            </a:solidFill>
            <a:round/>
            <a:headEnd/>
            <a:tailEnd/>
          </a:ln>
        </p:spPr>
        <p:txBody>
          <a:bodyPr wrap="none" lIns="90000" tIns="46800" rIns="90000" bIns="4680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FFFFFF"/>
                </a:solidFill>
                <a:effectLst/>
                <a:uLnTx/>
                <a:uFillTx/>
                <a:latin typeface="Arial"/>
                <a:ea typeface="+mn-ea"/>
                <a:cs typeface="+mn-cs"/>
              </a:rPr>
              <a:t>7</a:t>
            </a:r>
            <a:endParaRPr kumimoji="0" lang="en-US" sz="3200" b="0" i="0" u="none" strike="noStrike" kern="1200" cap="none" spc="0" normalizeH="0" baseline="0" noProof="0" dirty="0">
              <a:ln>
                <a:noFill/>
              </a:ln>
              <a:solidFill>
                <a:srgbClr val="FFFFFF"/>
              </a:solidFill>
              <a:effectLst/>
              <a:uLnTx/>
              <a:uFillTx/>
              <a:latin typeface="Arial"/>
              <a:ea typeface="+mn-ea"/>
              <a:cs typeface="+mn-cs"/>
            </a:endParaRPr>
          </a:p>
        </p:txBody>
      </p:sp>
      <p:sp>
        <p:nvSpPr>
          <p:cNvPr id="91" name="Action Button: Custom 90">
            <a:hlinkClick r:id="rId92" action="ppaction://hlinkpres?slideindex=1&amp;slidetitle=Face-to-face communication" highlightClick="1"/>
          </p:cNvPr>
          <p:cNvSpPr/>
          <p:nvPr/>
        </p:nvSpPr>
        <p:spPr bwMode="auto">
          <a:xfrm>
            <a:off x="1115520" y="1484730"/>
            <a:ext cx="764954" cy="461665"/>
          </a:xfrm>
          <a:prstGeom prst="actionButtonBlank">
            <a:avLst/>
          </a:prstGeom>
          <a:solidFill>
            <a:srgbClr val="FF6699"/>
          </a:solidFill>
          <a:ln w="9525">
            <a:noFill/>
            <a:miter lim="800000"/>
            <a:headEnd/>
            <a:tailEnd/>
          </a:ln>
        </p:spPr>
        <p:txBody>
          <a:bodyPr wrap="non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FFFF"/>
                </a:solidFill>
                <a:effectLst/>
                <a:uLnTx/>
                <a:uFillTx/>
                <a:latin typeface="Arial"/>
                <a:ea typeface="+mn-ea"/>
                <a:cs typeface="+mn-cs"/>
              </a:rPr>
              <a:t>TST</a:t>
            </a:r>
          </a:p>
        </p:txBody>
      </p:sp>
      <p:sp>
        <p:nvSpPr>
          <p:cNvPr id="92" name="Action Button: Custom 91">
            <a:hlinkClick r:id="rId93" action="ppaction://hlinkpres?slideindex=1&amp;slidetitle=1" highlightClick="1"/>
          </p:cNvPr>
          <p:cNvSpPr>
            <a:spLocks noChangeArrowheads="1"/>
          </p:cNvSpPr>
          <p:nvPr/>
        </p:nvSpPr>
        <p:spPr bwMode="auto">
          <a:xfrm>
            <a:off x="0" y="5661310"/>
            <a:ext cx="2143125" cy="369888"/>
          </a:xfrm>
          <a:prstGeom prst="actionButtonBlank">
            <a:avLst/>
          </a:prstGeom>
          <a:solidFill>
            <a:srgbClr val="FFFF00"/>
          </a:solidFill>
          <a:ln w="9525">
            <a:noFill/>
            <a:miter lim="800000"/>
            <a:headEnd/>
            <a:tailEnd/>
          </a:ln>
        </p:spPr>
        <p:txBody>
          <a:bodyPr anchor="ctr">
            <a:spAutoFit/>
          </a:bodyPr>
          <a:lstStyle>
            <a:defPPr>
              <a:defRPr lang="en-GB"/>
            </a:defPPr>
            <a:lvl1pPr algn="l" rtl="0" fontAlgn="base">
              <a:spcBef>
                <a:spcPct val="0"/>
              </a:spcBef>
              <a:spcAft>
                <a:spcPct val="0"/>
              </a:spcAft>
              <a:defRPr sz="4000" kern="1200">
                <a:solidFill>
                  <a:schemeClr val="tx1"/>
                </a:solidFill>
                <a:latin typeface="Comic Sans MS" pitchFamily="66" charset="0"/>
                <a:ea typeface="+mn-ea"/>
                <a:cs typeface="+mn-cs"/>
              </a:defRPr>
            </a:lvl1pPr>
            <a:lvl2pPr marL="457200" algn="l" rtl="0" fontAlgn="base">
              <a:spcBef>
                <a:spcPct val="0"/>
              </a:spcBef>
              <a:spcAft>
                <a:spcPct val="0"/>
              </a:spcAft>
              <a:defRPr sz="4000" kern="1200">
                <a:solidFill>
                  <a:schemeClr val="tx1"/>
                </a:solidFill>
                <a:latin typeface="Comic Sans MS" pitchFamily="66" charset="0"/>
                <a:ea typeface="+mn-ea"/>
                <a:cs typeface="+mn-cs"/>
              </a:defRPr>
            </a:lvl2pPr>
            <a:lvl3pPr marL="914400" algn="l" rtl="0" fontAlgn="base">
              <a:spcBef>
                <a:spcPct val="0"/>
              </a:spcBef>
              <a:spcAft>
                <a:spcPct val="0"/>
              </a:spcAft>
              <a:defRPr sz="4000" kern="1200">
                <a:solidFill>
                  <a:schemeClr val="tx1"/>
                </a:solidFill>
                <a:latin typeface="Comic Sans MS" pitchFamily="66" charset="0"/>
                <a:ea typeface="+mn-ea"/>
                <a:cs typeface="+mn-cs"/>
              </a:defRPr>
            </a:lvl3pPr>
            <a:lvl4pPr marL="1371600" algn="l" rtl="0" fontAlgn="base">
              <a:spcBef>
                <a:spcPct val="0"/>
              </a:spcBef>
              <a:spcAft>
                <a:spcPct val="0"/>
              </a:spcAft>
              <a:defRPr sz="4000" kern="1200">
                <a:solidFill>
                  <a:schemeClr val="tx1"/>
                </a:solidFill>
                <a:latin typeface="Comic Sans MS" pitchFamily="66" charset="0"/>
                <a:ea typeface="+mn-ea"/>
                <a:cs typeface="+mn-cs"/>
              </a:defRPr>
            </a:lvl4pPr>
            <a:lvl5pPr marL="1828800" algn="l" rtl="0" fontAlgn="base">
              <a:spcBef>
                <a:spcPct val="0"/>
              </a:spcBef>
              <a:spcAft>
                <a:spcPct val="0"/>
              </a:spcAft>
              <a:defRPr sz="4000" kern="1200">
                <a:solidFill>
                  <a:schemeClr val="tx1"/>
                </a:solidFill>
                <a:latin typeface="Comic Sans MS" pitchFamily="66" charset="0"/>
                <a:ea typeface="+mn-ea"/>
                <a:cs typeface="+mn-cs"/>
              </a:defRPr>
            </a:lvl5pPr>
            <a:lvl6pPr marL="2286000" algn="l" defTabSz="914400" rtl="0" eaLnBrk="1" latinLnBrk="0" hangingPunct="1">
              <a:defRPr sz="4000" kern="1200">
                <a:solidFill>
                  <a:schemeClr val="tx1"/>
                </a:solidFill>
                <a:latin typeface="Comic Sans MS" pitchFamily="66" charset="0"/>
                <a:ea typeface="+mn-ea"/>
                <a:cs typeface="+mn-cs"/>
              </a:defRPr>
            </a:lvl6pPr>
            <a:lvl7pPr marL="2743200" algn="l" defTabSz="914400" rtl="0" eaLnBrk="1" latinLnBrk="0" hangingPunct="1">
              <a:defRPr sz="4000" kern="1200">
                <a:solidFill>
                  <a:schemeClr val="tx1"/>
                </a:solidFill>
                <a:latin typeface="Comic Sans MS" pitchFamily="66" charset="0"/>
                <a:ea typeface="+mn-ea"/>
                <a:cs typeface="+mn-cs"/>
              </a:defRPr>
            </a:lvl7pPr>
            <a:lvl8pPr marL="3200400" algn="l" defTabSz="914400" rtl="0" eaLnBrk="1" latinLnBrk="0" hangingPunct="1">
              <a:defRPr sz="4000" kern="1200">
                <a:solidFill>
                  <a:schemeClr val="tx1"/>
                </a:solidFill>
                <a:latin typeface="Comic Sans MS" pitchFamily="66" charset="0"/>
                <a:ea typeface="+mn-ea"/>
                <a:cs typeface="+mn-cs"/>
              </a:defRPr>
            </a:lvl8pPr>
            <a:lvl9pPr marL="3657600" algn="l" defTabSz="914400" rtl="0" eaLnBrk="1" latinLnBrk="0" hangingPunct="1">
              <a:defRPr sz="4000" kern="1200">
                <a:solidFill>
                  <a:schemeClr val="tx1"/>
                </a:solidFill>
                <a:latin typeface="Comic Sans MS" pitchFamily="66"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srgbClr val="0000A4"/>
                </a:solidFill>
                <a:effectLst/>
                <a:uLnTx/>
                <a:uFillTx/>
                <a:latin typeface="Arial" charset="0"/>
                <a:ea typeface="+mn-ea"/>
                <a:cs typeface="+mn-cs"/>
              </a:rPr>
              <a:t>Exam dilemmas</a:t>
            </a:r>
          </a:p>
        </p:txBody>
      </p:sp>
    </p:spTree>
    <p:extLst>
      <p:ext uri="{BB962C8B-B14F-4D97-AF65-F5344CB8AC3E}">
        <p14:creationId xmlns:p14="http://schemas.microsoft.com/office/powerpoint/2010/main" val="76073623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692" fill="hold"/>
                                        <p:tgtEl>
                                          <p:spTgt spid="56"/>
                                        </p:tgtEl>
                                      </p:cBhvr>
                                    </p:cmd>
                                  </p:childTnLst>
                                </p:cTn>
                              </p:par>
                            </p:childTnLst>
                          </p:cTn>
                        </p:par>
                      </p:childTnLst>
                    </p:cTn>
                  </p:par>
                </p:childTnLst>
              </p:cTn>
              <p:nextCondLst>
                <p:cond evt="onClick" delay="0">
                  <p:tgtEl>
                    <p:spTgt spid="5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6"/>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483768" y="2348880"/>
            <a:ext cx="4753322" cy="1231776"/>
          </a:xfrm>
          <a:solidFill>
            <a:srgbClr val="FF0000"/>
          </a:solidFill>
        </p:spPr>
        <p:txBody>
          <a:bodyPr/>
          <a:lstStyle/>
          <a:p>
            <a:pPr>
              <a:defRPr/>
            </a:pPr>
            <a:r>
              <a:rPr lang="en-GB" sz="3200" dirty="0"/>
              <a:t>Making learning happen</a:t>
            </a:r>
          </a:p>
        </p:txBody>
      </p:sp>
      <p:sp>
        <p:nvSpPr>
          <p:cNvPr id="17411" name="AutoShape 36">
            <a:hlinkClick r:id="rId3" action="ppaction://hlinkpres?slideindex=1&amp;slidetitle=Slide 1" highlightClick="1"/>
          </p:cNvPr>
          <p:cNvSpPr>
            <a:spLocks noChangeArrowheads="1"/>
          </p:cNvSpPr>
          <p:nvPr/>
        </p:nvSpPr>
        <p:spPr bwMode="auto">
          <a:xfrm>
            <a:off x="2339752" y="6150114"/>
            <a:ext cx="2105063" cy="707886"/>
          </a:xfrm>
          <a:prstGeom prst="actionButtonBlank">
            <a:avLst/>
          </a:prstGeom>
          <a:solidFill>
            <a:srgbClr val="0070C0"/>
          </a:solidFill>
          <a:ln w="9525">
            <a:no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Arial"/>
                <a:ea typeface="+mn-ea"/>
                <a:cs typeface="+mn-cs"/>
              </a:rPr>
              <a:t>Critical incident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Arial"/>
                <a:ea typeface="+mn-ea"/>
                <a:cs typeface="+mn-cs"/>
              </a:rPr>
              <a:t> accounts</a:t>
            </a:r>
          </a:p>
        </p:txBody>
      </p:sp>
      <p:sp>
        <p:nvSpPr>
          <p:cNvPr id="17412" name="AutoShape 36">
            <a:hlinkClick r:id="rId4" action="ppaction://hlinkpres?slideindex=1&amp;slidetitle=" highlightClick="1"/>
          </p:cNvPr>
          <p:cNvSpPr>
            <a:spLocks noChangeArrowheads="1"/>
          </p:cNvSpPr>
          <p:nvPr/>
        </p:nvSpPr>
        <p:spPr bwMode="auto">
          <a:xfrm>
            <a:off x="5724921" y="2284512"/>
            <a:ext cx="1523174" cy="400110"/>
          </a:xfrm>
          <a:prstGeom prst="actionButtonBlank">
            <a:avLst/>
          </a:prstGeom>
          <a:solidFill>
            <a:schemeClr val="bg1">
              <a:lumMod val="50000"/>
            </a:schemeClr>
          </a:solidFill>
          <a:ln w="9525">
            <a:no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Arial"/>
                <a:ea typeface="+mn-ea"/>
                <a:cs typeface="+mn-cs"/>
              </a:rPr>
              <a:t>Main menu</a:t>
            </a:r>
          </a:p>
        </p:txBody>
      </p:sp>
      <p:sp>
        <p:nvSpPr>
          <p:cNvPr id="17413" name="AutoShape 36">
            <a:hlinkClick r:id="rId5" action="ppaction://hlinkpres?slideindex=1&amp;slidetitle=" highlightClick="1"/>
          </p:cNvPr>
          <p:cNvSpPr>
            <a:spLocks noChangeArrowheads="1"/>
          </p:cNvSpPr>
          <p:nvPr/>
        </p:nvSpPr>
        <p:spPr bwMode="auto">
          <a:xfrm>
            <a:off x="4716809" y="3220616"/>
            <a:ext cx="655949" cy="400110"/>
          </a:xfrm>
          <a:prstGeom prst="actionButtonBlank">
            <a:avLst/>
          </a:prstGeom>
          <a:solidFill>
            <a:schemeClr val="bg1">
              <a:lumMod val="50000"/>
            </a:schemeClr>
          </a:solidFill>
          <a:ln w="9525">
            <a:no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Arial"/>
                <a:ea typeface="+mn-ea"/>
                <a:cs typeface="+mn-cs"/>
              </a:rPr>
              <a:t>Fun</a:t>
            </a:r>
          </a:p>
        </p:txBody>
      </p:sp>
      <p:sp>
        <p:nvSpPr>
          <p:cNvPr id="17415" name="Action Button: Custom 49">
            <a:hlinkClick r:id="rId6" action="ppaction://hlinkpres?slideindex=1&amp;slidetitle=Slide 1" highlightClick="1"/>
          </p:cNvPr>
          <p:cNvSpPr>
            <a:spLocks noChangeArrowheads="1"/>
          </p:cNvSpPr>
          <p:nvPr/>
        </p:nvSpPr>
        <p:spPr bwMode="auto">
          <a:xfrm>
            <a:off x="512810" y="61555"/>
            <a:ext cx="2821605" cy="707886"/>
          </a:xfrm>
          <a:prstGeom prst="actionButtonBlank">
            <a:avLst/>
          </a:prstGeom>
          <a:solidFill>
            <a:srgbClr val="00B050"/>
          </a:solidFill>
          <a:ln w="9525">
            <a:no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Arial"/>
                <a:ea typeface="+mn-ea"/>
                <a:cs typeface="+mn-cs"/>
              </a:rPr>
              <a:t>Factors underpinning</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Arial"/>
                <a:ea typeface="+mn-ea"/>
                <a:cs typeface="+mn-cs"/>
              </a:rPr>
              <a:t> learning</a:t>
            </a:r>
          </a:p>
        </p:txBody>
      </p:sp>
      <p:sp>
        <p:nvSpPr>
          <p:cNvPr id="17416" name="AutoShape 6">
            <a:hlinkClick r:id="rId7" action="ppaction://hlinkpres?slideindex=1&amp;slidetitle=" highlightClick="1"/>
          </p:cNvPr>
          <p:cNvSpPr>
            <a:spLocks noChangeArrowheads="1"/>
          </p:cNvSpPr>
          <p:nvPr/>
        </p:nvSpPr>
        <p:spPr bwMode="auto">
          <a:xfrm>
            <a:off x="7507013" y="2636912"/>
            <a:ext cx="1636987" cy="1015663"/>
          </a:xfrm>
          <a:prstGeom prst="actionButtonBlank">
            <a:avLst/>
          </a:prstGeom>
          <a:solidFill>
            <a:srgbClr val="000066"/>
          </a:solidFill>
          <a:ln w="9525">
            <a:no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Arial"/>
                <a:ea typeface="+mn-ea"/>
                <a:cs typeface="+mn-cs"/>
              </a:rPr>
              <a:t>Aspects of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Arial"/>
                <a:ea typeface="+mn-ea"/>
                <a:cs typeface="+mn-cs"/>
              </a:rPr>
              <a:t>small group</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Arial"/>
                <a:ea typeface="+mn-ea"/>
                <a:cs typeface="+mn-cs"/>
              </a:rPr>
              <a:t>learning</a:t>
            </a:r>
          </a:p>
        </p:txBody>
      </p:sp>
      <p:sp>
        <p:nvSpPr>
          <p:cNvPr id="17417" name="AutoShape 6">
            <a:hlinkClick r:id="rId8" action="ppaction://hlinkpres?slideindex=1&amp;slidetitle=" highlightClick="1"/>
          </p:cNvPr>
          <p:cNvSpPr>
            <a:spLocks noChangeArrowheads="1"/>
          </p:cNvSpPr>
          <p:nvPr/>
        </p:nvSpPr>
        <p:spPr bwMode="auto">
          <a:xfrm>
            <a:off x="6738642" y="4653136"/>
            <a:ext cx="2405358" cy="707886"/>
          </a:xfrm>
          <a:prstGeom prst="actionButtonBlank">
            <a:avLst/>
          </a:prstGeom>
          <a:solidFill>
            <a:srgbClr val="0070C0"/>
          </a:solidFill>
          <a:ln w="9525">
            <a:noFill/>
            <a:miter lim="800000"/>
            <a:headEnd/>
            <a:tailEnd/>
          </a:ln>
        </p:spPr>
        <p:txBody>
          <a:bodyPr wrap="squar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Arial"/>
                <a:ea typeface="+mn-ea"/>
                <a:cs typeface="+mn-cs"/>
              </a:rPr>
              <a:t>Some assessment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Arial"/>
                <a:ea typeface="+mn-ea"/>
                <a:cs typeface="+mn-cs"/>
              </a:rPr>
              <a:t>issues</a:t>
            </a:r>
          </a:p>
        </p:txBody>
      </p:sp>
      <p:sp>
        <p:nvSpPr>
          <p:cNvPr id="17418" name="AutoShape 6">
            <a:hlinkClick r:id="rId9" action="ppaction://hlinkpres?slideindex=1&amp;slidetitle=" highlightClick="1"/>
          </p:cNvPr>
          <p:cNvSpPr>
            <a:spLocks noChangeArrowheads="1"/>
          </p:cNvSpPr>
          <p:nvPr/>
        </p:nvSpPr>
        <p:spPr bwMode="auto">
          <a:xfrm>
            <a:off x="0" y="3212976"/>
            <a:ext cx="2265364" cy="707886"/>
          </a:xfrm>
          <a:prstGeom prst="actionButtonBlank">
            <a:avLst/>
          </a:prstGeom>
          <a:solidFill>
            <a:srgbClr val="CCFF33"/>
          </a:solidFill>
          <a:ln w="9525">
            <a:no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4D4D4D">
                    <a:lumMod val="50000"/>
                  </a:srgbClr>
                </a:solidFill>
                <a:effectLst/>
                <a:uLnTx/>
                <a:uFillTx/>
                <a:latin typeface="Arial"/>
                <a:ea typeface="+mn-ea"/>
                <a:cs typeface="+mn-cs"/>
              </a:rPr>
              <a:t>Peer observation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4D4D4D">
                    <a:lumMod val="50000"/>
                  </a:srgbClr>
                </a:solidFill>
                <a:effectLst/>
                <a:uLnTx/>
                <a:uFillTx/>
                <a:latin typeface="Arial"/>
                <a:ea typeface="+mn-ea"/>
                <a:cs typeface="+mn-cs"/>
              </a:rPr>
              <a:t> steps</a:t>
            </a:r>
          </a:p>
        </p:txBody>
      </p:sp>
      <p:sp>
        <p:nvSpPr>
          <p:cNvPr id="17419" name="AutoShape 6">
            <a:hlinkClick r:id="rId10" action="ppaction://hlinkpres?slideindex=1&amp;slidetitle=" highlightClick="1"/>
          </p:cNvPr>
          <p:cNvSpPr>
            <a:spLocks noChangeArrowheads="1"/>
          </p:cNvSpPr>
          <p:nvPr/>
        </p:nvSpPr>
        <p:spPr bwMode="auto">
          <a:xfrm>
            <a:off x="7092280" y="3789040"/>
            <a:ext cx="2051720" cy="707886"/>
          </a:xfrm>
          <a:prstGeom prst="actionButtonBlank">
            <a:avLst/>
          </a:prstGeom>
          <a:solidFill>
            <a:srgbClr val="000066"/>
          </a:solidFill>
          <a:ln w="9525">
            <a:noFill/>
            <a:miter lim="800000"/>
            <a:headEnd/>
            <a:tailEnd/>
          </a:ln>
        </p:spPr>
        <p:txBody>
          <a:bodyPr wrap="squar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Arial"/>
                <a:ea typeface="+mn-ea"/>
                <a:cs typeface="+mn-cs"/>
              </a:rPr>
              <a:t>Ways personal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Arial"/>
                <a:ea typeface="+mn-ea"/>
                <a:cs typeface="+mn-cs"/>
              </a:rPr>
              <a:t>tutors can help</a:t>
            </a:r>
          </a:p>
        </p:txBody>
      </p:sp>
      <p:sp>
        <p:nvSpPr>
          <p:cNvPr id="17420" name="AutoShape 6">
            <a:hlinkClick r:id="rId11" action="ppaction://hlinkpres?slideindex=1&amp;slidetitle=" highlightClick="1"/>
          </p:cNvPr>
          <p:cNvSpPr>
            <a:spLocks noChangeArrowheads="1"/>
          </p:cNvSpPr>
          <p:nvPr/>
        </p:nvSpPr>
        <p:spPr bwMode="auto">
          <a:xfrm>
            <a:off x="0" y="6242119"/>
            <a:ext cx="2160588" cy="707886"/>
          </a:xfrm>
          <a:prstGeom prst="actionButtonBlank">
            <a:avLst/>
          </a:prstGeom>
          <a:solidFill>
            <a:srgbClr val="CC00CC"/>
          </a:solidFill>
          <a:ln w="9525">
            <a:noFill/>
            <a:miter lim="800000"/>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Arial"/>
                <a:ea typeface="+mn-ea"/>
                <a:cs typeface="+mn-cs"/>
              </a:rPr>
              <a:t>24 hour feedback</a:t>
            </a:r>
          </a:p>
        </p:txBody>
      </p:sp>
      <p:sp>
        <p:nvSpPr>
          <p:cNvPr id="17421" name="AutoShape 6">
            <a:hlinkClick r:id="rId12" action="ppaction://hlinkpres?slideindex=1&amp;slidetitle=" highlightClick="1"/>
          </p:cNvPr>
          <p:cNvSpPr>
            <a:spLocks noChangeArrowheads="1"/>
          </p:cNvSpPr>
          <p:nvPr/>
        </p:nvSpPr>
        <p:spPr bwMode="auto">
          <a:xfrm>
            <a:off x="7524328" y="1268760"/>
            <a:ext cx="1337226" cy="1015663"/>
          </a:xfrm>
          <a:prstGeom prst="actionButtonBlank">
            <a:avLst/>
          </a:prstGeom>
          <a:solidFill>
            <a:srgbClr val="993300"/>
          </a:solidFill>
          <a:ln w="9525">
            <a:no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Arial"/>
                <a:ea typeface="+mn-ea"/>
                <a:cs typeface="+mn-cs"/>
              </a:rPr>
              <a:t>Towards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Arial"/>
                <a:ea typeface="+mn-ea"/>
                <a:cs typeface="+mn-cs"/>
              </a:rPr>
              <a:t>inspiring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Arial"/>
                <a:ea typeface="+mn-ea"/>
                <a:cs typeface="+mn-cs"/>
              </a:rPr>
              <a:t>lectures</a:t>
            </a:r>
          </a:p>
        </p:txBody>
      </p:sp>
      <p:sp>
        <p:nvSpPr>
          <p:cNvPr id="17422" name="AutoShape 36">
            <a:hlinkClick r:id="rId13" action="ppaction://hlinkpres?slideindex=1&amp;slidetitle=" highlightClick="1"/>
          </p:cNvPr>
          <p:cNvSpPr>
            <a:spLocks noChangeArrowheads="1"/>
          </p:cNvSpPr>
          <p:nvPr/>
        </p:nvSpPr>
        <p:spPr bwMode="auto">
          <a:xfrm>
            <a:off x="3995936" y="3789040"/>
            <a:ext cx="2932213" cy="707886"/>
          </a:xfrm>
          <a:prstGeom prst="actionButtonBlank">
            <a:avLst/>
          </a:prstGeom>
          <a:solidFill>
            <a:srgbClr val="000066"/>
          </a:solidFill>
          <a:ln w="9525">
            <a:no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Arial"/>
                <a:ea typeface="+mn-ea"/>
                <a:cs typeface="+mn-cs"/>
              </a:rPr>
              <a:t>Questions about small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Arial"/>
                <a:ea typeface="+mn-ea"/>
                <a:cs typeface="+mn-cs"/>
              </a:rPr>
              <a:t>Group learning</a:t>
            </a:r>
          </a:p>
        </p:txBody>
      </p:sp>
      <p:sp>
        <p:nvSpPr>
          <p:cNvPr id="17425" name="AutoShape 6">
            <a:hlinkClick r:id="rId14" action="ppaction://hlinkpres?slideindex=1&amp;slidetitle=" highlightClick="1"/>
          </p:cNvPr>
          <p:cNvSpPr>
            <a:spLocks noChangeArrowheads="1"/>
          </p:cNvSpPr>
          <p:nvPr/>
        </p:nvSpPr>
        <p:spPr bwMode="auto">
          <a:xfrm>
            <a:off x="251520" y="4077072"/>
            <a:ext cx="1935145" cy="707886"/>
          </a:xfrm>
          <a:prstGeom prst="actionButtonBlank">
            <a:avLst/>
          </a:prstGeom>
          <a:solidFill>
            <a:srgbClr val="CCFF33"/>
          </a:solidFill>
          <a:ln w="9525">
            <a:no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4D4D4D">
                    <a:lumMod val="50000"/>
                  </a:srgbClr>
                </a:solidFill>
                <a:effectLst/>
                <a:uLnTx/>
                <a:uFillTx/>
                <a:latin typeface="Arial"/>
                <a:ea typeface="+mn-ea"/>
                <a:cs typeface="+mn-cs"/>
              </a:rPr>
              <a:t>Observing</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4D4D4D">
                    <a:lumMod val="50000"/>
                  </a:srgbClr>
                </a:solidFill>
                <a:effectLst/>
                <a:uLnTx/>
                <a:uFillTx/>
                <a:latin typeface="Arial"/>
                <a:ea typeface="+mn-ea"/>
                <a:cs typeface="+mn-cs"/>
              </a:rPr>
              <a:t> and reflecting</a:t>
            </a:r>
          </a:p>
        </p:txBody>
      </p:sp>
      <p:sp>
        <p:nvSpPr>
          <p:cNvPr id="19" name="AutoShape 6">
            <a:hlinkClick r:id="rId15" action="ppaction://hlinkpres?slideindex=1&amp;slidetitle=" highlightClick="1"/>
          </p:cNvPr>
          <p:cNvSpPr>
            <a:spLocks noChangeArrowheads="1"/>
          </p:cNvSpPr>
          <p:nvPr/>
        </p:nvSpPr>
        <p:spPr bwMode="auto">
          <a:xfrm>
            <a:off x="323528" y="1988840"/>
            <a:ext cx="1579278" cy="1015663"/>
          </a:xfrm>
          <a:prstGeom prst="actionButtonBlank">
            <a:avLst/>
          </a:prstGeom>
          <a:solidFill>
            <a:srgbClr val="00B050"/>
          </a:solidFill>
          <a:ln w="9525">
            <a:no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Arial"/>
                <a:ea typeface="+mn-ea"/>
                <a:cs typeface="+mn-cs"/>
              </a:rPr>
              <a:t>Stages in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Arial"/>
                <a:ea typeface="+mn-ea"/>
                <a:cs typeface="+mn-cs"/>
              </a:rPr>
              <a:t>curriculum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Arial"/>
                <a:ea typeface="+mn-ea"/>
                <a:cs typeface="+mn-cs"/>
              </a:rPr>
              <a:t>design</a:t>
            </a:r>
          </a:p>
        </p:txBody>
      </p:sp>
      <p:sp>
        <p:nvSpPr>
          <p:cNvPr id="20" name="AutoShape 36">
            <a:hlinkClick r:id="rId16" action="ppaction://hlinkpres?slideindex=2&amp;slidetitle=Slide 2" highlightClick="1"/>
          </p:cNvPr>
          <p:cNvSpPr>
            <a:spLocks noChangeArrowheads="1"/>
          </p:cNvSpPr>
          <p:nvPr/>
        </p:nvSpPr>
        <p:spPr bwMode="auto">
          <a:xfrm>
            <a:off x="4788024" y="6150114"/>
            <a:ext cx="2430665" cy="707886"/>
          </a:xfrm>
          <a:prstGeom prst="actionButtonBlank">
            <a:avLst/>
          </a:prstGeom>
          <a:solidFill>
            <a:srgbClr val="0070C0"/>
          </a:solidFill>
          <a:ln w="9525">
            <a:noFill/>
            <a:miter lim="800000"/>
            <a:headEnd/>
            <a:tailEnd/>
          </a:ln>
        </p:spPr>
        <p:txBody>
          <a:bodyPr wrap="non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Arial"/>
                <a:ea typeface="+mn-ea"/>
                <a:cs typeface="+mn-cs"/>
              </a:rPr>
              <a:t>Word constrained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Arial"/>
                <a:ea typeface="+mn-ea"/>
                <a:cs typeface="+mn-cs"/>
              </a:rPr>
              <a:t>writing</a:t>
            </a:r>
          </a:p>
        </p:txBody>
      </p:sp>
      <p:sp>
        <p:nvSpPr>
          <p:cNvPr id="23" name="AutoShape 36">
            <a:hlinkClick r:id="rId17" action="ppaction://hlinkpres?slideindex=1&amp;slidetitle=" highlightClick="1"/>
          </p:cNvPr>
          <p:cNvSpPr>
            <a:spLocks noChangeArrowheads="1"/>
          </p:cNvSpPr>
          <p:nvPr/>
        </p:nvSpPr>
        <p:spPr bwMode="auto">
          <a:xfrm>
            <a:off x="2987824" y="4869160"/>
            <a:ext cx="3302506" cy="707886"/>
          </a:xfrm>
          <a:prstGeom prst="actionButtonBlank">
            <a:avLst/>
          </a:prstGeom>
          <a:solidFill>
            <a:srgbClr val="0070C0"/>
          </a:solidFill>
          <a:ln w="9525">
            <a:noFill/>
            <a:miter lim="800000"/>
            <a:headEnd/>
            <a:tailEnd/>
          </a:ln>
        </p:spPr>
        <p:txBody>
          <a:bodyPr wrap="non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Arial"/>
                <a:ea typeface="+mn-ea"/>
                <a:cs typeface="+mn-cs"/>
              </a:rPr>
              <a:t>How can we assess what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Arial"/>
                <a:ea typeface="+mn-ea"/>
                <a:cs typeface="+mn-cs"/>
              </a:rPr>
              <a:t>students have learned</a:t>
            </a:r>
          </a:p>
        </p:txBody>
      </p:sp>
      <p:sp>
        <p:nvSpPr>
          <p:cNvPr id="24" name="AutoShape 10">
            <a:hlinkClick r:id="rId18" action="ppaction://hlinkpres?slideindex=1&amp;slidetitle=PowerPoint Presentation" highlightClick="1"/>
          </p:cNvPr>
          <p:cNvSpPr>
            <a:spLocks noChangeArrowheads="1"/>
          </p:cNvSpPr>
          <p:nvPr/>
        </p:nvSpPr>
        <p:spPr bwMode="auto">
          <a:xfrm>
            <a:off x="5220073" y="0"/>
            <a:ext cx="1656184" cy="707886"/>
          </a:xfrm>
          <a:prstGeom prst="actionButtonBlank">
            <a:avLst/>
          </a:prstGeom>
          <a:solidFill>
            <a:srgbClr val="993300"/>
          </a:solidFill>
          <a:ln w="9525">
            <a:noFill/>
            <a:miter lim="800000"/>
            <a:headEnd/>
            <a:tailEnd/>
          </a:ln>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Arial"/>
                <a:ea typeface="+mn-ea"/>
                <a:cs typeface="+mn-cs"/>
              </a:rPr>
              <a:t>NSS lecture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Arial"/>
                <a:ea typeface="+mn-ea"/>
                <a:cs typeface="+mn-cs"/>
              </a:rPr>
              <a:t> agenda</a:t>
            </a:r>
          </a:p>
        </p:txBody>
      </p:sp>
      <p:sp>
        <p:nvSpPr>
          <p:cNvPr id="25" name="AutoShape 42">
            <a:hlinkClick r:id="rId19" action="ppaction://hlinkpres?slideindex=1&amp;slidetitle=" highlightClick="1"/>
          </p:cNvPr>
          <p:cNvSpPr>
            <a:spLocks noChangeArrowheads="1"/>
          </p:cNvSpPr>
          <p:nvPr/>
        </p:nvSpPr>
        <p:spPr bwMode="auto">
          <a:xfrm>
            <a:off x="7529460" y="6180892"/>
            <a:ext cx="1723549" cy="707886"/>
          </a:xfrm>
          <a:prstGeom prst="actionButtonBlank">
            <a:avLst/>
          </a:prstGeom>
          <a:solidFill>
            <a:srgbClr val="0070C0"/>
          </a:solidFill>
          <a:ln w="9525">
            <a:noFill/>
            <a:miter lim="800000"/>
            <a:headEnd/>
            <a:tailEnd/>
          </a:ln>
        </p:spPr>
        <p:txBody>
          <a:bodyPr wrap="non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Arial"/>
                <a:ea typeface="+mn-ea"/>
                <a:cs typeface="+mn-cs"/>
              </a:rPr>
              <a:t>Quality of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Arial"/>
                <a:ea typeface="+mn-ea"/>
                <a:cs typeface="+mn-cs"/>
              </a:rPr>
              <a:t> assessment</a:t>
            </a:r>
          </a:p>
        </p:txBody>
      </p:sp>
      <p:sp>
        <p:nvSpPr>
          <p:cNvPr id="26" name="AutoShape 36">
            <a:hlinkClick r:id="rId20" action="ppaction://hlinkpres?slideindex=1&amp;slidetitle=" highlightClick="1"/>
          </p:cNvPr>
          <p:cNvSpPr>
            <a:spLocks noChangeArrowheads="1"/>
          </p:cNvSpPr>
          <p:nvPr/>
        </p:nvSpPr>
        <p:spPr bwMode="auto">
          <a:xfrm>
            <a:off x="188353" y="5290755"/>
            <a:ext cx="2066591" cy="707886"/>
          </a:xfrm>
          <a:prstGeom prst="actionButtonBlank">
            <a:avLst/>
          </a:prstGeom>
          <a:solidFill>
            <a:srgbClr val="CC00CC"/>
          </a:solidFill>
          <a:ln w="9525">
            <a:no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Arial"/>
                <a:ea typeface="+mn-ea"/>
                <a:cs typeface="+mn-cs"/>
              </a:rPr>
              <a:t>Some feedback</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Arial"/>
                <a:ea typeface="+mn-ea"/>
                <a:cs typeface="+mn-cs"/>
              </a:rPr>
              <a:t> issues</a:t>
            </a:r>
          </a:p>
        </p:txBody>
      </p:sp>
      <p:sp>
        <p:nvSpPr>
          <p:cNvPr id="27" name="AutoShape 36">
            <a:hlinkClick r:id="rId21" action="ppaction://hlinkpres?slideindex=1&amp;slidetitle=" highlightClick="1"/>
          </p:cNvPr>
          <p:cNvSpPr>
            <a:spLocks noChangeArrowheads="1"/>
          </p:cNvSpPr>
          <p:nvPr/>
        </p:nvSpPr>
        <p:spPr bwMode="auto">
          <a:xfrm>
            <a:off x="3491880" y="260648"/>
            <a:ext cx="1494320" cy="707886"/>
          </a:xfrm>
          <a:prstGeom prst="actionButtonBlank">
            <a:avLst/>
          </a:prstGeom>
          <a:solidFill>
            <a:srgbClr val="00B050"/>
          </a:solidFill>
          <a:ln w="9525">
            <a:no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Arial"/>
                <a:ea typeface="+mn-ea"/>
                <a:cs typeface="+mn-cs"/>
              </a:rPr>
              <a:t>Language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Arial"/>
                <a:ea typeface="+mn-ea"/>
                <a:cs typeface="+mn-cs"/>
              </a:rPr>
              <a:t>of learning</a:t>
            </a:r>
          </a:p>
        </p:txBody>
      </p:sp>
      <p:sp>
        <p:nvSpPr>
          <p:cNvPr id="28" name="AutoShape 36">
            <a:hlinkClick r:id="rId22" action="ppaction://hlinkpres?slideindex=1&amp;slidetitle=" highlightClick="1"/>
          </p:cNvPr>
          <p:cNvSpPr>
            <a:spLocks noChangeArrowheads="1"/>
          </p:cNvSpPr>
          <p:nvPr/>
        </p:nvSpPr>
        <p:spPr bwMode="auto">
          <a:xfrm>
            <a:off x="7020272" y="0"/>
            <a:ext cx="2123728" cy="1015663"/>
          </a:xfrm>
          <a:prstGeom prst="actionButtonBlank">
            <a:avLst/>
          </a:prstGeom>
          <a:solidFill>
            <a:srgbClr val="993300"/>
          </a:solidFill>
          <a:ln w="9525">
            <a:noFill/>
            <a:miter lim="800000"/>
            <a:headEnd/>
            <a:tailEnd/>
          </a:ln>
        </p:spPr>
        <p:txBody>
          <a:bodyPr wrap="squar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Arial"/>
                <a:ea typeface="+mn-ea"/>
                <a:cs typeface="+mn-cs"/>
              </a:rPr>
              <a:t>Getting students to ask questions</a:t>
            </a:r>
          </a:p>
        </p:txBody>
      </p:sp>
      <p:sp>
        <p:nvSpPr>
          <p:cNvPr id="29" name="AutoShape 36">
            <a:hlinkClick r:id="rId23" action="ppaction://hlinkpres?slideindex=1&amp;slidetitle=" highlightClick="1"/>
          </p:cNvPr>
          <p:cNvSpPr>
            <a:spLocks noChangeArrowheads="1"/>
          </p:cNvSpPr>
          <p:nvPr/>
        </p:nvSpPr>
        <p:spPr bwMode="auto">
          <a:xfrm>
            <a:off x="397747" y="941357"/>
            <a:ext cx="2360846" cy="707886"/>
          </a:xfrm>
          <a:prstGeom prst="actionButtonBlank">
            <a:avLst/>
          </a:prstGeom>
          <a:solidFill>
            <a:srgbClr val="00B050"/>
          </a:solidFill>
          <a:ln w="9525">
            <a:noFill/>
            <a:miter lim="800000"/>
            <a:headEnd/>
            <a:tailEnd/>
          </a:ln>
        </p:spPr>
        <p:txBody>
          <a:bodyPr wrap="squar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Arial"/>
                <a:ea typeface="+mn-ea"/>
                <a:cs typeface="+mn-cs"/>
              </a:rPr>
              <a:t>What’s missing in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Arial"/>
                <a:ea typeface="+mn-ea"/>
                <a:cs typeface="+mn-cs"/>
              </a:rPr>
              <a:t>learning cycles?</a:t>
            </a:r>
          </a:p>
        </p:txBody>
      </p:sp>
      <p:sp>
        <p:nvSpPr>
          <p:cNvPr id="30" name="AutoShape 36">
            <a:hlinkClick r:id="rId24" action="ppaction://hlinkpres?slideindex=1&amp;slidetitle=Slide 1" highlightClick="1"/>
          </p:cNvPr>
          <p:cNvSpPr>
            <a:spLocks noChangeArrowheads="1"/>
          </p:cNvSpPr>
          <p:nvPr/>
        </p:nvSpPr>
        <p:spPr bwMode="auto">
          <a:xfrm>
            <a:off x="3423332" y="1114291"/>
            <a:ext cx="1651413" cy="707886"/>
          </a:xfrm>
          <a:prstGeom prst="actionButtonBlank">
            <a:avLst/>
          </a:prstGeom>
          <a:solidFill>
            <a:srgbClr val="00B050"/>
          </a:solidFill>
          <a:ln w="9525">
            <a:no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Arial"/>
                <a:ea typeface="+mn-ea"/>
                <a:cs typeface="+mn-cs"/>
              </a:rPr>
              <a:t>What kinds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Arial"/>
                <a:ea typeface="+mn-ea"/>
                <a:cs typeface="+mn-cs"/>
              </a:rPr>
              <a:t>of learners?</a:t>
            </a:r>
          </a:p>
        </p:txBody>
      </p:sp>
      <p:sp>
        <p:nvSpPr>
          <p:cNvPr id="31" name="AutoShape 36">
            <a:hlinkClick r:id="rId25" action="ppaction://hlinkpres?slideindex=1&amp;slidetitle=" highlightClick="1"/>
          </p:cNvPr>
          <p:cNvSpPr>
            <a:spLocks noChangeArrowheads="1"/>
          </p:cNvSpPr>
          <p:nvPr/>
        </p:nvSpPr>
        <p:spPr bwMode="auto">
          <a:xfrm>
            <a:off x="2484561" y="2284512"/>
            <a:ext cx="1338828" cy="400110"/>
          </a:xfrm>
          <a:prstGeom prst="actionButtonBlank">
            <a:avLst/>
          </a:prstGeom>
          <a:solidFill>
            <a:schemeClr val="bg1">
              <a:lumMod val="50000"/>
            </a:schemeClr>
          </a:solidFill>
          <a:ln w="9525">
            <a:no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Arial"/>
                <a:ea typeface="+mn-ea"/>
                <a:cs typeface="+mn-cs"/>
              </a:rPr>
              <a:t>MC menu</a:t>
            </a:r>
          </a:p>
        </p:txBody>
      </p:sp>
      <p:sp>
        <p:nvSpPr>
          <p:cNvPr id="32" name="AutoShape 36">
            <a:hlinkClick r:id="rId26" action="ppaction://hlinkpres?slideindex=1&amp;slidetitle=" highlightClick="1"/>
          </p:cNvPr>
          <p:cNvSpPr>
            <a:spLocks noChangeArrowheads="1"/>
          </p:cNvSpPr>
          <p:nvPr/>
        </p:nvSpPr>
        <p:spPr bwMode="auto">
          <a:xfrm>
            <a:off x="2411760" y="3717032"/>
            <a:ext cx="1653017" cy="1015663"/>
          </a:xfrm>
          <a:prstGeom prst="actionButtonBlank">
            <a:avLst/>
          </a:prstGeom>
          <a:solidFill>
            <a:srgbClr val="0070C0"/>
          </a:solidFill>
          <a:ln w="9525">
            <a:no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Arial"/>
                <a:ea typeface="+mn-ea"/>
                <a:cs typeface="+mn-cs"/>
              </a:rPr>
              <a:t>Tutor, peer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Arial"/>
                <a:ea typeface="+mn-ea"/>
                <a:cs typeface="+mn-cs"/>
              </a:rPr>
              <a:t>and self-</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Arial"/>
                <a:ea typeface="+mn-ea"/>
                <a:cs typeface="+mn-cs"/>
              </a:rPr>
              <a:t>assessment</a:t>
            </a:r>
          </a:p>
        </p:txBody>
      </p:sp>
      <p:sp>
        <p:nvSpPr>
          <p:cNvPr id="33" name="AutoShape 36">
            <a:hlinkClick r:id="rId27" action="ppaction://hlinkpres?slideindex=1&amp;slidetitle=" highlightClick="1"/>
          </p:cNvPr>
          <p:cNvSpPr>
            <a:spLocks noChangeArrowheads="1"/>
          </p:cNvSpPr>
          <p:nvPr/>
        </p:nvSpPr>
        <p:spPr bwMode="auto">
          <a:xfrm>
            <a:off x="5364088" y="1052736"/>
            <a:ext cx="1656183" cy="707886"/>
          </a:xfrm>
          <a:prstGeom prst="actionButtonBlank">
            <a:avLst/>
          </a:prstGeom>
          <a:solidFill>
            <a:srgbClr val="993300"/>
          </a:solidFill>
          <a:ln w="9525">
            <a:noFill/>
            <a:miter lim="800000"/>
            <a:headEnd/>
            <a:tailEnd/>
          </a:ln>
        </p:spPr>
        <p:txBody>
          <a:bodyPr wrap="squar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Arial"/>
                <a:ea typeface="+mn-ea"/>
                <a:cs typeface="+mn-cs"/>
              </a:rPr>
              <a:t>Upsides,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Arial"/>
                <a:ea typeface="+mn-ea"/>
                <a:cs typeface="+mn-cs"/>
              </a:rPr>
              <a:t>downsides</a:t>
            </a:r>
          </a:p>
        </p:txBody>
      </p:sp>
      <p:sp>
        <p:nvSpPr>
          <p:cNvPr id="34" name="AutoShape 36">
            <a:hlinkClick r:id="rId28" action="ppaction://hlinkpres?slideindex=1&amp;slidetitle=" highlightClick="1"/>
          </p:cNvPr>
          <p:cNvSpPr>
            <a:spLocks noChangeArrowheads="1"/>
          </p:cNvSpPr>
          <p:nvPr/>
        </p:nvSpPr>
        <p:spPr bwMode="auto">
          <a:xfrm>
            <a:off x="2699792" y="5661248"/>
            <a:ext cx="3054170" cy="400110"/>
          </a:xfrm>
          <a:prstGeom prst="actionButtonBlank">
            <a:avLst/>
          </a:prstGeom>
          <a:solidFill>
            <a:srgbClr val="0070C0"/>
          </a:solidFill>
          <a:ln w="9525">
            <a:no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Arial"/>
                <a:ea typeface="+mn-ea"/>
                <a:cs typeface="+mn-cs"/>
              </a:rPr>
              <a:t>CMA and hand-marking</a:t>
            </a:r>
          </a:p>
        </p:txBody>
      </p:sp>
      <p:sp>
        <p:nvSpPr>
          <p:cNvPr id="35" name="AutoShape 42">
            <a:hlinkClick r:id="rId29" action="ppaction://hlinkpres?slideindex=1&amp;slidetitle=" highlightClick="1"/>
          </p:cNvPr>
          <p:cNvSpPr>
            <a:spLocks noChangeArrowheads="1"/>
          </p:cNvSpPr>
          <p:nvPr/>
        </p:nvSpPr>
        <p:spPr bwMode="auto">
          <a:xfrm>
            <a:off x="6492312" y="5589240"/>
            <a:ext cx="2651688" cy="400110"/>
          </a:xfrm>
          <a:prstGeom prst="actionButtonBlank">
            <a:avLst/>
          </a:prstGeom>
          <a:solidFill>
            <a:srgbClr val="0070C0"/>
          </a:solidFill>
          <a:ln w="9525">
            <a:noFill/>
            <a:miter lim="800000"/>
            <a:headEnd/>
            <a:tailEnd/>
          </a:ln>
        </p:spPr>
        <p:txBody>
          <a:bodyPr wrap="non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Arial"/>
                <a:ea typeface="+mn-ea"/>
                <a:cs typeface="+mn-cs"/>
              </a:rPr>
              <a:t>Assessment agency</a:t>
            </a:r>
          </a:p>
        </p:txBody>
      </p:sp>
      <p:sp>
        <p:nvSpPr>
          <p:cNvPr id="36" name="Action Button: Custom 35">
            <a:hlinkClick r:id="rId30" action="ppaction://hlinkpres?slideindex=1&amp;slidetitle=1" highlightClick="1"/>
          </p:cNvPr>
          <p:cNvSpPr>
            <a:spLocks noChangeArrowheads="1"/>
          </p:cNvSpPr>
          <p:nvPr/>
        </p:nvSpPr>
        <p:spPr bwMode="auto">
          <a:xfrm>
            <a:off x="3500437" y="3244056"/>
            <a:ext cx="2143125" cy="369888"/>
          </a:xfrm>
          <a:prstGeom prst="actionButtonBlank">
            <a:avLst/>
          </a:prstGeom>
          <a:solidFill>
            <a:srgbClr val="FFFF00"/>
          </a:solidFill>
          <a:ln w="9525">
            <a:noFill/>
            <a:miter lim="800000"/>
            <a:headEnd/>
            <a:tailEnd/>
          </a:ln>
        </p:spPr>
        <p:txBody>
          <a:bodyPr anchor="ctr">
            <a:spAutoFit/>
          </a:bodyPr>
          <a:lstStyle>
            <a:defPPr>
              <a:defRPr lang="en-GB"/>
            </a:defPPr>
            <a:lvl1pPr algn="l" rtl="0" fontAlgn="base">
              <a:spcBef>
                <a:spcPct val="0"/>
              </a:spcBef>
              <a:spcAft>
                <a:spcPct val="0"/>
              </a:spcAft>
              <a:defRPr sz="4000" kern="1200">
                <a:solidFill>
                  <a:schemeClr val="tx1"/>
                </a:solidFill>
                <a:latin typeface="Comic Sans MS" pitchFamily="66" charset="0"/>
                <a:ea typeface="+mn-ea"/>
                <a:cs typeface="+mn-cs"/>
              </a:defRPr>
            </a:lvl1pPr>
            <a:lvl2pPr marL="457200" algn="l" rtl="0" fontAlgn="base">
              <a:spcBef>
                <a:spcPct val="0"/>
              </a:spcBef>
              <a:spcAft>
                <a:spcPct val="0"/>
              </a:spcAft>
              <a:defRPr sz="4000" kern="1200">
                <a:solidFill>
                  <a:schemeClr val="tx1"/>
                </a:solidFill>
                <a:latin typeface="Comic Sans MS" pitchFamily="66" charset="0"/>
                <a:ea typeface="+mn-ea"/>
                <a:cs typeface="+mn-cs"/>
              </a:defRPr>
            </a:lvl2pPr>
            <a:lvl3pPr marL="914400" algn="l" rtl="0" fontAlgn="base">
              <a:spcBef>
                <a:spcPct val="0"/>
              </a:spcBef>
              <a:spcAft>
                <a:spcPct val="0"/>
              </a:spcAft>
              <a:defRPr sz="4000" kern="1200">
                <a:solidFill>
                  <a:schemeClr val="tx1"/>
                </a:solidFill>
                <a:latin typeface="Comic Sans MS" pitchFamily="66" charset="0"/>
                <a:ea typeface="+mn-ea"/>
                <a:cs typeface="+mn-cs"/>
              </a:defRPr>
            </a:lvl3pPr>
            <a:lvl4pPr marL="1371600" algn="l" rtl="0" fontAlgn="base">
              <a:spcBef>
                <a:spcPct val="0"/>
              </a:spcBef>
              <a:spcAft>
                <a:spcPct val="0"/>
              </a:spcAft>
              <a:defRPr sz="4000" kern="1200">
                <a:solidFill>
                  <a:schemeClr val="tx1"/>
                </a:solidFill>
                <a:latin typeface="Comic Sans MS" pitchFamily="66" charset="0"/>
                <a:ea typeface="+mn-ea"/>
                <a:cs typeface="+mn-cs"/>
              </a:defRPr>
            </a:lvl4pPr>
            <a:lvl5pPr marL="1828800" algn="l" rtl="0" fontAlgn="base">
              <a:spcBef>
                <a:spcPct val="0"/>
              </a:spcBef>
              <a:spcAft>
                <a:spcPct val="0"/>
              </a:spcAft>
              <a:defRPr sz="4000" kern="1200">
                <a:solidFill>
                  <a:schemeClr val="tx1"/>
                </a:solidFill>
                <a:latin typeface="Comic Sans MS" pitchFamily="66" charset="0"/>
                <a:ea typeface="+mn-ea"/>
                <a:cs typeface="+mn-cs"/>
              </a:defRPr>
            </a:lvl5pPr>
            <a:lvl6pPr marL="2286000" algn="l" defTabSz="914400" rtl="0" eaLnBrk="1" latinLnBrk="0" hangingPunct="1">
              <a:defRPr sz="4000" kern="1200">
                <a:solidFill>
                  <a:schemeClr val="tx1"/>
                </a:solidFill>
                <a:latin typeface="Comic Sans MS" pitchFamily="66" charset="0"/>
                <a:ea typeface="+mn-ea"/>
                <a:cs typeface="+mn-cs"/>
              </a:defRPr>
            </a:lvl6pPr>
            <a:lvl7pPr marL="2743200" algn="l" defTabSz="914400" rtl="0" eaLnBrk="1" latinLnBrk="0" hangingPunct="1">
              <a:defRPr sz="4000" kern="1200">
                <a:solidFill>
                  <a:schemeClr val="tx1"/>
                </a:solidFill>
                <a:latin typeface="Comic Sans MS" pitchFamily="66" charset="0"/>
                <a:ea typeface="+mn-ea"/>
                <a:cs typeface="+mn-cs"/>
              </a:defRPr>
            </a:lvl7pPr>
            <a:lvl8pPr marL="3200400" algn="l" defTabSz="914400" rtl="0" eaLnBrk="1" latinLnBrk="0" hangingPunct="1">
              <a:defRPr sz="4000" kern="1200">
                <a:solidFill>
                  <a:schemeClr val="tx1"/>
                </a:solidFill>
                <a:latin typeface="Comic Sans MS" pitchFamily="66" charset="0"/>
                <a:ea typeface="+mn-ea"/>
                <a:cs typeface="+mn-cs"/>
              </a:defRPr>
            </a:lvl8pPr>
            <a:lvl9pPr marL="3657600" algn="l" defTabSz="914400" rtl="0" eaLnBrk="1" latinLnBrk="0" hangingPunct="1">
              <a:defRPr sz="4000" kern="1200">
                <a:solidFill>
                  <a:schemeClr val="tx1"/>
                </a:solidFill>
                <a:latin typeface="Comic Sans MS" pitchFamily="66"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srgbClr val="4D4D4D"/>
                </a:solidFill>
                <a:effectLst/>
                <a:uLnTx/>
                <a:uFillTx/>
                <a:latin typeface="Arial" charset="0"/>
                <a:ea typeface="+mn-ea"/>
                <a:cs typeface="+mn-cs"/>
              </a:rPr>
              <a:t>Exam dilemmas</a:t>
            </a:r>
          </a:p>
        </p:txBody>
      </p:sp>
    </p:spTree>
    <p:extLst>
      <p:ext uri="{BB962C8B-B14F-4D97-AF65-F5344CB8AC3E}">
        <p14:creationId xmlns:p14="http://schemas.microsoft.com/office/powerpoint/2010/main" val="13903387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66950" y="1981200"/>
            <a:ext cx="4968875" cy="1159768"/>
          </a:xfrm>
          <a:solidFill>
            <a:srgbClr val="FF0000"/>
          </a:solidFill>
        </p:spPr>
        <p:txBody>
          <a:bodyPr/>
          <a:lstStyle/>
          <a:p>
            <a:pPr>
              <a:defRPr/>
            </a:pPr>
            <a:r>
              <a:rPr lang="en-GB" dirty="0"/>
              <a:t>Phil’s choices</a:t>
            </a:r>
          </a:p>
        </p:txBody>
      </p:sp>
      <p:sp>
        <p:nvSpPr>
          <p:cNvPr id="17412" name="AutoShape 36">
            <a:hlinkClick r:id="rId3" action="ppaction://hlinkpres?slideindex=1&amp;slidetitle=" highlightClick="1"/>
          </p:cNvPr>
          <p:cNvSpPr>
            <a:spLocks noChangeArrowheads="1"/>
          </p:cNvSpPr>
          <p:nvPr/>
        </p:nvSpPr>
        <p:spPr bwMode="auto">
          <a:xfrm>
            <a:off x="6723074" y="6366023"/>
            <a:ext cx="1790875" cy="461665"/>
          </a:xfrm>
          <a:prstGeom prst="actionButtonBlank">
            <a:avLst/>
          </a:prstGeom>
          <a:solidFill>
            <a:srgbClr val="FF0000"/>
          </a:solidFill>
          <a:ln w="9525">
            <a:no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Arial"/>
                <a:ea typeface="+mn-ea"/>
                <a:cs typeface="+mn-cs"/>
              </a:rPr>
              <a:t>Main menu</a:t>
            </a:r>
          </a:p>
        </p:txBody>
      </p:sp>
      <p:sp>
        <p:nvSpPr>
          <p:cNvPr id="17413" name="AutoShape 36">
            <a:hlinkClick r:id="rId4" action="ppaction://hlinkpres?slideindex=1&amp;slidetitle=" highlightClick="1"/>
          </p:cNvPr>
          <p:cNvSpPr>
            <a:spLocks noChangeArrowheads="1"/>
          </p:cNvSpPr>
          <p:nvPr/>
        </p:nvSpPr>
        <p:spPr bwMode="auto">
          <a:xfrm>
            <a:off x="2096488" y="5973380"/>
            <a:ext cx="747320" cy="461665"/>
          </a:xfrm>
          <a:prstGeom prst="actionButtonBlank">
            <a:avLst/>
          </a:prstGeom>
          <a:solidFill>
            <a:srgbClr val="FF0000"/>
          </a:solidFill>
          <a:ln w="9525">
            <a:no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Arial"/>
                <a:ea typeface="+mn-ea"/>
                <a:cs typeface="+mn-cs"/>
              </a:rPr>
              <a:t>Fun</a:t>
            </a:r>
          </a:p>
        </p:txBody>
      </p:sp>
      <p:sp>
        <p:nvSpPr>
          <p:cNvPr id="17415" name="Action Button: Custom 49">
            <a:hlinkClick r:id="rId5" action="ppaction://hlinkpres?slideindex=1&amp;slidetitle= Towards assessment as learning" highlightClick="1"/>
          </p:cNvPr>
          <p:cNvSpPr>
            <a:spLocks noChangeArrowheads="1"/>
          </p:cNvSpPr>
          <p:nvPr/>
        </p:nvSpPr>
        <p:spPr bwMode="auto">
          <a:xfrm>
            <a:off x="395537" y="3687638"/>
            <a:ext cx="2304256" cy="1200329"/>
          </a:xfrm>
          <a:prstGeom prst="actionButtonBlank">
            <a:avLst/>
          </a:prstGeom>
          <a:solidFill>
            <a:schemeClr val="accent1"/>
          </a:solidFill>
          <a:ln w="9525">
            <a:noFill/>
            <a:miter lim="800000"/>
            <a:headEnd/>
            <a:tailEnd/>
          </a:ln>
        </p:spPr>
        <p:txBody>
          <a:bodyPr wrap="squar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a:ln>
                  <a:noFill/>
                </a:ln>
                <a:solidFill>
                  <a:srgbClr val="FFFFFF"/>
                </a:solidFill>
                <a:effectLst/>
                <a:uLnTx/>
                <a:uFillTx/>
                <a:latin typeface="Arial"/>
                <a:ea typeface="+mn-ea"/>
                <a:cs typeface="+mn-cs"/>
              </a:rPr>
              <a:t>Towards assessment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a:ln>
                  <a:noFill/>
                </a:ln>
                <a:solidFill>
                  <a:srgbClr val="FFFFFF"/>
                </a:solidFill>
                <a:effectLst/>
                <a:uLnTx/>
                <a:uFillTx/>
                <a:latin typeface="Arial"/>
                <a:ea typeface="+mn-ea"/>
                <a:cs typeface="+mn-cs"/>
              </a:rPr>
              <a:t>as learning</a:t>
            </a:r>
          </a:p>
        </p:txBody>
      </p:sp>
      <p:sp>
        <p:nvSpPr>
          <p:cNvPr id="17416" name="AutoShape 6">
            <a:hlinkClick r:id="rId6" action="ppaction://hlinkpres?slideindex=1&amp;slidetitle=What the gurus tell us on assessment,  feedback and learning" highlightClick="1"/>
          </p:cNvPr>
          <p:cNvSpPr>
            <a:spLocks noChangeArrowheads="1"/>
          </p:cNvSpPr>
          <p:nvPr/>
        </p:nvSpPr>
        <p:spPr bwMode="auto">
          <a:xfrm>
            <a:off x="6885006" y="3850585"/>
            <a:ext cx="2097049" cy="830997"/>
          </a:xfrm>
          <a:prstGeom prst="actionButtonBlank">
            <a:avLst/>
          </a:prstGeom>
          <a:solidFill>
            <a:schemeClr val="accent1"/>
          </a:solidFill>
          <a:ln w="9525">
            <a:no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Arial"/>
                <a:ea typeface="+mn-ea"/>
                <a:cs typeface="+mn-cs"/>
              </a:rPr>
              <a:t>What the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Arial"/>
                <a:ea typeface="+mn-ea"/>
                <a:cs typeface="+mn-cs"/>
              </a:rPr>
              <a:t> gurus tell us</a:t>
            </a:r>
          </a:p>
        </p:txBody>
      </p:sp>
      <p:sp>
        <p:nvSpPr>
          <p:cNvPr id="17417" name="AutoShape 6">
            <a:hlinkClick r:id="rId7" action="ppaction://hlinkpres?slideindex=1&amp;slidetitle=Feedback without marks" highlightClick="1"/>
          </p:cNvPr>
          <p:cNvSpPr>
            <a:spLocks noChangeArrowheads="1"/>
          </p:cNvSpPr>
          <p:nvPr/>
        </p:nvSpPr>
        <p:spPr bwMode="auto">
          <a:xfrm>
            <a:off x="3496547" y="5509078"/>
            <a:ext cx="2582758" cy="830997"/>
          </a:xfrm>
          <a:prstGeom prst="actionButtonBlank">
            <a:avLst/>
          </a:prstGeom>
          <a:solidFill>
            <a:schemeClr val="accent1"/>
          </a:solidFill>
          <a:ln w="9525">
            <a:no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a:ln>
                  <a:noFill/>
                </a:ln>
                <a:solidFill>
                  <a:srgbClr val="FFFFFF"/>
                </a:solidFill>
                <a:effectLst/>
                <a:uLnTx/>
                <a:uFillTx/>
                <a:latin typeface="Arial"/>
                <a:ea typeface="+mn-ea"/>
                <a:cs typeface="+mn-cs"/>
              </a:rPr>
              <a:t>Marks and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a:ln>
                  <a:noFill/>
                </a:ln>
                <a:solidFill>
                  <a:srgbClr val="FFFFFF"/>
                </a:solidFill>
                <a:effectLst/>
                <a:uLnTx/>
                <a:uFillTx/>
                <a:latin typeface="Arial"/>
                <a:ea typeface="+mn-ea"/>
                <a:cs typeface="+mn-cs"/>
              </a:rPr>
              <a:t>self-assessment</a:t>
            </a:r>
          </a:p>
        </p:txBody>
      </p:sp>
      <p:sp>
        <p:nvSpPr>
          <p:cNvPr id="17418" name="AutoShape 6">
            <a:hlinkClick r:id="rId8" action="ppaction://hlinkpres?slideindex=1&amp;slidetitle=Feedback, and…" highlightClick="1"/>
          </p:cNvPr>
          <p:cNvSpPr>
            <a:spLocks noChangeArrowheads="1"/>
          </p:cNvSpPr>
          <p:nvPr/>
        </p:nvSpPr>
        <p:spPr bwMode="auto">
          <a:xfrm>
            <a:off x="197138" y="2060848"/>
            <a:ext cx="1604927" cy="830997"/>
          </a:xfrm>
          <a:prstGeom prst="actionButtonBlank">
            <a:avLst/>
          </a:prstGeom>
          <a:solidFill>
            <a:schemeClr val="accent1"/>
          </a:solidFill>
          <a:ln w="9525">
            <a:no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Arial"/>
                <a:ea typeface="+mn-ea"/>
                <a:cs typeface="+mn-cs"/>
              </a:rPr>
              <a:t>Smarter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Arial"/>
                <a:ea typeface="+mn-ea"/>
                <a:cs typeface="+mn-cs"/>
              </a:rPr>
              <a:t> feedback</a:t>
            </a:r>
          </a:p>
        </p:txBody>
      </p:sp>
      <p:sp>
        <p:nvSpPr>
          <p:cNvPr id="17419" name="AutoShape 6">
            <a:hlinkClick r:id="rId9" action="ppaction://hlinkpres?slideindex=1&amp;slidetitle=Designing multiple-choice questions" highlightClick="1"/>
          </p:cNvPr>
          <p:cNvSpPr>
            <a:spLocks noChangeArrowheads="1"/>
          </p:cNvSpPr>
          <p:nvPr/>
        </p:nvSpPr>
        <p:spPr bwMode="auto">
          <a:xfrm>
            <a:off x="5827722" y="932465"/>
            <a:ext cx="2648482" cy="461665"/>
          </a:xfrm>
          <a:prstGeom prst="actionButtonBlank">
            <a:avLst/>
          </a:prstGeom>
          <a:solidFill>
            <a:schemeClr val="accent1"/>
          </a:solidFill>
          <a:ln w="9525">
            <a:no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Arial"/>
                <a:ea typeface="+mn-ea"/>
                <a:cs typeface="+mn-cs"/>
              </a:rPr>
              <a:t>Content-free test</a:t>
            </a:r>
          </a:p>
        </p:txBody>
      </p:sp>
      <p:sp>
        <p:nvSpPr>
          <p:cNvPr id="17422" name="AutoShape 36">
            <a:hlinkClick r:id="rId10" action="ppaction://hlinkpres?slideindex=1&amp;slidetitle=Phil Race Making Learning Happen" highlightClick="1"/>
          </p:cNvPr>
          <p:cNvSpPr>
            <a:spLocks noChangeArrowheads="1"/>
          </p:cNvSpPr>
          <p:nvPr/>
        </p:nvSpPr>
        <p:spPr bwMode="auto">
          <a:xfrm>
            <a:off x="312806" y="1042620"/>
            <a:ext cx="3892412" cy="830997"/>
          </a:xfrm>
          <a:prstGeom prst="actionButtonBlank">
            <a:avLst/>
          </a:prstGeom>
          <a:solidFill>
            <a:schemeClr val="accent1"/>
          </a:solidFill>
          <a:ln w="9525">
            <a:no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Arial"/>
                <a:ea typeface="+mn-ea"/>
                <a:cs typeface="+mn-cs"/>
              </a:rPr>
              <a:t>Designing the curriculum</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Arial"/>
                <a:ea typeface="+mn-ea"/>
                <a:cs typeface="+mn-cs"/>
              </a:rPr>
              <a:t> for learning</a:t>
            </a:r>
          </a:p>
        </p:txBody>
      </p:sp>
      <p:sp>
        <p:nvSpPr>
          <p:cNvPr id="17423" name="AutoShape 6">
            <a:hlinkClick r:id="rId11" action="ppaction://hlinkpres?slideindex=1&amp;slidetitle=Phil’s ‘musts’ for assessment" highlightClick="1"/>
          </p:cNvPr>
          <p:cNvSpPr>
            <a:spLocks noChangeArrowheads="1"/>
          </p:cNvSpPr>
          <p:nvPr/>
        </p:nvSpPr>
        <p:spPr bwMode="auto">
          <a:xfrm>
            <a:off x="7151963" y="2955280"/>
            <a:ext cx="1853649" cy="461665"/>
          </a:xfrm>
          <a:prstGeom prst="actionButtonBlank">
            <a:avLst/>
          </a:prstGeom>
          <a:solidFill>
            <a:schemeClr val="accent1"/>
          </a:solidFill>
          <a:ln w="9525">
            <a:no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a:ln>
                  <a:noFill/>
                </a:ln>
                <a:solidFill>
                  <a:srgbClr val="FFFFFF"/>
                </a:solidFill>
                <a:effectLst/>
                <a:uLnTx/>
                <a:uFillTx/>
                <a:latin typeface="Arial"/>
                <a:ea typeface="+mn-ea"/>
                <a:cs typeface="+mn-cs"/>
              </a:rPr>
              <a:t>Validity, etc</a:t>
            </a:r>
          </a:p>
        </p:txBody>
      </p:sp>
      <p:sp>
        <p:nvSpPr>
          <p:cNvPr id="18" name="AutoShape 36">
            <a:hlinkClick r:id="rId12" action="ppaction://hlinkpres?slideindex=1&amp;slidetitle=Teaching – and research – and reflection: the ten most important words" highlightClick="1"/>
          </p:cNvPr>
          <p:cNvSpPr>
            <a:spLocks noChangeArrowheads="1"/>
          </p:cNvSpPr>
          <p:nvPr/>
        </p:nvSpPr>
        <p:spPr bwMode="auto">
          <a:xfrm>
            <a:off x="2871531" y="3893346"/>
            <a:ext cx="1454441" cy="461665"/>
          </a:xfrm>
          <a:prstGeom prst="actionButtonBlank">
            <a:avLst/>
          </a:prstGeom>
          <a:solidFill>
            <a:srgbClr val="FFC000"/>
          </a:solidFill>
          <a:ln w="9525">
            <a:noFill/>
            <a:miter lim="800000"/>
            <a:headEnd/>
            <a:tailEnd/>
          </a:ln>
        </p:spPr>
        <p:txBody>
          <a:bodyPr wrap="squar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srgbClr val="FFFFFF"/>
                </a:solidFill>
                <a:effectLst/>
                <a:uLnTx/>
                <a:uFillTx/>
                <a:latin typeface="Arial"/>
                <a:ea typeface="+mn-ea"/>
                <a:cs typeface="+mn-cs"/>
              </a:rPr>
              <a:t>T, r and r</a:t>
            </a:r>
          </a:p>
        </p:txBody>
      </p:sp>
      <p:sp>
        <p:nvSpPr>
          <p:cNvPr id="19" name="AutoShape 6">
            <a:hlinkClick r:id="rId13" action="ppaction://hlinkpres?slideindex=1&amp;slidetitle=Fishing for feedback?" highlightClick="1"/>
          </p:cNvPr>
          <p:cNvSpPr>
            <a:spLocks noChangeArrowheads="1"/>
          </p:cNvSpPr>
          <p:nvPr/>
        </p:nvSpPr>
        <p:spPr bwMode="auto">
          <a:xfrm>
            <a:off x="4644008" y="3501008"/>
            <a:ext cx="1604927" cy="830997"/>
          </a:xfrm>
          <a:prstGeom prst="actionButtonBlank">
            <a:avLst/>
          </a:prstGeom>
          <a:solidFill>
            <a:schemeClr val="accent1"/>
          </a:solidFill>
          <a:ln w="9525">
            <a:no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Arial"/>
                <a:ea typeface="+mn-ea"/>
                <a:cs typeface="+mn-cs"/>
              </a:rPr>
              <a:t>24 hour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Arial"/>
                <a:ea typeface="+mn-ea"/>
                <a:cs typeface="+mn-cs"/>
              </a:rPr>
              <a:t> feedback</a:t>
            </a:r>
          </a:p>
        </p:txBody>
      </p:sp>
      <p:sp>
        <p:nvSpPr>
          <p:cNvPr id="20" name="AutoShape 36">
            <a:hlinkClick r:id="rId14" action="ppaction://hlinkpres?slideindex=1&amp;slidetitle=Bridging the gap" highlightClick="1"/>
          </p:cNvPr>
          <p:cNvSpPr>
            <a:spLocks noChangeArrowheads="1"/>
          </p:cNvSpPr>
          <p:nvPr/>
        </p:nvSpPr>
        <p:spPr bwMode="auto">
          <a:xfrm>
            <a:off x="2987824" y="6396335"/>
            <a:ext cx="3110147" cy="461665"/>
          </a:xfrm>
          <a:prstGeom prst="actionButtonBlank">
            <a:avLst/>
          </a:prstGeom>
          <a:solidFill>
            <a:srgbClr val="0099CC"/>
          </a:solidFill>
          <a:ln w="9525">
            <a:noFill/>
            <a:miter lim="800000"/>
            <a:headEnd/>
            <a:tailEnd/>
          </a:ln>
        </p:spPr>
        <p:txBody>
          <a:bodyPr wrap="non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Arial"/>
                <a:ea typeface="+mn-ea"/>
                <a:cs typeface="+mn-cs"/>
              </a:rPr>
              <a:t>Feedback on exams</a:t>
            </a:r>
          </a:p>
        </p:txBody>
      </p:sp>
      <p:sp>
        <p:nvSpPr>
          <p:cNvPr id="22" name="Action Button: Custom 21">
            <a:hlinkClick r:id="rId15" action="ppaction://hlinkpres?slideindex=1&amp;slidetitle=" highlightClick="1"/>
          </p:cNvPr>
          <p:cNvSpPr/>
          <p:nvPr/>
        </p:nvSpPr>
        <p:spPr bwMode="auto">
          <a:xfrm>
            <a:off x="411284" y="3100764"/>
            <a:ext cx="1553630" cy="461665"/>
          </a:xfrm>
          <a:prstGeom prst="actionButtonBlank">
            <a:avLst/>
          </a:prstGeom>
          <a:solidFill>
            <a:schemeClr val="accent1"/>
          </a:solidFill>
          <a:ln w="9525">
            <a:noFill/>
            <a:miter lim="800000"/>
            <a:headEnd/>
            <a:tailEnd/>
          </a:ln>
        </p:spPr>
        <p:txBody>
          <a:bodyPr wrap="non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Arial"/>
                <a:ea typeface="+mn-ea"/>
                <a:cs typeface="+mn-cs"/>
              </a:rPr>
              <a:t>concerns</a:t>
            </a:r>
          </a:p>
        </p:txBody>
      </p:sp>
      <p:sp>
        <p:nvSpPr>
          <p:cNvPr id="23" name="AutoShape 36">
            <a:hlinkClick r:id="rId16" action="ppaction://hlinkpres?slideindex=20&amp;slidetitle= How students really learn " highlightClick="1"/>
          </p:cNvPr>
          <p:cNvSpPr>
            <a:spLocks noChangeArrowheads="1"/>
          </p:cNvSpPr>
          <p:nvPr/>
        </p:nvSpPr>
        <p:spPr bwMode="auto">
          <a:xfrm>
            <a:off x="4937239" y="226677"/>
            <a:ext cx="3911647" cy="461665"/>
          </a:xfrm>
          <a:prstGeom prst="actionButtonBlank">
            <a:avLst/>
          </a:prstGeom>
          <a:solidFill>
            <a:schemeClr val="accent1"/>
          </a:solidFill>
          <a:ln w="9525">
            <a:no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Arial"/>
                <a:ea typeface="+mn-ea"/>
                <a:cs typeface="+mn-cs"/>
              </a:rPr>
              <a:t>How students really learn</a:t>
            </a:r>
          </a:p>
        </p:txBody>
      </p:sp>
      <p:sp>
        <p:nvSpPr>
          <p:cNvPr id="24" name="AutoShape 10">
            <a:hlinkClick r:id="rId17" action="ppaction://hlinkpres?slideindex=1&amp;slidetitle=Developing Assessment Strategy" highlightClick="1"/>
          </p:cNvPr>
          <p:cNvSpPr>
            <a:spLocks noChangeArrowheads="1"/>
          </p:cNvSpPr>
          <p:nvPr/>
        </p:nvSpPr>
        <p:spPr bwMode="auto">
          <a:xfrm>
            <a:off x="5509966" y="4950261"/>
            <a:ext cx="1417375" cy="461665"/>
          </a:xfrm>
          <a:prstGeom prst="actionButtonBlank">
            <a:avLst/>
          </a:prstGeom>
          <a:solidFill>
            <a:schemeClr val="accent1"/>
          </a:solidFill>
          <a:ln w="9525">
            <a:noFill/>
            <a:miter lim="800000"/>
            <a:headEnd/>
            <a:tailEnd/>
          </a:ln>
        </p:spPr>
        <p:txBody>
          <a:bodyPr wrap="non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Arial"/>
                <a:ea typeface="+mn-ea"/>
                <a:cs typeface="+mn-cs"/>
              </a:rPr>
              <a:t>Strategy</a:t>
            </a:r>
          </a:p>
        </p:txBody>
      </p:sp>
      <p:sp>
        <p:nvSpPr>
          <p:cNvPr id="25" name="AutoShape 42">
            <a:hlinkClick r:id="rId18" action="ppaction://hlinkpres?slideindex=1&amp;slidetitle=Assessing smarter: ten ways forward…" highlightClick="1"/>
          </p:cNvPr>
          <p:cNvSpPr>
            <a:spLocks noChangeArrowheads="1"/>
          </p:cNvSpPr>
          <p:nvPr/>
        </p:nvSpPr>
        <p:spPr bwMode="auto">
          <a:xfrm>
            <a:off x="7192022" y="5038537"/>
            <a:ext cx="1653018" cy="707886"/>
          </a:xfrm>
          <a:prstGeom prst="actionButtonBlank">
            <a:avLst/>
          </a:prstGeom>
          <a:solidFill>
            <a:schemeClr val="accent1"/>
          </a:solidFill>
          <a:ln w="9525">
            <a:noFill/>
            <a:miter lim="800000"/>
            <a:headEnd/>
            <a:tailEnd/>
          </a:ln>
        </p:spPr>
        <p:txBody>
          <a:bodyPr wrap="non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Arial"/>
                <a:ea typeface="+mn-ea"/>
                <a:cs typeface="+mn-cs"/>
              </a:rPr>
              <a:t>Smarter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Arial"/>
                <a:ea typeface="+mn-ea"/>
                <a:cs typeface="+mn-cs"/>
              </a:rPr>
              <a:t>assessment</a:t>
            </a:r>
          </a:p>
        </p:txBody>
      </p:sp>
      <p:sp>
        <p:nvSpPr>
          <p:cNvPr id="26" name="AutoShape 36">
            <a:hlinkClick r:id="rId19" action="ppaction://hlinkpres?slideindex=1&amp;slidetitle=A short exam!" highlightClick="1"/>
          </p:cNvPr>
          <p:cNvSpPr>
            <a:spLocks noChangeArrowheads="1"/>
          </p:cNvSpPr>
          <p:nvPr/>
        </p:nvSpPr>
        <p:spPr bwMode="auto">
          <a:xfrm>
            <a:off x="0" y="5013176"/>
            <a:ext cx="2724457" cy="584775"/>
          </a:xfrm>
          <a:prstGeom prst="actionButtonBlank">
            <a:avLst/>
          </a:prstGeom>
          <a:solidFill>
            <a:srgbClr val="FF0000"/>
          </a:solidFill>
          <a:ln w="9525">
            <a:noFill/>
            <a:miter lim="800000"/>
            <a:headEnd/>
            <a:tailEnd/>
          </a:ln>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FFFFFF"/>
                </a:solidFill>
                <a:effectLst/>
                <a:uLnTx/>
                <a:uFillTx/>
                <a:latin typeface="Creepy" pitchFamily="82" charset="0"/>
                <a:ea typeface="+mn-ea"/>
                <a:cs typeface="+mn-cs"/>
              </a:rPr>
              <a:t>A short exam</a:t>
            </a:r>
          </a:p>
        </p:txBody>
      </p:sp>
      <p:sp>
        <p:nvSpPr>
          <p:cNvPr id="27" name="AutoShape 36">
            <a:hlinkClick r:id="rId20" action="ppaction://hlinkpres?slideindex=1&amp;slidetitle=" highlightClick="1"/>
          </p:cNvPr>
          <p:cNvSpPr>
            <a:spLocks noChangeArrowheads="1"/>
          </p:cNvSpPr>
          <p:nvPr/>
        </p:nvSpPr>
        <p:spPr bwMode="auto">
          <a:xfrm>
            <a:off x="6723074" y="5831105"/>
            <a:ext cx="1705916" cy="461665"/>
          </a:xfrm>
          <a:prstGeom prst="actionButtonBlank">
            <a:avLst/>
          </a:prstGeom>
          <a:solidFill>
            <a:srgbClr val="FF0000"/>
          </a:solidFill>
          <a:ln w="9525">
            <a:no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Arial"/>
                <a:ea typeface="+mn-ea"/>
                <a:cs typeface="+mn-cs"/>
              </a:rPr>
              <a:t>ML3 menu</a:t>
            </a:r>
          </a:p>
        </p:txBody>
      </p:sp>
      <p:sp>
        <p:nvSpPr>
          <p:cNvPr id="29" name="AutoShape 36">
            <a:hlinkClick r:id="rId21" action="ppaction://hlinkpres?slideindex=1&amp;slidetitle=UK Quality Code for Higher Education Part B: Assuring and enhancing academic quality " highlightClick="1"/>
          </p:cNvPr>
          <p:cNvSpPr>
            <a:spLocks noChangeArrowheads="1"/>
          </p:cNvSpPr>
          <p:nvPr/>
        </p:nvSpPr>
        <p:spPr bwMode="auto">
          <a:xfrm>
            <a:off x="4251933" y="1334488"/>
            <a:ext cx="1529073" cy="523220"/>
          </a:xfrm>
          <a:prstGeom prst="actionButtonBlank">
            <a:avLst/>
          </a:prstGeom>
          <a:solidFill>
            <a:schemeClr val="accent2"/>
          </a:solidFill>
          <a:ln w="9525">
            <a:noFill/>
            <a:miter lim="800000"/>
            <a:headEnd/>
            <a:tailEnd/>
          </a:ln>
        </p:spPr>
        <p:txBody>
          <a:bodyPr wrap="non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FFFFFF"/>
                </a:solidFill>
                <a:effectLst/>
                <a:uLnTx/>
                <a:uFillTx/>
                <a:latin typeface="Arial"/>
                <a:ea typeface="+mn-ea"/>
                <a:cs typeface="+mn-cs"/>
              </a:rPr>
              <a:t>QAA B6</a:t>
            </a:r>
          </a:p>
        </p:txBody>
      </p:sp>
      <p:sp>
        <p:nvSpPr>
          <p:cNvPr id="31" name="AutoShape 6">
            <a:hlinkClick r:id="rId22" action="ppaction://hlinkpres?slideindex=1&amp;slidetitle=Smarter lectures" highlightClick="1"/>
          </p:cNvPr>
          <p:cNvSpPr>
            <a:spLocks noChangeArrowheads="1"/>
          </p:cNvSpPr>
          <p:nvPr/>
        </p:nvSpPr>
        <p:spPr bwMode="auto">
          <a:xfrm>
            <a:off x="6893063" y="2060848"/>
            <a:ext cx="2250937" cy="830997"/>
          </a:xfrm>
          <a:prstGeom prst="actionButtonBlank">
            <a:avLst/>
          </a:prstGeom>
          <a:solidFill>
            <a:srgbClr val="FFC000"/>
          </a:solidFill>
          <a:ln w="9525">
            <a:no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4D4D4D"/>
                </a:solidFill>
                <a:effectLst/>
                <a:uLnTx/>
                <a:uFillTx/>
                <a:latin typeface="Arial"/>
                <a:ea typeface="+mn-ea"/>
                <a:cs typeface="+mn-cs"/>
              </a:rPr>
              <a:t>Quotes about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4D4D4D"/>
                </a:solidFill>
                <a:effectLst/>
                <a:uLnTx/>
                <a:uFillTx/>
                <a:latin typeface="Arial"/>
                <a:ea typeface="+mn-ea"/>
                <a:cs typeface="+mn-cs"/>
              </a:rPr>
              <a:t>lectures</a:t>
            </a:r>
          </a:p>
        </p:txBody>
      </p:sp>
      <p:sp>
        <p:nvSpPr>
          <p:cNvPr id="32" name="AutoShape 28">
            <a:hlinkClick r:id="rId23" action="ppaction://hlinkpres?slideindex=1&amp;slidetitle=" highlightClick="1"/>
          </p:cNvPr>
          <p:cNvSpPr>
            <a:spLocks noChangeArrowheads="1"/>
          </p:cNvSpPr>
          <p:nvPr/>
        </p:nvSpPr>
        <p:spPr bwMode="auto">
          <a:xfrm>
            <a:off x="2267744" y="2780928"/>
            <a:ext cx="710451" cy="400110"/>
          </a:xfrm>
          <a:prstGeom prst="actionButtonBlank">
            <a:avLst/>
          </a:prstGeom>
          <a:blipFill>
            <a:blip r:embed="rId24" cstate="print"/>
            <a:tile tx="0" ty="0" sx="100000" sy="100000" flip="none" algn="tl"/>
          </a:blipFill>
          <a:ln w="9525">
            <a:noFill/>
            <a:miter lim="800000"/>
            <a:headEnd/>
            <a:tailEnd/>
          </a:ln>
        </p:spPr>
        <p:txBody>
          <a:bodyPr wrap="none" anchor="ctr">
            <a:spAutoFit/>
          </a:bodyPr>
          <a:lstStyle>
            <a:defPPr>
              <a:defRPr lang="en-GB"/>
            </a:defPPr>
            <a:lvl1pPr algn="l" rtl="0" fontAlgn="base">
              <a:spcBef>
                <a:spcPct val="0"/>
              </a:spcBef>
              <a:spcAft>
                <a:spcPct val="0"/>
              </a:spcAft>
              <a:defRPr sz="4000" kern="1200">
                <a:solidFill>
                  <a:schemeClr val="tx1"/>
                </a:solidFill>
                <a:latin typeface="Comic Sans MS" pitchFamily="66" charset="0"/>
                <a:ea typeface="+mn-ea"/>
                <a:cs typeface="+mn-cs"/>
              </a:defRPr>
            </a:lvl1pPr>
            <a:lvl2pPr marL="457200" algn="l" rtl="0" fontAlgn="base">
              <a:spcBef>
                <a:spcPct val="0"/>
              </a:spcBef>
              <a:spcAft>
                <a:spcPct val="0"/>
              </a:spcAft>
              <a:defRPr sz="4000" kern="1200">
                <a:solidFill>
                  <a:schemeClr val="tx1"/>
                </a:solidFill>
                <a:latin typeface="Comic Sans MS" pitchFamily="66" charset="0"/>
                <a:ea typeface="+mn-ea"/>
                <a:cs typeface="+mn-cs"/>
              </a:defRPr>
            </a:lvl2pPr>
            <a:lvl3pPr marL="914400" algn="l" rtl="0" fontAlgn="base">
              <a:spcBef>
                <a:spcPct val="0"/>
              </a:spcBef>
              <a:spcAft>
                <a:spcPct val="0"/>
              </a:spcAft>
              <a:defRPr sz="4000" kern="1200">
                <a:solidFill>
                  <a:schemeClr val="tx1"/>
                </a:solidFill>
                <a:latin typeface="Comic Sans MS" pitchFamily="66" charset="0"/>
                <a:ea typeface="+mn-ea"/>
                <a:cs typeface="+mn-cs"/>
              </a:defRPr>
            </a:lvl3pPr>
            <a:lvl4pPr marL="1371600" algn="l" rtl="0" fontAlgn="base">
              <a:spcBef>
                <a:spcPct val="0"/>
              </a:spcBef>
              <a:spcAft>
                <a:spcPct val="0"/>
              </a:spcAft>
              <a:defRPr sz="4000" kern="1200">
                <a:solidFill>
                  <a:schemeClr val="tx1"/>
                </a:solidFill>
                <a:latin typeface="Comic Sans MS" pitchFamily="66" charset="0"/>
                <a:ea typeface="+mn-ea"/>
                <a:cs typeface="+mn-cs"/>
              </a:defRPr>
            </a:lvl4pPr>
            <a:lvl5pPr marL="1828800" algn="l" rtl="0" fontAlgn="base">
              <a:spcBef>
                <a:spcPct val="0"/>
              </a:spcBef>
              <a:spcAft>
                <a:spcPct val="0"/>
              </a:spcAft>
              <a:defRPr sz="4000" kern="1200">
                <a:solidFill>
                  <a:schemeClr val="tx1"/>
                </a:solidFill>
                <a:latin typeface="Comic Sans MS" pitchFamily="66" charset="0"/>
                <a:ea typeface="+mn-ea"/>
                <a:cs typeface="+mn-cs"/>
              </a:defRPr>
            </a:lvl5pPr>
            <a:lvl6pPr marL="2286000" algn="l" defTabSz="914400" rtl="0" eaLnBrk="1" latinLnBrk="0" hangingPunct="1">
              <a:defRPr sz="4000" kern="1200">
                <a:solidFill>
                  <a:schemeClr val="tx1"/>
                </a:solidFill>
                <a:latin typeface="Comic Sans MS" pitchFamily="66" charset="0"/>
                <a:ea typeface="+mn-ea"/>
                <a:cs typeface="+mn-cs"/>
              </a:defRPr>
            </a:lvl6pPr>
            <a:lvl7pPr marL="2743200" algn="l" defTabSz="914400" rtl="0" eaLnBrk="1" latinLnBrk="0" hangingPunct="1">
              <a:defRPr sz="4000" kern="1200">
                <a:solidFill>
                  <a:schemeClr val="tx1"/>
                </a:solidFill>
                <a:latin typeface="Comic Sans MS" pitchFamily="66" charset="0"/>
                <a:ea typeface="+mn-ea"/>
                <a:cs typeface="+mn-cs"/>
              </a:defRPr>
            </a:lvl7pPr>
            <a:lvl8pPr marL="3200400" algn="l" defTabSz="914400" rtl="0" eaLnBrk="1" latinLnBrk="0" hangingPunct="1">
              <a:defRPr sz="4000" kern="1200">
                <a:solidFill>
                  <a:schemeClr val="tx1"/>
                </a:solidFill>
                <a:latin typeface="Comic Sans MS" pitchFamily="66" charset="0"/>
                <a:ea typeface="+mn-ea"/>
                <a:cs typeface="+mn-cs"/>
              </a:defRPr>
            </a:lvl8pPr>
            <a:lvl9pPr marL="3657600" algn="l" defTabSz="914400" rtl="0" eaLnBrk="1" latinLnBrk="0" hangingPunct="1">
              <a:defRPr sz="4000" kern="1200">
                <a:solidFill>
                  <a:schemeClr val="tx1"/>
                </a:solidFill>
                <a:latin typeface="Comic Sans MS" pitchFamily="66"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err="1">
                <a:ln>
                  <a:noFill/>
                </a:ln>
                <a:solidFill>
                  <a:srgbClr val="FFFFFF"/>
                </a:solidFill>
                <a:effectLst/>
                <a:uLnTx/>
                <a:uFillTx/>
                <a:latin typeface="Arial" charset="0"/>
                <a:ea typeface="+mn-ea"/>
                <a:cs typeface="+mn-cs"/>
              </a:rPr>
              <a:t>mlh</a:t>
            </a:r>
            <a:r>
              <a:rPr kumimoji="0" lang="en-GB" sz="2000" b="1" i="0" u="none" strike="noStrike" kern="1200" cap="none" spc="0" normalizeH="0" baseline="0" noProof="0" dirty="0">
                <a:ln>
                  <a:noFill/>
                </a:ln>
                <a:solidFill>
                  <a:srgbClr val="FFFFFF"/>
                </a:solidFill>
                <a:effectLst/>
                <a:uLnTx/>
                <a:uFillTx/>
                <a:latin typeface="Arial" charset="0"/>
                <a:ea typeface="+mn-ea"/>
                <a:cs typeface="+mn-cs"/>
              </a:rPr>
              <a:t> </a:t>
            </a:r>
          </a:p>
        </p:txBody>
      </p:sp>
      <p:sp>
        <p:nvSpPr>
          <p:cNvPr id="33" name="AutoShape 36">
            <a:hlinkClick r:id="rId25" action="ppaction://hlinkpres?slideindex=1&amp;slidetitle=A marked improvement: HEA, 2012" highlightClick="1"/>
          </p:cNvPr>
          <p:cNvSpPr>
            <a:spLocks noChangeArrowheads="1"/>
          </p:cNvSpPr>
          <p:nvPr/>
        </p:nvSpPr>
        <p:spPr bwMode="auto">
          <a:xfrm>
            <a:off x="3059832" y="4612486"/>
            <a:ext cx="1368152" cy="830997"/>
          </a:xfrm>
          <a:prstGeom prst="actionButtonBlank">
            <a:avLst/>
          </a:prstGeom>
          <a:solidFill>
            <a:schemeClr val="accent2"/>
          </a:solidFill>
          <a:ln w="9525">
            <a:noFill/>
            <a:miter lim="800000"/>
            <a:headEnd/>
            <a:tailEnd/>
          </a:ln>
        </p:spPr>
        <p:txBody>
          <a:bodyPr wrap="squar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Arial"/>
                <a:ea typeface="+mn-ea"/>
                <a:cs typeface="+mn-cs"/>
              </a:rPr>
              <a:t>HEA slides</a:t>
            </a:r>
          </a:p>
        </p:txBody>
      </p:sp>
      <p:sp>
        <p:nvSpPr>
          <p:cNvPr id="35" name="Action Button: Custom 34">
            <a:hlinkClick r:id="rId26" action="ppaction://hlinkpres?slideindex=1&amp;slidetitle=Four key literacies students need, to succeed in higher education (Based on Sally Brown, 2015)" highlightClick="1"/>
          </p:cNvPr>
          <p:cNvSpPr/>
          <p:nvPr/>
        </p:nvSpPr>
        <p:spPr bwMode="auto">
          <a:xfrm>
            <a:off x="2918696" y="3298060"/>
            <a:ext cx="1622560" cy="461665"/>
          </a:xfrm>
          <a:prstGeom prst="actionButtonBlank">
            <a:avLst/>
          </a:prstGeom>
          <a:solidFill>
            <a:srgbClr val="FF6699"/>
          </a:solidFill>
          <a:ln w="9525">
            <a:noFill/>
            <a:miter lim="800000"/>
            <a:headEnd/>
            <a:tailEnd/>
          </a:ln>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Arial"/>
                <a:ea typeface="+mn-ea"/>
                <a:cs typeface="+mn-cs"/>
              </a:rPr>
              <a:t>Literacies</a:t>
            </a:r>
          </a:p>
        </p:txBody>
      </p:sp>
      <p:sp>
        <p:nvSpPr>
          <p:cNvPr id="37" name="Action Button: Custom 57">
            <a:hlinkClick r:id="rId27" action="ppaction://hlinkpres?slideindex=1&amp;slidetitle= Seven practical things you can do to make learning happen    " highlightClick="1"/>
          </p:cNvPr>
          <p:cNvSpPr>
            <a:spLocks noChangeArrowheads="1"/>
          </p:cNvSpPr>
          <p:nvPr/>
        </p:nvSpPr>
        <p:spPr bwMode="auto">
          <a:xfrm>
            <a:off x="2492152" y="2141240"/>
            <a:ext cx="409384" cy="586957"/>
          </a:xfrm>
          <a:prstGeom prst="actionButtonBlank">
            <a:avLst/>
          </a:prstGeom>
          <a:solidFill>
            <a:srgbClr val="FF6699"/>
          </a:solidFill>
          <a:ln w="9525" algn="ctr">
            <a:solidFill>
              <a:srgbClr val="FF0000"/>
            </a:solidFill>
            <a:round/>
            <a:headEnd/>
            <a:tailEnd/>
          </a:ln>
        </p:spPr>
        <p:txBody>
          <a:bodyPr wrap="none" lIns="90000" tIns="46800" rIns="90000" bIns="4680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FFFFFF"/>
                </a:solidFill>
                <a:effectLst/>
                <a:uLnTx/>
                <a:uFillTx/>
                <a:latin typeface="Arial"/>
                <a:ea typeface="+mn-ea"/>
                <a:cs typeface="+mn-cs"/>
              </a:rPr>
              <a:t>7</a:t>
            </a:r>
            <a:endParaRPr kumimoji="0" lang="en-US" sz="3200" b="0" i="0" u="none" strike="noStrike" kern="1200" cap="none" spc="0" normalizeH="0" baseline="0" noProof="0" dirty="0">
              <a:ln>
                <a:noFill/>
              </a:ln>
              <a:solidFill>
                <a:srgbClr val="FFFFFF"/>
              </a:solidFill>
              <a:effectLst/>
              <a:uLnTx/>
              <a:uFillTx/>
              <a:latin typeface="Arial"/>
              <a:ea typeface="+mn-ea"/>
              <a:cs typeface="+mn-cs"/>
            </a:endParaRPr>
          </a:p>
        </p:txBody>
      </p:sp>
      <p:sp>
        <p:nvSpPr>
          <p:cNvPr id="34" name="Action Button: Custom 33">
            <a:hlinkClick r:id="rId28" action="ppaction://hlinkpres?slideindex=1&amp;slidetitle=Face-to-face communication" highlightClick="1"/>
          </p:cNvPr>
          <p:cNvSpPr/>
          <p:nvPr/>
        </p:nvSpPr>
        <p:spPr bwMode="auto">
          <a:xfrm>
            <a:off x="6224937" y="3212976"/>
            <a:ext cx="764954" cy="461665"/>
          </a:xfrm>
          <a:prstGeom prst="actionButtonBlank">
            <a:avLst/>
          </a:prstGeom>
          <a:solidFill>
            <a:srgbClr val="FF6699"/>
          </a:solidFill>
          <a:ln w="9525">
            <a:noFill/>
            <a:miter lim="800000"/>
            <a:headEnd/>
            <a:tailEnd/>
          </a:ln>
        </p:spPr>
        <p:txBody>
          <a:bodyPr wrap="non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FFFF"/>
                </a:solidFill>
                <a:effectLst/>
                <a:uLnTx/>
                <a:uFillTx/>
                <a:latin typeface="Arial"/>
                <a:ea typeface="+mn-ea"/>
                <a:cs typeface="+mn-cs"/>
              </a:rPr>
              <a:t>TST</a:t>
            </a:r>
          </a:p>
        </p:txBody>
      </p:sp>
      <p:sp>
        <p:nvSpPr>
          <p:cNvPr id="39" name="Action Button: Custom 38">
            <a:hlinkClick r:id="rId29" action="ppaction://hlinkpres?slideindex=1&amp;slidetitle=Welcome to The SEDA Museum of Educational Curiosity" highlightClick="1"/>
          </p:cNvPr>
          <p:cNvSpPr/>
          <p:nvPr/>
        </p:nvSpPr>
        <p:spPr bwMode="auto">
          <a:xfrm>
            <a:off x="3250103" y="261860"/>
            <a:ext cx="1635682" cy="586957"/>
          </a:xfrm>
          <a:prstGeom prst="actionButtonBlank">
            <a:avLst/>
          </a:prstGeom>
          <a:solidFill>
            <a:srgbClr val="660066"/>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0" i="0" u="none" strike="noStrike" kern="1200" cap="none" spc="0" normalizeH="0" baseline="0" noProof="0" dirty="0">
                <a:ln>
                  <a:noFill/>
                </a:ln>
                <a:solidFill>
                  <a:srgbClr val="FFFFFF"/>
                </a:solidFill>
                <a:effectLst/>
                <a:uLnTx/>
                <a:uFillTx/>
                <a:latin typeface="Calibri" pitchFamily="34" charset="0"/>
                <a:ea typeface="+mn-ea"/>
                <a:cs typeface="+mn-cs"/>
              </a:rPr>
              <a:t>museum</a:t>
            </a:r>
          </a:p>
        </p:txBody>
      </p:sp>
      <p:sp>
        <p:nvSpPr>
          <p:cNvPr id="41" name="AutoShape 10">
            <a:hlinkClick r:id="rId30" action="ppaction://hlinkpres?slideindex=1&amp;slidetitle=Sally Brown on Feedback" highlightClick="1"/>
          </p:cNvPr>
          <p:cNvSpPr>
            <a:spLocks noChangeArrowheads="1"/>
          </p:cNvSpPr>
          <p:nvPr/>
        </p:nvSpPr>
        <p:spPr bwMode="auto">
          <a:xfrm>
            <a:off x="4033138" y="4365104"/>
            <a:ext cx="2783134" cy="461665"/>
          </a:xfrm>
          <a:prstGeom prst="actionButtonBlank">
            <a:avLst/>
          </a:prstGeom>
          <a:solidFill>
            <a:schemeClr val="tx2">
              <a:lumMod val="90000"/>
            </a:schemeClr>
          </a:solidFill>
          <a:ln w="9525">
            <a:noFill/>
            <a:miter lim="800000"/>
            <a:headEnd/>
            <a:tailEnd/>
          </a:ln>
        </p:spPr>
        <p:txBody>
          <a:bodyPr wrap="non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4D4D4D"/>
                </a:solidFill>
                <a:effectLst/>
                <a:uLnTx/>
                <a:uFillTx/>
                <a:latin typeface="Arial"/>
                <a:ea typeface="+mn-ea"/>
                <a:cs typeface="+mn-cs"/>
              </a:rPr>
              <a:t>Sally on feedback</a:t>
            </a:r>
          </a:p>
        </p:txBody>
      </p:sp>
      <p:sp>
        <p:nvSpPr>
          <p:cNvPr id="38" name="AutoShape 6">
            <a:hlinkClick r:id="rId31" action="ppaction://hlinkpres?slideindex=1&amp;slidetitle=What’s the problem?" highlightClick="1"/>
            <a:extLst>
              <a:ext uri="{FF2B5EF4-FFF2-40B4-BE49-F238E27FC236}">
                <a16:creationId xmlns:a16="http://schemas.microsoft.com/office/drawing/2014/main" id="{1E4D6B68-D419-4505-98D9-824413FD270C}"/>
              </a:ext>
            </a:extLst>
          </p:cNvPr>
          <p:cNvSpPr>
            <a:spLocks noChangeArrowheads="1"/>
          </p:cNvSpPr>
          <p:nvPr/>
        </p:nvSpPr>
        <p:spPr bwMode="auto">
          <a:xfrm>
            <a:off x="-16082" y="5877272"/>
            <a:ext cx="1947969" cy="830997"/>
          </a:xfrm>
          <a:prstGeom prst="actionButtonBlank">
            <a:avLst/>
          </a:prstGeom>
          <a:solidFill>
            <a:schemeClr val="accent1"/>
          </a:solidFill>
          <a:ln w="9525">
            <a:no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Arial"/>
                <a:ea typeface="+mn-ea"/>
                <a:cs typeface="+mn-cs"/>
              </a:rPr>
              <a:t>Alternatives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Arial"/>
                <a:ea typeface="+mn-ea"/>
                <a:cs typeface="+mn-cs"/>
              </a:rPr>
              <a:t>to essays</a:t>
            </a:r>
          </a:p>
        </p:txBody>
      </p:sp>
      <p:sp>
        <p:nvSpPr>
          <p:cNvPr id="40" name="AutoShape 36">
            <a:hlinkClick r:id="rId32" action="ppaction://hlinkpres?slideindex=1&amp;slidetitle=The NSS Assessment and Feedback Agenda (2005-16)" highlightClick="1"/>
            <a:extLst>
              <a:ext uri="{FF2B5EF4-FFF2-40B4-BE49-F238E27FC236}">
                <a16:creationId xmlns:a16="http://schemas.microsoft.com/office/drawing/2014/main" id="{619539AA-901B-4CEA-9983-1B180DD77C28}"/>
              </a:ext>
            </a:extLst>
          </p:cNvPr>
          <p:cNvSpPr>
            <a:spLocks noChangeArrowheads="1"/>
          </p:cNvSpPr>
          <p:nvPr/>
        </p:nvSpPr>
        <p:spPr bwMode="auto">
          <a:xfrm>
            <a:off x="137364" y="188941"/>
            <a:ext cx="2850460" cy="707886"/>
          </a:xfrm>
          <a:prstGeom prst="actionButtonBlank">
            <a:avLst/>
          </a:prstGeom>
          <a:solidFill>
            <a:schemeClr val="accent1"/>
          </a:solidFill>
          <a:ln w="9525">
            <a:no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Arial"/>
                <a:ea typeface="+mn-ea"/>
                <a:cs typeface="+mn-cs"/>
              </a:rPr>
              <a:t>NSS assessment and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Arial"/>
                <a:ea typeface="+mn-ea"/>
                <a:cs typeface="+mn-cs"/>
              </a:rPr>
              <a:t>feedback c</a:t>
            </a:r>
            <a:r>
              <a:rPr kumimoji="0" lang="en-GB" sz="2000" b="1" i="0" u="none" strike="noStrike" kern="1200" cap="none" spc="0" normalizeH="0" baseline="0" noProof="0" dirty="0" err="1">
                <a:ln>
                  <a:noFill/>
                </a:ln>
                <a:solidFill>
                  <a:srgbClr val="FFFFFF"/>
                </a:solidFill>
                <a:effectLst/>
                <a:uLnTx/>
                <a:uFillTx/>
                <a:latin typeface="Arial"/>
                <a:ea typeface="+mn-ea"/>
                <a:cs typeface="+mn-cs"/>
              </a:rPr>
              <a:t>riteria</a:t>
            </a:r>
            <a:endParaRPr kumimoji="0" lang="en-GB" sz="2000" b="1"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578878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D1CD2-098C-457A-8ABD-5289863960C3}"/>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b="1" dirty="0">
                <a:solidFill>
                  <a:srgbClr val="00B0F0"/>
                </a:solidFill>
                <a:latin typeface="Calibri" panose="020F0502020204030204" pitchFamily="34" charset="0"/>
                <a:cs typeface="Calibri" panose="020F0502020204030204" pitchFamily="34" charset="0"/>
              </a:rPr>
              <a:t>Who said this?</a:t>
            </a:r>
          </a:p>
        </p:txBody>
      </p:sp>
      <p:sp>
        <p:nvSpPr>
          <p:cNvPr id="3" name="Content Placeholder 2">
            <a:extLst>
              <a:ext uri="{FF2B5EF4-FFF2-40B4-BE49-F238E27FC236}">
                <a16:creationId xmlns:a16="http://schemas.microsoft.com/office/drawing/2014/main" id="{85F79034-A1A8-42A9-9232-C5B4C8758F7D}"/>
              </a:ext>
            </a:extLst>
          </p:cNvPr>
          <p:cNvSpPr>
            <a:spLocks noGrp="1"/>
          </p:cNvSpPr>
          <p:nvPr>
            <p:ph idx="1"/>
          </p:nvPr>
        </p:nvSpPr>
        <p:spPr>
          <a:xfrm>
            <a:off x="971497" y="1412720"/>
            <a:ext cx="7201005" cy="1588127"/>
          </a:xfrm>
          <a:ln w="76200">
            <a:solidFill>
              <a:srgbClr val="FF66FF"/>
            </a:solidFill>
          </a:ln>
        </p:spPr>
        <p:txBody>
          <a:bodyPr>
            <a:spAutoFit/>
          </a:bodyPr>
          <a:lstStyle/>
          <a:p>
            <a:pPr marL="0" indent="0" algn="ctr">
              <a:buNone/>
            </a:pPr>
            <a:r>
              <a:rPr lang="en-GB" sz="3600" dirty="0">
                <a:solidFill>
                  <a:srgbClr val="FFFF00"/>
                </a:solidFill>
              </a:rPr>
              <a:t> If you always do what you’ve always done, you’ll always get what you’ve always got.</a:t>
            </a:r>
          </a:p>
        </p:txBody>
      </p:sp>
      <p:sp>
        <p:nvSpPr>
          <p:cNvPr id="6" name="Content Placeholder 2">
            <a:extLst>
              <a:ext uri="{FF2B5EF4-FFF2-40B4-BE49-F238E27FC236}">
                <a16:creationId xmlns:a16="http://schemas.microsoft.com/office/drawing/2014/main" id="{63F68E23-E15E-4D02-B835-BD6989025DA9}"/>
              </a:ext>
            </a:extLst>
          </p:cNvPr>
          <p:cNvSpPr txBox="1">
            <a:spLocks/>
          </p:cNvSpPr>
          <p:nvPr/>
        </p:nvSpPr>
        <p:spPr bwMode="auto">
          <a:xfrm>
            <a:off x="1007216" y="3429000"/>
            <a:ext cx="7201005" cy="2128275"/>
          </a:xfrm>
          <a:prstGeom prst="rect">
            <a:avLst/>
          </a:prstGeom>
          <a:noFill/>
          <a:ln w="76200">
            <a:solidFill>
              <a:srgbClr val="FF66FF"/>
            </a:solidFill>
            <a:miter lim="800000"/>
            <a:headEnd/>
            <a:tailEnd/>
          </a:ln>
        </p:spPr>
        <p:txBody>
          <a:bodyPr vert="horz" wrap="square" lIns="91440" tIns="45720" rIns="91440" bIns="45720" numCol="1" anchor="t" anchorCtr="0" compatLnSpc="1">
            <a:prstTxWarp prst="textNoShape">
              <a:avLst/>
            </a:prstTxWarp>
            <a:spAutoFit/>
          </a:bodyPr>
          <a:lst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a:lstStyle>
          <a:p>
            <a:pPr marL="0" indent="0" algn="ctr">
              <a:buFont typeface="Wingdings" pitchFamily="2" charset="2"/>
              <a:buNone/>
            </a:pPr>
            <a:r>
              <a:rPr lang="en-GB" sz="3600" kern="0" dirty="0">
                <a:solidFill>
                  <a:srgbClr val="FFFF00"/>
                </a:solidFill>
              </a:rPr>
              <a:t> Therefore, we’ve got to be prepared to try something</a:t>
            </a:r>
          </a:p>
          <a:p>
            <a:pPr marL="0" indent="0" algn="ctr">
              <a:buFont typeface="Wingdings" pitchFamily="2" charset="2"/>
              <a:buNone/>
            </a:pPr>
            <a:r>
              <a:rPr lang="en-GB" sz="5400" kern="0" dirty="0">
                <a:solidFill>
                  <a:srgbClr val="FFFF00"/>
                </a:solidFill>
              </a:rPr>
              <a:t> else.</a:t>
            </a:r>
          </a:p>
        </p:txBody>
      </p:sp>
    </p:spTree>
    <p:extLst>
      <p:ext uri="{BB962C8B-B14F-4D97-AF65-F5344CB8AC3E}">
        <p14:creationId xmlns:p14="http://schemas.microsoft.com/office/powerpoint/2010/main" val="27039618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wd">
                                    <p:tmAbs val="500"/>
                                  </p:iterate>
                                  <p:childTnLst>
                                    <p:set>
                                      <p:cBhvr>
                                        <p:cTn id="10" dur="1" fill="hold">
                                          <p:stCondLst>
                                            <p:cond delay="0"/>
                                          </p:stCondLst>
                                        </p:cTn>
                                        <p:tgtEl>
                                          <p:spTgt spid="6">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type="lt">
                                    <p:tmAbs val="200"/>
                                  </p:iterate>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uiExpand="1"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omic Sans MS" pitchFamily="66" charset="0"/>
                <a:ea typeface="+mn-ea"/>
                <a:cs typeface="+mn-cs"/>
              </a:rPr>
              <a:t>Doing</a:t>
            </a:r>
          </a:p>
        </p:txBody>
      </p:sp>
      <p:sp>
        <p:nvSpPr>
          <p:cNvPr id="9" name="AutoShape 9">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3"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CCFF33"/>
                </a:solidFill>
                <a:effectLst/>
                <a:uLnTx/>
                <a:uFillTx/>
                <a:latin typeface="Comic Sans MS" pitchFamily="66" charset="0"/>
                <a:ea typeface="+mn-ea"/>
                <a:cs typeface="+mn-cs"/>
              </a:rPr>
              <a:t>Ripples on a pond….</a:t>
            </a:r>
          </a:p>
        </p:txBody>
      </p:sp>
      <p:sp>
        <p:nvSpPr>
          <p:cNvPr id="14"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5" name="Oval 5"/>
          <p:cNvSpPr>
            <a:spLocks noChangeArrowheads="1"/>
          </p:cNvSpPr>
          <p:nvPr/>
        </p:nvSpPr>
        <p:spPr bwMode="auto">
          <a:xfrm>
            <a:off x="762000" y="228600"/>
            <a:ext cx="7162800" cy="6934200"/>
          </a:xfrm>
          <a:prstGeom prst="ellipse">
            <a:avLst/>
          </a:prstGeom>
          <a:solidFill>
            <a:schemeClr val="tx2"/>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6"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7"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8"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9"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rPr>
              <a:t>Wanting/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rPr>
              <a:t>Needing</a:t>
            </a:r>
          </a:p>
        </p:txBody>
      </p:sp>
      <p:sp>
        <p:nvSpPr>
          <p:cNvPr id="20" name="Rectangle 10"/>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omic Sans MS" pitchFamily="66" charset="0"/>
                <a:ea typeface="+mn-ea"/>
                <a:cs typeface="+mn-cs"/>
              </a:rPr>
              <a:t>Doing</a:t>
            </a:r>
          </a:p>
        </p:txBody>
      </p:sp>
      <p:sp>
        <p:nvSpPr>
          <p:cNvPr id="21" name="Rectangle 11"/>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omic Sans MS" pitchFamily="66" charset="0"/>
                <a:ea typeface="+mn-ea"/>
                <a:cs typeface="+mn-cs"/>
              </a:rPr>
              <a:t>Feedback</a:t>
            </a:r>
          </a:p>
        </p:txBody>
      </p:sp>
      <p:sp>
        <p:nvSpPr>
          <p:cNvPr id="22" name="Text Box 13"/>
          <p:cNvSpPr txBox="1">
            <a:spLocks noChangeArrowheads="1"/>
          </p:cNvSpPr>
          <p:nvPr/>
        </p:nvSpPr>
        <p:spPr bwMode="auto">
          <a:xfrm>
            <a:off x="6429388" y="571480"/>
            <a:ext cx="2438400" cy="1354217"/>
          </a:xfrm>
          <a:prstGeom prst="rect">
            <a:avLst/>
          </a:prstGeom>
          <a:solidFill>
            <a:srgbClr val="33CC33"/>
          </a:solidFill>
          <a:ln w="12700">
            <a:noFill/>
            <a:miter lim="800000"/>
            <a:headEnd type="none" w="sm" len="sm"/>
            <a:tailEnd type="none" w="sm" len="sm"/>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3200" b="1" i="0" u="none" strike="noStrike" kern="1200" cap="none" spc="0" normalizeH="0" baseline="0" noProof="0" dirty="0">
                <a:ln>
                  <a:noFill/>
                </a:ln>
                <a:solidFill>
                  <a:srgbClr val="FFFF00"/>
                </a:solidFill>
                <a:effectLst/>
                <a:uLnTx/>
                <a:uFillTx/>
                <a:latin typeface="Comic Sans MS" pitchFamily="66" charset="0"/>
                <a:ea typeface="+mn-ea"/>
                <a:cs typeface="+mn-cs"/>
              </a:rPr>
              <a:t>Assessing</a:t>
            </a: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2000" b="1" i="0" u="none" strike="noStrike" kern="1200" cap="none" spc="0" normalizeH="0" baseline="0" noProof="0" dirty="0">
                <a:ln>
                  <a:noFill/>
                </a:ln>
                <a:solidFill>
                  <a:srgbClr val="FFFF00"/>
                </a:solidFill>
                <a:effectLst/>
                <a:uLnTx/>
                <a:uFillTx/>
                <a:latin typeface="Comic Sans MS" pitchFamily="66" charset="0"/>
                <a:ea typeface="+mn-ea"/>
                <a:cs typeface="+mn-cs"/>
              </a:rPr>
              <a:t>making informed judgements</a:t>
            </a:r>
          </a:p>
        </p:txBody>
      </p:sp>
      <p:sp>
        <p:nvSpPr>
          <p:cNvPr id="23"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4" name="Rectangle 17"/>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omic Sans MS" pitchFamily="66" charset="0"/>
                <a:ea typeface="+mn-ea"/>
                <a:cs typeface="+mn-cs"/>
              </a:rPr>
              <a:t>Making sense</a:t>
            </a:r>
          </a:p>
        </p:txBody>
      </p:sp>
      <p:sp>
        <p:nvSpPr>
          <p:cNvPr id="25" name="Text Box 12"/>
          <p:cNvSpPr txBox="1">
            <a:spLocks noChangeArrowheads="1"/>
          </p:cNvSpPr>
          <p:nvPr/>
        </p:nvSpPr>
        <p:spPr bwMode="auto">
          <a:xfrm>
            <a:off x="714348" y="142852"/>
            <a:ext cx="7494671" cy="646331"/>
          </a:xfrm>
          <a:prstGeom prst="rect">
            <a:avLst/>
          </a:prstGeom>
          <a:noFill/>
          <a:ln w="12700">
            <a:noFill/>
            <a:miter lim="800000"/>
            <a:headEnd type="none" w="sm" len="sm"/>
            <a:tailEnd type="none" w="sm" len="sm"/>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3600" b="1" i="0" u="none" strike="noStrike" kern="1200" cap="none" spc="0" normalizeH="0" baseline="0" noProof="0" dirty="0">
                <a:ln>
                  <a:noFill/>
                </a:ln>
                <a:solidFill>
                  <a:srgbClr val="FFFFFF"/>
                </a:solidFill>
                <a:effectLst/>
                <a:uLnTx/>
                <a:uFillTx/>
                <a:latin typeface="Comic Sans MS" pitchFamily="66" charset="0"/>
                <a:ea typeface="+mn-ea"/>
                <a:cs typeface="+mn-cs"/>
              </a:rPr>
              <a:t>Verbalising</a:t>
            </a:r>
          </a:p>
        </p:txBody>
      </p:sp>
      <p:sp>
        <p:nvSpPr>
          <p:cNvPr id="26" name="Text Box 12"/>
          <p:cNvSpPr txBox="1">
            <a:spLocks noChangeArrowheads="1"/>
          </p:cNvSpPr>
          <p:nvPr/>
        </p:nvSpPr>
        <p:spPr bwMode="auto">
          <a:xfrm>
            <a:off x="0" y="0"/>
            <a:ext cx="9144000" cy="8494633"/>
          </a:xfrm>
          <a:prstGeom prst="rect">
            <a:avLst/>
          </a:prstGeom>
          <a:solidFill>
            <a:srgbClr val="FFFFCC">
              <a:alpha val="94118"/>
            </a:srgbClr>
          </a:solidFill>
          <a:ln w="9525">
            <a:noFill/>
            <a:miter lim="800000"/>
            <a:headEnd/>
            <a:tailEnd/>
          </a:ln>
        </p:spPr>
        <p:txBody>
          <a:bodyPr wrap="square">
            <a:spAutoFit/>
          </a:bodyPr>
          <a:lstStyle/>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800" b="1" i="0" u="none" strike="noStrike" kern="1200" cap="none" spc="0" normalizeH="0" baseline="0" noProof="0" dirty="0">
              <a:ln>
                <a:noFill/>
              </a:ln>
              <a:solidFill>
                <a:srgbClr val="59178A"/>
              </a:solidFill>
              <a:effectLst/>
              <a:uLnTx/>
              <a:uFillTx/>
              <a:latin typeface="Calibri"/>
              <a:ea typeface="+mn-ea"/>
              <a:cs typeface="+mn-cs"/>
            </a:endParaRPr>
          </a:p>
          <a:p>
            <a:pPr marL="0" marR="0" lvl="0" indent="0" algn="l" defTabSz="914400" rtl="0" eaLnBrk="0" fontAlgn="base" latinLnBrk="0" hangingPunct="0">
              <a:lnSpc>
                <a:spcPct val="90000"/>
              </a:lnSpc>
              <a:spcBef>
                <a:spcPct val="30000"/>
              </a:spcBef>
              <a:spcAft>
                <a:spcPct val="0"/>
              </a:spcAft>
              <a:buClr>
                <a:srgbClr val="009900"/>
              </a:buClr>
              <a:buSzTx/>
              <a:buFontTx/>
              <a:buNone/>
              <a:tabLst/>
              <a:defRPr/>
            </a:pPr>
            <a:endParaRPr kumimoji="0" lang="en-GB" sz="2800" b="1" i="0" u="none" strike="noStrike" kern="1200" cap="none" spc="0" normalizeH="0" baseline="0" noProof="0" dirty="0">
              <a:ln>
                <a:noFill/>
              </a:ln>
              <a:solidFill>
                <a:srgbClr val="59178A"/>
              </a:solidFill>
              <a:effectLst/>
              <a:uLnTx/>
              <a:uFillTx/>
              <a:latin typeface="Calibri"/>
              <a:ea typeface="+mn-ea"/>
              <a:cs typeface="+mn-cs"/>
            </a:endParaRP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Enhance our students’ </a:t>
            </a:r>
            <a:r>
              <a:rPr kumimoji="0" lang="en-GB" sz="2800" b="1" i="0" u="none" strike="noStrike" kern="1200" cap="none" spc="0" normalizeH="0" baseline="0" noProof="0" dirty="0">
                <a:ln>
                  <a:noFill/>
                </a:ln>
                <a:solidFill>
                  <a:srgbClr val="CC0000"/>
                </a:solidFill>
                <a:effectLst/>
                <a:uLnTx/>
                <a:uFillTx/>
                <a:latin typeface="Calibri"/>
                <a:ea typeface="+mn-ea"/>
                <a:cs typeface="+mn-cs"/>
              </a:rPr>
              <a:t>want</a:t>
            </a:r>
            <a:r>
              <a:rPr kumimoji="0" lang="en-GB" sz="2800" b="1" i="0" u="none" strike="noStrike" kern="1200" cap="none" spc="0" normalizeH="0" baseline="0" noProof="0" dirty="0">
                <a:ln>
                  <a:noFill/>
                </a:ln>
                <a:solidFill>
                  <a:srgbClr val="59178A"/>
                </a:solidFill>
                <a:effectLst/>
                <a:uLnTx/>
                <a:uFillTx/>
                <a:latin typeface="Calibri"/>
                <a:ea typeface="+mn-ea"/>
                <a:cs typeface="+mn-cs"/>
              </a:rPr>
              <a:t> to learn?</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Help students to develop ownership of the </a:t>
            </a:r>
            <a:r>
              <a:rPr kumimoji="0" lang="en-GB" sz="2800" b="1" i="0" u="none" strike="noStrike" kern="1200" cap="none" spc="0" normalizeH="0" baseline="0" noProof="0" dirty="0">
                <a:ln>
                  <a:noFill/>
                </a:ln>
                <a:solidFill>
                  <a:srgbClr val="CC0000"/>
                </a:solidFill>
                <a:effectLst/>
                <a:uLnTx/>
                <a:uFillTx/>
                <a:latin typeface="Calibri"/>
                <a:ea typeface="+mn-ea"/>
                <a:cs typeface="+mn-cs"/>
              </a:rPr>
              <a:t>need</a:t>
            </a:r>
            <a:r>
              <a:rPr kumimoji="0" lang="en-GB" sz="2800" b="1" i="0" u="none" strike="noStrike" kern="1200" cap="none" spc="0" normalizeH="0" baseline="0" noProof="0" dirty="0">
                <a:ln>
                  <a:noFill/>
                </a:ln>
                <a:solidFill>
                  <a:srgbClr val="59178A"/>
                </a:solidFill>
                <a:effectLst/>
                <a:uLnTx/>
                <a:uFillTx/>
                <a:latin typeface="Calibri"/>
                <a:ea typeface="+mn-ea"/>
                <a:cs typeface="+mn-cs"/>
              </a:rPr>
              <a:t> to learn?</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Keep students learning by </a:t>
            </a:r>
            <a:r>
              <a:rPr kumimoji="0" lang="en-GB" sz="2800" b="1" i="0" u="none" strike="noStrike" kern="1200" cap="none" spc="0" normalizeH="0" baseline="0" noProof="0" dirty="0">
                <a:ln>
                  <a:noFill/>
                </a:ln>
                <a:solidFill>
                  <a:srgbClr val="CC0000"/>
                </a:solidFill>
                <a:effectLst/>
                <a:uLnTx/>
                <a:uFillTx/>
                <a:latin typeface="Calibri"/>
                <a:ea typeface="+mn-ea"/>
                <a:cs typeface="+mn-cs"/>
              </a:rPr>
              <a:t>doing</a:t>
            </a:r>
            <a:r>
              <a:rPr kumimoji="0" lang="en-GB" sz="2800" b="1" i="0" u="none" strike="noStrike" kern="1200" cap="none" spc="0" normalizeH="0" baseline="0" noProof="0" dirty="0">
                <a:ln>
                  <a:noFill/>
                </a:ln>
                <a:solidFill>
                  <a:srgbClr val="59178A"/>
                </a:solidFill>
                <a:effectLst/>
                <a:uLnTx/>
                <a:uFillTx/>
                <a:latin typeface="Calibri"/>
                <a:ea typeface="+mn-ea"/>
                <a:cs typeface="+mn-cs"/>
              </a:rPr>
              <a:t>, practice, trial-and-error, repetition?</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Ensure students really use </a:t>
            </a:r>
            <a:r>
              <a:rPr kumimoji="0" lang="en-GB" sz="2800" b="1" i="0" u="none" strike="noStrike" kern="1200" cap="none" spc="0" normalizeH="0" baseline="0" noProof="0" dirty="0">
                <a:ln>
                  <a:noFill/>
                </a:ln>
                <a:solidFill>
                  <a:srgbClr val="CC0000"/>
                </a:solidFill>
                <a:effectLst/>
                <a:uLnTx/>
                <a:uFillTx/>
                <a:latin typeface="Calibri"/>
                <a:ea typeface="+mn-ea"/>
                <a:cs typeface="+mn-cs"/>
              </a:rPr>
              <a:t>feedback</a:t>
            </a:r>
            <a:r>
              <a:rPr kumimoji="0" lang="en-GB" sz="2800" b="1" i="0" u="none" strike="noStrike" kern="1200" cap="none" spc="0" normalizeH="0" baseline="0" noProof="0" dirty="0">
                <a:ln>
                  <a:noFill/>
                </a:ln>
                <a:solidFill>
                  <a:srgbClr val="59178A"/>
                </a:solidFill>
                <a:effectLst/>
                <a:uLnTx/>
                <a:uFillTx/>
                <a:latin typeface="Calibri"/>
                <a:ea typeface="+mn-ea"/>
                <a:cs typeface="+mn-cs"/>
              </a:rPr>
              <a:t> – from us and from each other?</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Help students to </a:t>
            </a:r>
            <a:r>
              <a:rPr kumimoji="0" lang="en-GB" sz="2800" b="1" i="0" u="none" strike="noStrike" kern="1200" cap="none" spc="0" normalizeH="0" baseline="0" noProof="0" dirty="0">
                <a:ln>
                  <a:noFill/>
                </a:ln>
                <a:solidFill>
                  <a:srgbClr val="CC0000"/>
                </a:solidFill>
                <a:effectLst/>
                <a:uLnTx/>
                <a:uFillTx/>
                <a:latin typeface="Calibri"/>
                <a:ea typeface="+mn-ea"/>
                <a:cs typeface="+mn-cs"/>
              </a:rPr>
              <a:t>make sense</a:t>
            </a:r>
            <a:r>
              <a:rPr kumimoji="0" lang="en-GB" sz="2800" b="1" i="0" u="none" strike="noStrike" kern="1200" cap="none" spc="0" normalizeH="0" baseline="0" noProof="0" dirty="0">
                <a:ln>
                  <a:noFill/>
                </a:ln>
                <a:solidFill>
                  <a:srgbClr val="59178A"/>
                </a:solidFill>
                <a:effectLst/>
                <a:uLnTx/>
                <a:uFillTx/>
                <a:latin typeface="Calibri"/>
                <a:ea typeface="+mn-ea"/>
                <a:cs typeface="+mn-cs"/>
              </a:rPr>
              <a:t> of what they learn?</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Get students deepening their learning by </a:t>
            </a:r>
            <a:r>
              <a:rPr kumimoji="0" lang="en-GB" sz="2800" b="1" i="0" u="none" strike="noStrike" kern="1200" cap="none" spc="0" normalizeH="0" baseline="0" noProof="0" dirty="0">
                <a:ln>
                  <a:noFill/>
                </a:ln>
                <a:solidFill>
                  <a:srgbClr val="FF0000"/>
                </a:solidFill>
                <a:effectLst/>
                <a:uLnTx/>
                <a:uFillTx/>
                <a:latin typeface="Calibri"/>
                <a:ea typeface="+mn-ea"/>
                <a:cs typeface="+mn-cs"/>
              </a:rPr>
              <a:t>verbalising</a:t>
            </a:r>
            <a:r>
              <a:rPr kumimoji="0" lang="en-GB" sz="2800" b="1" i="0" u="none" strike="noStrike" kern="1200" cap="none" spc="0" normalizeH="0" baseline="0" noProof="0" dirty="0">
                <a:ln>
                  <a:noFill/>
                </a:ln>
                <a:solidFill>
                  <a:srgbClr val="59178A"/>
                </a:solidFill>
                <a:effectLst/>
                <a:uLnTx/>
                <a:uFillTx/>
                <a:latin typeface="Calibri"/>
                <a:ea typeface="+mn-ea"/>
                <a:cs typeface="+mn-cs"/>
              </a:rPr>
              <a:t>, explaining things to each other, and to us?</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Allow students to deepen their learning by </a:t>
            </a:r>
            <a:r>
              <a:rPr kumimoji="0" lang="en-GB" sz="2800" b="1" i="0" u="none" strike="noStrike" kern="1200" cap="none" spc="0" normalizeH="0" baseline="0" noProof="0" dirty="0">
                <a:ln>
                  <a:noFill/>
                </a:ln>
                <a:solidFill>
                  <a:srgbClr val="FF0000"/>
                </a:solidFill>
                <a:effectLst/>
                <a:uLnTx/>
                <a:uFillTx/>
                <a:latin typeface="Calibri"/>
                <a:ea typeface="+mn-ea"/>
                <a:cs typeface="+mn-cs"/>
              </a:rPr>
              <a:t>assessing</a:t>
            </a:r>
            <a:r>
              <a:rPr kumimoji="0" lang="en-GB" sz="2800" b="1" i="0" u="none" strike="noStrike" kern="1200" cap="none" spc="0" normalizeH="0" baseline="0" noProof="0" dirty="0">
                <a:ln>
                  <a:noFill/>
                </a:ln>
                <a:solidFill>
                  <a:srgbClr val="59178A"/>
                </a:solidFill>
                <a:effectLst/>
                <a:uLnTx/>
                <a:uFillTx/>
                <a:latin typeface="Calibri"/>
                <a:ea typeface="+mn-ea"/>
                <a:cs typeface="+mn-cs"/>
              </a:rPr>
              <a:t> their own learning, and assessing others’ learning – </a:t>
            </a:r>
            <a:r>
              <a:rPr kumimoji="0" lang="en-GB" sz="2800" b="1" i="0" u="none" strike="noStrike" kern="1200" cap="none" spc="0" normalizeH="0" baseline="0" noProof="0" dirty="0">
                <a:ln>
                  <a:noFill/>
                </a:ln>
                <a:solidFill>
                  <a:srgbClr val="FF0000"/>
                </a:solidFill>
                <a:effectLst/>
                <a:uLnTx/>
                <a:uFillTx/>
                <a:latin typeface="Calibri"/>
                <a:ea typeface="+mn-ea"/>
                <a:cs typeface="+mn-cs"/>
              </a:rPr>
              <a:t>making informed judgements</a:t>
            </a:r>
            <a:r>
              <a:rPr kumimoji="0" lang="en-GB" sz="2800" b="1" i="0" u="none" strike="noStrike" kern="1200" cap="none" spc="0" normalizeH="0" baseline="0" noProof="0" dirty="0">
                <a:ln>
                  <a:noFill/>
                </a:ln>
                <a:solidFill>
                  <a:srgbClr val="59178A"/>
                </a:solidFill>
                <a:effectLst/>
                <a:uLnTx/>
                <a:uFillTx/>
                <a:latin typeface="Calibri"/>
                <a:ea typeface="+mn-ea"/>
                <a:cs typeface="+mn-cs"/>
              </a:rPr>
              <a:t>?</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800" b="1" i="0" u="none" strike="noStrike" kern="1200" cap="none" spc="0" normalizeH="0" baseline="0" noProof="0" dirty="0">
              <a:ln>
                <a:noFill/>
              </a:ln>
              <a:solidFill>
                <a:srgbClr val="59178A"/>
              </a:solidFill>
              <a:effectLst/>
              <a:uLnTx/>
              <a:uFillTx/>
              <a:latin typeface="Calibri"/>
              <a:ea typeface="+mn-ea"/>
              <a:cs typeface="+mn-cs"/>
            </a:endParaRP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800" b="1" i="0" u="none" strike="noStrike" kern="1200" cap="none" spc="0" normalizeH="0" baseline="0" noProof="0" dirty="0">
              <a:ln>
                <a:noFill/>
              </a:ln>
              <a:solidFill>
                <a:srgbClr val="59178A"/>
              </a:solidFill>
              <a:effectLst/>
              <a:uLnTx/>
              <a:uFillTx/>
              <a:latin typeface="Calibri"/>
              <a:ea typeface="+mn-ea"/>
              <a:cs typeface="+mn-cs"/>
            </a:endParaRP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800" b="1" i="0" u="none" strike="noStrike" kern="1200" cap="none" spc="0" normalizeH="0" baseline="0" noProof="0" dirty="0">
              <a:ln>
                <a:noFill/>
              </a:ln>
              <a:solidFill>
                <a:srgbClr val="59178A"/>
              </a:solidFill>
              <a:effectLst/>
              <a:uLnTx/>
              <a:uFillTx/>
              <a:latin typeface="Calibri"/>
              <a:ea typeface="+mn-ea"/>
              <a:cs typeface="+mn-cs"/>
            </a:endParaRPr>
          </a:p>
        </p:txBody>
      </p:sp>
      <p:sp>
        <p:nvSpPr>
          <p:cNvPr id="2" name="Rectangle 2"/>
          <p:cNvSpPr>
            <a:spLocks noChangeArrowheads="1"/>
          </p:cNvSpPr>
          <p:nvPr/>
        </p:nvSpPr>
        <p:spPr bwMode="auto">
          <a:xfrm>
            <a:off x="0" y="0"/>
            <a:ext cx="9144000" cy="836613"/>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What </a:t>
            </a:r>
            <a:r>
              <a:rPr kumimoji="0" lang="en-US" sz="3200" b="1" i="1"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else</a:t>
            </a:r>
            <a:r>
              <a:rPr kumimoji="0" lang="en-US" sz="32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 can we do to use </a:t>
            </a: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teaching, assessment and feedback to:</a:t>
            </a:r>
          </a:p>
        </p:txBody>
      </p:sp>
    </p:spTree>
    <p:extLst>
      <p:ext uri="{BB962C8B-B14F-4D97-AF65-F5344CB8AC3E}">
        <p14:creationId xmlns:p14="http://schemas.microsoft.com/office/powerpoint/2010/main" val="34666881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animBg="1"/>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omic Sans MS" pitchFamily="66" charset="0"/>
                <a:ea typeface="+mn-ea"/>
                <a:cs typeface="+mn-cs"/>
              </a:rPr>
              <a:t>Doing</a:t>
            </a:r>
          </a:p>
        </p:txBody>
      </p:sp>
      <p:sp>
        <p:nvSpPr>
          <p:cNvPr id="9" name="AutoShape 9">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3"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CCFF33"/>
                </a:solidFill>
                <a:effectLst/>
                <a:uLnTx/>
                <a:uFillTx/>
                <a:latin typeface="Comic Sans MS" pitchFamily="66" charset="0"/>
                <a:ea typeface="+mn-ea"/>
                <a:cs typeface="+mn-cs"/>
              </a:rPr>
              <a:t>Ripples on a pond….</a:t>
            </a:r>
          </a:p>
        </p:txBody>
      </p:sp>
      <p:sp>
        <p:nvSpPr>
          <p:cNvPr id="14"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5" name="Oval 5"/>
          <p:cNvSpPr>
            <a:spLocks noChangeArrowheads="1"/>
          </p:cNvSpPr>
          <p:nvPr/>
        </p:nvSpPr>
        <p:spPr bwMode="auto">
          <a:xfrm>
            <a:off x="762000" y="228600"/>
            <a:ext cx="7162800" cy="6934200"/>
          </a:xfrm>
          <a:prstGeom prst="ellipse">
            <a:avLst/>
          </a:prstGeom>
          <a:solidFill>
            <a:schemeClr val="tx2"/>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6"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7"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8"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9"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rPr>
              <a:t>Wanting/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rPr>
              <a:t>Needing</a:t>
            </a:r>
          </a:p>
        </p:txBody>
      </p:sp>
      <p:sp>
        <p:nvSpPr>
          <p:cNvPr id="20" name="Rectangle 10"/>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omic Sans MS" pitchFamily="66" charset="0"/>
                <a:ea typeface="+mn-ea"/>
                <a:cs typeface="+mn-cs"/>
              </a:rPr>
              <a:t>Doing</a:t>
            </a:r>
          </a:p>
        </p:txBody>
      </p:sp>
      <p:sp>
        <p:nvSpPr>
          <p:cNvPr id="21" name="Rectangle 11"/>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omic Sans MS" pitchFamily="66" charset="0"/>
                <a:ea typeface="+mn-ea"/>
                <a:cs typeface="+mn-cs"/>
              </a:rPr>
              <a:t>Feedback</a:t>
            </a:r>
          </a:p>
        </p:txBody>
      </p:sp>
      <p:sp>
        <p:nvSpPr>
          <p:cNvPr id="22" name="Text Box 13"/>
          <p:cNvSpPr txBox="1">
            <a:spLocks noChangeArrowheads="1"/>
          </p:cNvSpPr>
          <p:nvPr/>
        </p:nvSpPr>
        <p:spPr bwMode="auto">
          <a:xfrm>
            <a:off x="6429388" y="571480"/>
            <a:ext cx="2438400" cy="1354217"/>
          </a:xfrm>
          <a:prstGeom prst="rect">
            <a:avLst/>
          </a:prstGeom>
          <a:solidFill>
            <a:srgbClr val="33CC33"/>
          </a:solidFill>
          <a:ln w="12700">
            <a:noFill/>
            <a:miter lim="800000"/>
            <a:headEnd type="none" w="sm" len="sm"/>
            <a:tailEnd type="none" w="sm" len="sm"/>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3200" b="1" i="0" u="none" strike="noStrike" kern="1200" cap="none" spc="0" normalizeH="0" baseline="0" noProof="0" dirty="0">
                <a:ln>
                  <a:noFill/>
                </a:ln>
                <a:solidFill>
                  <a:srgbClr val="FFFF00"/>
                </a:solidFill>
                <a:effectLst/>
                <a:uLnTx/>
                <a:uFillTx/>
                <a:latin typeface="Comic Sans MS" pitchFamily="66" charset="0"/>
                <a:ea typeface="+mn-ea"/>
                <a:cs typeface="+mn-cs"/>
              </a:rPr>
              <a:t>Assessing</a:t>
            </a: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2000" b="1" i="0" u="none" strike="noStrike" kern="1200" cap="none" spc="0" normalizeH="0" baseline="0" noProof="0" dirty="0">
                <a:ln>
                  <a:noFill/>
                </a:ln>
                <a:solidFill>
                  <a:srgbClr val="FFFF00"/>
                </a:solidFill>
                <a:effectLst/>
                <a:uLnTx/>
                <a:uFillTx/>
                <a:latin typeface="Comic Sans MS" pitchFamily="66" charset="0"/>
                <a:ea typeface="+mn-ea"/>
                <a:cs typeface="+mn-cs"/>
              </a:rPr>
              <a:t>making informed judgements</a:t>
            </a:r>
          </a:p>
        </p:txBody>
      </p:sp>
      <p:sp>
        <p:nvSpPr>
          <p:cNvPr id="23"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4" name="Rectangle 17"/>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omic Sans MS" pitchFamily="66" charset="0"/>
                <a:ea typeface="+mn-ea"/>
                <a:cs typeface="+mn-cs"/>
              </a:rPr>
              <a:t>Making sense</a:t>
            </a:r>
          </a:p>
        </p:txBody>
      </p:sp>
    </p:spTree>
    <p:extLst>
      <p:ext uri="{BB962C8B-B14F-4D97-AF65-F5344CB8AC3E}">
        <p14:creationId xmlns:p14="http://schemas.microsoft.com/office/powerpoint/2010/main" val="141481065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 name="Picture 4" descr="A star in the dark sky&#10;&#10;Description automatically generated">
            <a:extLst>
              <a:ext uri="{FF2B5EF4-FFF2-40B4-BE49-F238E27FC236}">
                <a16:creationId xmlns:a16="http://schemas.microsoft.com/office/drawing/2014/main" id="{E56C0072-B597-48A9-AF65-92FB1F303DA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579" y="397565"/>
            <a:ext cx="9133421" cy="6055855"/>
          </a:xfrm>
          <a:prstGeom prst="rect">
            <a:avLst/>
          </a:prstGeom>
        </p:spPr>
      </p:pic>
      <p:sp>
        <p:nvSpPr>
          <p:cNvPr id="2" name="Rectangle 1">
            <a:extLst>
              <a:ext uri="{FF2B5EF4-FFF2-40B4-BE49-F238E27FC236}">
                <a16:creationId xmlns:a16="http://schemas.microsoft.com/office/drawing/2014/main" id="{81CA9DDC-3362-430E-A3D7-3E5F6B3A7D52}"/>
              </a:ext>
            </a:extLst>
          </p:cNvPr>
          <p:cNvSpPr/>
          <p:nvPr/>
        </p:nvSpPr>
        <p:spPr>
          <a:xfrm>
            <a:off x="333989" y="6334780"/>
            <a:ext cx="8810011" cy="523220"/>
          </a:xfrm>
          <a:prstGeom prst="rect">
            <a:avLst/>
          </a:prstGeom>
        </p:spPr>
        <p:txBody>
          <a:bodyPr wrap="square">
            <a:spAutoFit/>
          </a:bodyPr>
          <a:lstStyle/>
          <a:p>
            <a:r>
              <a:rPr lang="en-GB" sz="2800" dirty="0">
                <a:hlinkClick r:id="rId3"/>
              </a:rPr>
              <a:t>https://www.youtube.com/watch?v=TyaOW4K83i8</a:t>
            </a:r>
            <a:endParaRPr lang="en-GB" sz="2800" dirty="0"/>
          </a:p>
        </p:txBody>
      </p:sp>
    </p:spTree>
    <p:extLst>
      <p:ext uri="{BB962C8B-B14F-4D97-AF65-F5344CB8AC3E}">
        <p14:creationId xmlns:p14="http://schemas.microsoft.com/office/powerpoint/2010/main" val="2967129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5A4334-784C-4E23-BDF3-8FD55D36532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5725"/>
            <a:ext cx="9144000" cy="7025155"/>
          </a:xfrm>
          <a:prstGeom prst="rect">
            <a:avLst/>
          </a:prstGeom>
        </p:spPr>
      </p:pic>
      <p:sp>
        <p:nvSpPr>
          <p:cNvPr id="2" name="TextBox 1">
            <a:extLst>
              <a:ext uri="{FF2B5EF4-FFF2-40B4-BE49-F238E27FC236}">
                <a16:creationId xmlns:a16="http://schemas.microsoft.com/office/drawing/2014/main" id="{4A31B799-203D-4F99-A46F-C7EA4E1CD936}"/>
              </a:ext>
            </a:extLst>
          </p:cNvPr>
          <p:cNvSpPr txBox="1"/>
          <p:nvPr/>
        </p:nvSpPr>
        <p:spPr>
          <a:xfrm>
            <a:off x="5148080" y="404580"/>
            <a:ext cx="3687420"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0" i="0" u="none" strike="noStrike" kern="1200" cap="none" spc="0" normalizeH="0" baseline="0" noProof="0" dirty="0">
                <a:ln>
                  <a:noFill/>
                </a:ln>
                <a:solidFill>
                  <a:prstClr val="black"/>
                </a:solidFill>
                <a:effectLst/>
                <a:highlight>
                  <a:srgbClr val="FF00FF"/>
                </a:highlight>
                <a:uLnTx/>
                <a:uFillTx/>
                <a:latin typeface="Calibri" panose="020F0502020204030204" pitchFamily="34" charset="0"/>
                <a:ea typeface="+mn-ea"/>
                <a:cs typeface="Calibri" panose="020F0502020204030204" pitchFamily="34" charset="0"/>
              </a:rPr>
              <a:t>Thanks, Dr Paul Kleiman</a:t>
            </a:r>
          </a:p>
        </p:txBody>
      </p:sp>
      <p:pic>
        <p:nvPicPr>
          <p:cNvPr id="5" name="Picture 4" descr="A screenshot of a cell phone&#10;&#10;Description automatically generated">
            <a:extLst>
              <a:ext uri="{FF2B5EF4-FFF2-40B4-BE49-F238E27FC236}">
                <a16:creationId xmlns:a16="http://schemas.microsoft.com/office/drawing/2014/main" id="{DB495C4E-4A01-428A-9565-1C45A6DD964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84" y="1052670"/>
            <a:ext cx="9144000" cy="5488000"/>
          </a:xfrm>
          <a:prstGeom prst="rect">
            <a:avLst/>
          </a:prstGeom>
        </p:spPr>
      </p:pic>
    </p:spTree>
    <p:extLst>
      <p:ext uri="{BB962C8B-B14F-4D97-AF65-F5344CB8AC3E}">
        <p14:creationId xmlns:p14="http://schemas.microsoft.com/office/powerpoint/2010/main" val="4103785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57352-4D39-4892-AE52-B854674774DC}"/>
              </a:ext>
            </a:extLst>
          </p:cNvPr>
          <p:cNvSpPr>
            <a:spLocks noGrp="1"/>
          </p:cNvSpPr>
          <p:nvPr>
            <p:ph type="title"/>
          </p:nvPr>
        </p:nvSpPr>
        <p:spPr>
          <a:solidFill>
            <a:schemeClr val="accent1"/>
          </a:solidFill>
          <a:ln w="19050" algn="ctr">
            <a:solidFill>
              <a:schemeClr val="tx1"/>
            </a:solidFill>
            <a:miter lim="800000"/>
            <a:headEnd/>
            <a:tailEnd/>
          </a:ln>
        </p:spPr>
        <p:txBody>
          <a:bodyPr vert="horz" wrap="square" lIns="91440" tIns="45720" rIns="91440" bIns="45720" numCol="1" anchor="ctr" anchorCtr="0" compatLnSpc="1">
            <a:prstTxWarp prst="textNoShape">
              <a:avLst/>
            </a:prstTxWarp>
          </a:bodyPr>
          <a:lstStyle/>
          <a:p>
            <a:r>
              <a:rPr lang="en-GB" dirty="0">
                <a:solidFill>
                  <a:srgbClr val="0070C0"/>
                </a:solidFill>
                <a:latin typeface="+mn-lt"/>
              </a:rPr>
              <a:t>Hits</a:t>
            </a:r>
          </a:p>
        </p:txBody>
      </p:sp>
      <p:sp>
        <p:nvSpPr>
          <p:cNvPr id="3" name="Content Placeholder 2">
            <a:extLst>
              <a:ext uri="{FF2B5EF4-FFF2-40B4-BE49-F238E27FC236}">
                <a16:creationId xmlns:a16="http://schemas.microsoft.com/office/drawing/2014/main" id="{00D24C2D-86E8-4500-8B73-2EF46993B8AE}"/>
              </a:ext>
            </a:extLst>
          </p:cNvPr>
          <p:cNvSpPr>
            <a:spLocks noGrp="1"/>
          </p:cNvSpPr>
          <p:nvPr>
            <p:ph idx="1"/>
          </p:nvPr>
        </p:nvSpPr>
        <p:spPr/>
        <p:txBody>
          <a:bodyPr/>
          <a:lstStyle/>
          <a:p>
            <a:pPr marL="0" indent="0">
              <a:buNone/>
            </a:pPr>
            <a:r>
              <a:rPr lang="en-GB" dirty="0"/>
              <a:t>Some things I really liked about this conference.</a:t>
            </a:r>
          </a:p>
        </p:txBody>
      </p:sp>
    </p:spTree>
    <p:extLst>
      <p:ext uri="{BB962C8B-B14F-4D97-AF65-F5344CB8AC3E}">
        <p14:creationId xmlns:p14="http://schemas.microsoft.com/office/powerpoint/2010/main" val="426827745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2"/>
          <p:cNvSpPr/>
          <p:nvPr/>
        </p:nvSpPr>
        <p:spPr>
          <a:xfrm>
            <a:off x="765587" y="857250"/>
            <a:ext cx="7332128" cy="2538778"/>
          </a:xfrm>
          <a:prstGeom prst="rect">
            <a:avLst/>
          </a:prstGeom>
          <a:solidFill>
            <a:srgbClr val="58C7DD">
              <a:alpha val="80000"/>
            </a:srgbClr>
          </a:solidFill>
          <a:ln>
            <a:noFill/>
          </a:ln>
        </p:spPr>
        <p:txBody>
          <a:bodyPr spcFirstLastPara="1" wrap="square" lIns="68569" tIns="34275" rIns="68569" bIns="34275" anchor="ctr" anchorCtr="0">
            <a:noAutofit/>
          </a:bodyPr>
          <a:lstStyle/>
          <a:p>
            <a:pPr algn="ctr" defTabSz="685800" fontAlgn="auto">
              <a:spcBef>
                <a:spcPts val="0"/>
              </a:spcBef>
              <a:spcAft>
                <a:spcPts val="0"/>
              </a:spcAft>
              <a:buClr>
                <a:srgbClr val="000000"/>
              </a:buClr>
            </a:pPr>
            <a:endParaRPr sz="1350" kern="0">
              <a:solidFill>
                <a:srgbClr val="FFFFFF"/>
              </a:solidFill>
              <a:latin typeface="Arial"/>
              <a:ea typeface="Arial"/>
              <a:cs typeface="Arial"/>
              <a:sym typeface="Arial"/>
            </a:endParaRPr>
          </a:p>
        </p:txBody>
      </p:sp>
      <p:sp>
        <p:nvSpPr>
          <p:cNvPr id="57" name="Google Shape;57;p12"/>
          <p:cNvSpPr txBox="1">
            <a:spLocks noGrp="1"/>
          </p:cNvSpPr>
          <p:nvPr>
            <p:ph type="ctrTitle"/>
          </p:nvPr>
        </p:nvSpPr>
        <p:spPr>
          <a:xfrm>
            <a:off x="1080779" y="1387554"/>
            <a:ext cx="6858000" cy="715725"/>
          </a:xfrm>
          <a:prstGeom prst="rect">
            <a:avLst/>
          </a:prstGeom>
          <a:noFill/>
          <a:ln>
            <a:noFill/>
          </a:ln>
        </p:spPr>
        <p:txBody>
          <a:bodyPr spcFirstLastPara="1" wrap="square" lIns="68569" tIns="34275" rIns="68569" bIns="34275" anchor="b" anchorCtr="0">
            <a:noAutofit/>
          </a:bodyPr>
          <a:lstStyle/>
          <a:p>
            <a:pPr>
              <a:buSzPts val="1100"/>
            </a:pPr>
            <a:r>
              <a:rPr lang="en-US"/>
              <a:t>Does change mean progress?  </a:t>
            </a:r>
            <a:endParaRPr/>
          </a:p>
          <a:p>
            <a:pPr marL="342900" indent="-381000">
              <a:buChar char="-"/>
            </a:pPr>
            <a:r>
              <a:rPr lang="en-US"/>
              <a:t>the challenge for HE</a:t>
            </a:r>
            <a:endParaRPr/>
          </a:p>
        </p:txBody>
      </p:sp>
      <p:sp>
        <p:nvSpPr>
          <p:cNvPr id="58" name="Google Shape;58;p12"/>
          <p:cNvSpPr txBox="1">
            <a:spLocks noGrp="1"/>
          </p:cNvSpPr>
          <p:nvPr>
            <p:ph type="subTitle" idx="1"/>
          </p:nvPr>
        </p:nvSpPr>
        <p:spPr>
          <a:xfrm>
            <a:off x="1080779" y="2172359"/>
            <a:ext cx="6858000" cy="1241775"/>
          </a:xfrm>
          <a:prstGeom prst="rect">
            <a:avLst/>
          </a:prstGeom>
          <a:noFill/>
          <a:ln>
            <a:noFill/>
          </a:ln>
        </p:spPr>
        <p:txBody>
          <a:bodyPr spcFirstLastPara="1" wrap="square" lIns="68569" tIns="34275" rIns="68569" bIns="34275" anchor="t" anchorCtr="0">
            <a:noAutofit/>
          </a:bodyPr>
          <a:lstStyle/>
          <a:p>
            <a:pPr>
              <a:spcBef>
                <a:spcPts val="0"/>
              </a:spcBef>
              <a:buClr>
                <a:schemeClr val="lt1"/>
              </a:buClr>
            </a:pPr>
            <a:r>
              <a:rPr lang="en-US" sz="2250">
                <a:solidFill>
                  <a:schemeClr val="lt1"/>
                </a:solidFill>
              </a:rPr>
              <a:t>Dr Mark Glynn</a:t>
            </a:r>
            <a:endParaRPr sz="2250">
              <a:solidFill>
                <a:schemeClr val="lt1"/>
              </a:solidFill>
            </a:endParaRPr>
          </a:p>
          <a:p>
            <a:pPr>
              <a:spcBef>
                <a:spcPts val="0"/>
              </a:spcBef>
              <a:buClr>
                <a:schemeClr val="lt1"/>
              </a:buClr>
            </a:pPr>
            <a:r>
              <a:rPr lang="en-US" sz="2250">
                <a:solidFill>
                  <a:schemeClr val="lt1"/>
                </a:solidFill>
              </a:rPr>
              <a:t>mark.glynn@dcu.ie</a:t>
            </a:r>
            <a:endParaRPr sz="2250">
              <a:solidFill>
                <a:schemeClr val="lt1"/>
              </a:solidFill>
            </a:endParaRPr>
          </a:p>
          <a:p>
            <a:pPr>
              <a:spcBef>
                <a:spcPts val="0"/>
              </a:spcBef>
              <a:buClr>
                <a:schemeClr val="lt1"/>
              </a:buClr>
            </a:pPr>
            <a:r>
              <a:rPr lang="en-US" sz="2250">
                <a:solidFill>
                  <a:schemeClr val="lt1"/>
                </a:solidFill>
              </a:rPr>
              <a:t>@glynnmark</a:t>
            </a:r>
            <a:endParaRPr sz="2250">
              <a:solidFill>
                <a:schemeClr val="lt1"/>
              </a:solidFill>
            </a:endParaRPr>
          </a:p>
        </p:txBody>
      </p:sp>
      <p:sp>
        <p:nvSpPr>
          <p:cNvPr id="59" name="Google Shape;59;p12"/>
          <p:cNvSpPr txBox="1"/>
          <p:nvPr/>
        </p:nvSpPr>
        <p:spPr>
          <a:xfrm>
            <a:off x="1080788" y="5695425"/>
            <a:ext cx="2938950" cy="305325"/>
          </a:xfrm>
          <a:prstGeom prst="rect">
            <a:avLst/>
          </a:prstGeom>
          <a:noFill/>
          <a:ln>
            <a:noFill/>
          </a:ln>
        </p:spPr>
        <p:txBody>
          <a:bodyPr spcFirstLastPara="1" wrap="square" lIns="68569" tIns="68569" rIns="68569" bIns="68569" anchor="t" anchorCtr="0">
            <a:noAutofit/>
          </a:bodyPr>
          <a:lstStyle/>
          <a:p>
            <a:pPr defTabSz="685800" fontAlgn="auto">
              <a:spcBef>
                <a:spcPts val="0"/>
              </a:spcBef>
              <a:spcAft>
                <a:spcPts val="0"/>
              </a:spcAft>
              <a:buClr>
                <a:srgbClr val="000000"/>
              </a:buClr>
            </a:pPr>
            <a:r>
              <a:rPr lang="en-US" sz="1800" b="1" kern="0">
                <a:solidFill>
                  <a:srgbClr val="000000"/>
                </a:solidFill>
                <a:latin typeface="Arial"/>
                <a:cs typeface="Arial"/>
                <a:sym typeface="Arial"/>
              </a:rPr>
              <a:t>http://bit.ly/mgseda2019</a:t>
            </a:r>
            <a:endParaRPr sz="1800" b="1" kern="0">
              <a:solidFill>
                <a:srgbClr val="000000"/>
              </a:solidFill>
              <a:latin typeface="Arial"/>
              <a:cs typeface="Arial"/>
              <a:sym typeface="Arial"/>
            </a:endParaRPr>
          </a:p>
        </p:txBody>
      </p:sp>
    </p:spTree>
    <p:extLst>
      <p:ext uri="{BB962C8B-B14F-4D97-AF65-F5344CB8AC3E}">
        <p14:creationId xmlns:p14="http://schemas.microsoft.com/office/powerpoint/2010/main" val="26646829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8"/>
          <p:cNvSpPr txBox="1">
            <a:spLocks noGrp="1"/>
          </p:cNvSpPr>
          <p:nvPr>
            <p:ph type="title"/>
          </p:nvPr>
        </p:nvSpPr>
        <p:spPr>
          <a:xfrm>
            <a:off x="1849619" y="1131094"/>
            <a:ext cx="6771600" cy="994275"/>
          </a:xfrm>
          <a:prstGeom prst="rect">
            <a:avLst/>
          </a:prstGeom>
        </p:spPr>
        <p:txBody>
          <a:bodyPr spcFirstLastPara="1" wrap="square" lIns="68569" tIns="68569" rIns="68569" bIns="68569" anchor="ctr" anchorCtr="0">
            <a:noAutofit/>
          </a:bodyPr>
          <a:lstStyle/>
          <a:p>
            <a:pPr>
              <a:lnSpc>
                <a:spcPct val="100000"/>
              </a:lnSpc>
            </a:pPr>
            <a:r>
              <a:rPr lang="en-US" sz="3600">
                <a:solidFill>
                  <a:srgbClr val="1A1A1A"/>
                </a:solidFill>
              </a:rPr>
              <a:t>Fraud triangle</a:t>
            </a:r>
            <a:r>
              <a:rPr lang="en-US" sz="2625" b="1">
                <a:solidFill>
                  <a:srgbClr val="1A1A1A"/>
                </a:solidFill>
                <a:latin typeface="Raleway"/>
                <a:ea typeface="Raleway"/>
                <a:cs typeface="Raleway"/>
                <a:sym typeface="Raleway"/>
              </a:rPr>
              <a:t> </a:t>
            </a:r>
            <a:r>
              <a:rPr lang="en-US" sz="1800">
                <a:latin typeface="Raleway"/>
                <a:ea typeface="Raleway"/>
                <a:cs typeface="Raleway"/>
                <a:sym typeface="Raleway"/>
              </a:rPr>
              <a:t>(Cressey, 1953)</a:t>
            </a:r>
            <a:endParaRPr/>
          </a:p>
        </p:txBody>
      </p:sp>
      <p:sp>
        <p:nvSpPr>
          <p:cNvPr id="223" name="Google Shape;223;p28"/>
          <p:cNvSpPr/>
          <p:nvPr/>
        </p:nvSpPr>
        <p:spPr>
          <a:xfrm>
            <a:off x="2932085" y="2737305"/>
            <a:ext cx="3901275" cy="2460825"/>
          </a:xfrm>
          <a:prstGeom prst="triangle">
            <a:avLst>
              <a:gd name="adj" fmla="val 50000"/>
            </a:avLst>
          </a:prstGeom>
          <a:solidFill>
            <a:srgbClr val="E7E6E6"/>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defTabSz="685800" fontAlgn="auto">
              <a:spcBef>
                <a:spcPts val="0"/>
              </a:spcBef>
              <a:spcAft>
                <a:spcPts val="0"/>
              </a:spcAft>
              <a:buClr>
                <a:srgbClr val="000000"/>
              </a:buClr>
            </a:pPr>
            <a:endParaRPr sz="1050" kern="0">
              <a:solidFill>
                <a:srgbClr val="000000"/>
              </a:solidFill>
              <a:latin typeface="Arial"/>
              <a:cs typeface="Arial"/>
              <a:sym typeface="Arial"/>
            </a:endParaRPr>
          </a:p>
        </p:txBody>
      </p:sp>
      <p:sp>
        <p:nvSpPr>
          <p:cNvPr id="224" name="Google Shape;224;p28"/>
          <p:cNvSpPr txBox="1"/>
          <p:nvPr/>
        </p:nvSpPr>
        <p:spPr>
          <a:xfrm>
            <a:off x="4242090" y="2231282"/>
            <a:ext cx="1281375" cy="464625"/>
          </a:xfrm>
          <a:prstGeom prst="rect">
            <a:avLst/>
          </a:prstGeom>
          <a:solidFill>
            <a:srgbClr val="A4C2F4"/>
          </a:solidFill>
          <a:ln>
            <a:noFill/>
          </a:ln>
        </p:spPr>
        <p:txBody>
          <a:bodyPr spcFirstLastPara="1" wrap="square" lIns="91425" tIns="91425" rIns="91425" bIns="91425" anchor="t" anchorCtr="0">
            <a:noAutofit/>
          </a:bodyPr>
          <a:lstStyle/>
          <a:p>
            <a:pPr algn="ctr" defTabSz="685800" fontAlgn="auto">
              <a:spcBef>
                <a:spcPts val="0"/>
              </a:spcBef>
              <a:spcAft>
                <a:spcPts val="0"/>
              </a:spcAft>
              <a:buClr>
                <a:srgbClr val="000000"/>
              </a:buClr>
            </a:pPr>
            <a:r>
              <a:rPr lang="en-US" sz="1800" b="1" kern="0">
                <a:solidFill>
                  <a:srgbClr val="000000"/>
                </a:solidFill>
                <a:latin typeface="Raleway"/>
                <a:ea typeface="Raleway"/>
                <a:cs typeface="Raleway"/>
                <a:sym typeface="Raleway"/>
              </a:rPr>
              <a:t>Pressure</a:t>
            </a:r>
            <a:endParaRPr sz="1800" b="1" kern="0">
              <a:solidFill>
                <a:srgbClr val="000000"/>
              </a:solidFill>
              <a:latin typeface="Raleway"/>
              <a:ea typeface="Raleway"/>
              <a:cs typeface="Raleway"/>
              <a:sym typeface="Raleway"/>
            </a:endParaRPr>
          </a:p>
        </p:txBody>
      </p:sp>
      <p:sp>
        <p:nvSpPr>
          <p:cNvPr id="225" name="Google Shape;225;p28"/>
          <p:cNvSpPr txBox="1"/>
          <p:nvPr/>
        </p:nvSpPr>
        <p:spPr>
          <a:xfrm>
            <a:off x="6275075" y="5261950"/>
            <a:ext cx="1935900" cy="464625"/>
          </a:xfrm>
          <a:prstGeom prst="rect">
            <a:avLst/>
          </a:prstGeom>
          <a:solidFill>
            <a:srgbClr val="A4C2F4"/>
          </a:solidFill>
          <a:ln>
            <a:noFill/>
          </a:ln>
        </p:spPr>
        <p:txBody>
          <a:bodyPr spcFirstLastPara="1" wrap="square" lIns="91425" tIns="91425" rIns="91425" bIns="91425" anchor="t" anchorCtr="0">
            <a:noAutofit/>
          </a:bodyPr>
          <a:lstStyle/>
          <a:p>
            <a:pPr algn="ctr" defTabSz="685800" fontAlgn="auto">
              <a:spcBef>
                <a:spcPts val="0"/>
              </a:spcBef>
              <a:spcAft>
                <a:spcPts val="0"/>
              </a:spcAft>
              <a:buClr>
                <a:srgbClr val="000000"/>
              </a:buClr>
            </a:pPr>
            <a:r>
              <a:rPr lang="en-US" sz="1800" b="1" kern="0">
                <a:solidFill>
                  <a:srgbClr val="000000"/>
                </a:solidFill>
                <a:latin typeface="Raleway"/>
                <a:ea typeface="Raleway"/>
                <a:cs typeface="Raleway"/>
                <a:sym typeface="Raleway"/>
              </a:rPr>
              <a:t>Rationalisation</a:t>
            </a:r>
            <a:endParaRPr sz="1800" b="1" kern="0">
              <a:solidFill>
                <a:srgbClr val="000000"/>
              </a:solidFill>
              <a:latin typeface="Raleway"/>
              <a:ea typeface="Raleway"/>
              <a:cs typeface="Raleway"/>
              <a:sym typeface="Raleway"/>
            </a:endParaRPr>
          </a:p>
        </p:txBody>
      </p:sp>
      <p:sp>
        <p:nvSpPr>
          <p:cNvPr id="226" name="Google Shape;226;p28"/>
          <p:cNvSpPr txBox="1"/>
          <p:nvPr/>
        </p:nvSpPr>
        <p:spPr>
          <a:xfrm>
            <a:off x="1930888" y="5261945"/>
            <a:ext cx="1767375" cy="464625"/>
          </a:xfrm>
          <a:prstGeom prst="rect">
            <a:avLst/>
          </a:prstGeom>
          <a:solidFill>
            <a:srgbClr val="A4C2F4"/>
          </a:solidFill>
          <a:ln>
            <a:noFill/>
          </a:ln>
        </p:spPr>
        <p:txBody>
          <a:bodyPr spcFirstLastPara="1" wrap="square" lIns="91425" tIns="91425" rIns="91425" bIns="91425" anchor="t" anchorCtr="0">
            <a:noAutofit/>
          </a:bodyPr>
          <a:lstStyle/>
          <a:p>
            <a:pPr algn="ctr" defTabSz="685800" fontAlgn="auto">
              <a:spcBef>
                <a:spcPts val="0"/>
              </a:spcBef>
              <a:spcAft>
                <a:spcPts val="0"/>
              </a:spcAft>
              <a:buClr>
                <a:srgbClr val="000000"/>
              </a:buClr>
            </a:pPr>
            <a:r>
              <a:rPr lang="en-US" sz="1800" b="1" kern="0">
                <a:solidFill>
                  <a:srgbClr val="000000"/>
                </a:solidFill>
                <a:latin typeface="Raleway"/>
                <a:ea typeface="Raleway"/>
                <a:cs typeface="Raleway"/>
                <a:sym typeface="Raleway"/>
              </a:rPr>
              <a:t>Opportunity</a:t>
            </a:r>
            <a:endParaRPr sz="1800" b="1" kern="0">
              <a:solidFill>
                <a:srgbClr val="000000"/>
              </a:solidFill>
              <a:latin typeface="Raleway"/>
              <a:ea typeface="Raleway"/>
              <a:cs typeface="Raleway"/>
              <a:sym typeface="Raleway"/>
            </a:endParaRPr>
          </a:p>
        </p:txBody>
      </p:sp>
      <p:cxnSp>
        <p:nvCxnSpPr>
          <p:cNvPr id="227" name="Google Shape;227;p28"/>
          <p:cNvCxnSpPr/>
          <p:nvPr/>
        </p:nvCxnSpPr>
        <p:spPr>
          <a:xfrm rot="10800000" flipH="1">
            <a:off x="1708456" y="5077670"/>
            <a:ext cx="6219000" cy="27000"/>
          </a:xfrm>
          <a:prstGeom prst="straightConnector1">
            <a:avLst/>
          </a:prstGeom>
          <a:noFill/>
          <a:ln w="19050" cap="flat" cmpd="sng">
            <a:solidFill>
              <a:srgbClr val="44546A"/>
            </a:solidFill>
            <a:prstDash val="dot"/>
            <a:round/>
            <a:headEnd type="stealth" w="med" len="med"/>
            <a:tailEnd type="stealth" w="med" len="med"/>
          </a:ln>
        </p:spPr>
      </p:cxnSp>
      <p:cxnSp>
        <p:nvCxnSpPr>
          <p:cNvPr id="228" name="Google Shape;228;p28"/>
          <p:cNvCxnSpPr/>
          <p:nvPr/>
        </p:nvCxnSpPr>
        <p:spPr>
          <a:xfrm>
            <a:off x="4889847" y="3262937"/>
            <a:ext cx="0" cy="2405925"/>
          </a:xfrm>
          <a:prstGeom prst="straightConnector1">
            <a:avLst/>
          </a:prstGeom>
          <a:noFill/>
          <a:ln w="19050" cap="flat" cmpd="sng">
            <a:solidFill>
              <a:srgbClr val="44546A"/>
            </a:solidFill>
            <a:prstDash val="dot"/>
            <a:round/>
            <a:headEnd type="stealth" w="med" len="med"/>
            <a:tailEnd type="stealth" w="med" len="med"/>
          </a:ln>
        </p:spPr>
      </p:cxnSp>
    </p:spTree>
    <p:extLst>
      <p:ext uri="{BB962C8B-B14F-4D97-AF65-F5344CB8AC3E}">
        <p14:creationId xmlns:p14="http://schemas.microsoft.com/office/powerpoint/2010/main" val="40346357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37"/>
          <p:cNvSpPr txBox="1">
            <a:spLocks noGrp="1"/>
          </p:cNvSpPr>
          <p:nvPr>
            <p:ph type="title"/>
          </p:nvPr>
        </p:nvSpPr>
        <p:spPr>
          <a:xfrm>
            <a:off x="1849619" y="1131094"/>
            <a:ext cx="6771600" cy="994275"/>
          </a:xfrm>
          <a:prstGeom prst="rect">
            <a:avLst/>
          </a:prstGeom>
        </p:spPr>
        <p:txBody>
          <a:bodyPr spcFirstLastPara="1" wrap="square" lIns="68569" tIns="68569" rIns="68569" bIns="68569" anchor="ctr" anchorCtr="0">
            <a:noAutofit/>
          </a:bodyPr>
          <a:lstStyle/>
          <a:p>
            <a:pPr>
              <a:lnSpc>
                <a:spcPct val="100000"/>
              </a:lnSpc>
              <a:buSzPts val="1100"/>
            </a:pPr>
            <a:r>
              <a:rPr lang="en-US" sz="2700"/>
              <a:t>Number of students reporting a disability</a:t>
            </a:r>
            <a:endParaRPr sz="2700"/>
          </a:p>
        </p:txBody>
      </p:sp>
      <p:pic>
        <p:nvPicPr>
          <p:cNvPr id="328" name="Google Shape;328;p37" title="Statistics on numbers of students in HE with disabilities"/>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2396766" y="2125369"/>
            <a:ext cx="5451581" cy="3445050"/>
          </a:xfrm>
          <a:prstGeom prst="rect">
            <a:avLst/>
          </a:prstGeom>
          <a:noFill/>
          <a:ln>
            <a:noFill/>
          </a:ln>
        </p:spPr>
      </p:pic>
      <p:sp>
        <p:nvSpPr>
          <p:cNvPr id="329" name="Google Shape;329;p37"/>
          <p:cNvSpPr/>
          <p:nvPr/>
        </p:nvSpPr>
        <p:spPr>
          <a:xfrm>
            <a:off x="3095794" y="2394563"/>
            <a:ext cx="4498556" cy="1685025"/>
          </a:xfrm>
          <a:custGeom>
            <a:avLst/>
            <a:gdLst/>
            <a:ahLst/>
            <a:cxnLst/>
            <a:rect l="l" t="t" r="r" b="b"/>
            <a:pathLst>
              <a:path w="239923" h="89868" extrusionOk="0">
                <a:moveTo>
                  <a:pt x="0" y="89433"/>
                </a:moveTo>
                <a:cubicBezTo>
                  <a:pt x="23110" y="89433"/>
                  <a:pt x="48127" y="91174"/>
                  <a:pt x="68795" y="80834"/>
                </a:cubicBezTo>
                <a:cubicBezTo>
                  <a:pt x="76845" y="76807"/>
                  <a:pt x="87404" y="80561"/>
                  <a:pt x="95454" y="76534"/>
                </a:cubicBezTo>
                <a:cubicBezTo>
                  <a:pt x="102163" y="73177"/>
                  <a:pt x="111102" y="77309"/>
                  <a:pt x="117812" y="73954"/>
                </a:cubicBezTo>
                <a:cubicBezTo>
                  <a:pt x="128273" y="68723"/>
                  <a:pt x="140888" y="68866"/>
                  <a:pt x="151349" y="63635"/>
                </a:cubicBezTo>
                <a:cubicBezTo>
                  <a:pt x="156972" y="60824"/>
                  <a:pt x="159803" y="54321"/>
                  <a:pt x="164248" y="49876"/>
                </a:cubicBezTo>
                <a:cubicBezTo>
                  <a:pt x="169443" y="44681"/>
                  <a:pt x="179692" y="47332"/>
                  <a:pt x="184887" y="42137"/>
                </a:cubicBezTo>
                <a:cubicBezTo>
                  <a:pt x="191746" y="35278"/>
                  <a:pt x="202106" y="32657"/>
                  <a:pt x="208965" y="25798"/>
                </a:cubicBezTo>
                <a:cubicBezTo>
                  <a:pt x="218463" y="16300"/>
                  <a:pt x="230425" y="9498"/>
                  <a:pt x="239923" y="0"/>
                </a:cubicBezTo>
              </a:path>
            </a:pathLst>
          </a:custGeom>
          <a:noFill/>
          <a:ln w="9525" cap="flat" cmpd="sng">
            <a:solidFill>
              <a:schemeClr val="dk2"/>
            </a:solidFill>
            <a:prstDash val="solid"/>
            <a:round/>
            <a:headEnd type="none" w="med" len="med"/>
            <a:tailEnd type="none" w="med" len="med"/>
          </a:ln>
        </p:spPr>
      </p:sp>
    </p:spTree>
    <p:extLst>
      <p:ext uri="{BB962C8B-B14F-4D97-AF65-F5344CB8AC3E}">
        <p14:creationId xmlns:p14="http://schemas.microsoft.com/office/powerpoint/2010/main" val="227403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8"/>
                                        </p:tgtEl>
                                        <p:attrNameLst>
                                          <p:attrName>style.visibility</p:attrName>
                                        </p:attrNameLst>
                                      </p:cBhvr>
                                      <p:to>
                                        <p:strVal val="visible"/>
                                      </p:to>
                                    </p:set>
                                    <p:animEffect transition="in" filter="fade">
                                      <p:cBhvr>
                                        <p:cTn id="7" dur="1000"/>
                                        <p:tgtEl>
                                          <p:spTgt spid="3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accent3">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p:cNvSpPr txBox="1"/>
          <p:nvPr/>
        </p:nvSpPr>
        <p:spPr>
          <a:xfrm>
            <a:off x="-1" y="44624"/>
            <a:ext cx="9082717"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alibri"/>
                <a:ea typeface="+mn-ea"/>
                <a:cs typeface="+mn-cs"/>
              </a:rPr>
              <a:t>New frontiers in improving the way we support and relate to students</a:t>
            </a:r>
          </a:p>
        </p:txBody>
      </p:sp>
      <p:sp>
        <p:nvSpPr>
          <p:cNvPr id="5" name="TextBox 4"/>
          <p:cNvSpPr txBox="1"/>
          <p:nvPr/>
        </p:nvSpPr>
        <p:spPr>
          <a:xfrm>
            <a:off x="-108519" y="4264029"/>
            <a:ext cx="9191236" cy="33547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alibri"/>
                <a:ea typeface="+mn-ea"/>
                <a:cs typeface="Arial" pitchFamily="34" charset="0"/>
              </a:rPr>
              <a:t>Michelle Morgan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Calibri"/>
              <a:ea typeface="+mn-ea"/>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alibri"/>
                <a:ea typeface="+mn-ea"/>
                <a:cs typeface="Arial" pitchFamily="34" charset="0"/>
              </a:rPr>
              <a:t>14 November 2019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prstClr val="white"/>
                </a:solidFill>
                <a:effectLst/>
                <a:uLnTx/>
                <a:uFillTx/>
                <a:latin typeface="Calibri"/>
                <a:ea typeface="+mn-ea"/>
                <a:cs typeface="Arial" pitchFamily="34" charset="0"/>
              </a:rPr>
              <a:t>SEDA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alibri"/>
                <a:ea typeface="+mn-ea"/>
                <a:cs typeface="Arial" pitchFamily="34" charset="0"/>
              </a:rPr>
              <a:t>Annual T&amp;L Conference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alibri"/>
                <a:ea typeface="+mn-ea"/>
                <a:cs typeface="Arial" pitchFamily="34" charset="0"/>
              </a:rPr>
              <a:t>Leeds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1" u="none" strike="noStrike" kern="1200" cap="none" spc="0" normalizeH="0" baseline="0" noProof="0" dirty="0">
              <a:ln>
                <a:noFill/>
              </a:ln>
              <a:solidFill>
                <a:prstClr val="black"/>
              </a:solidFill>
              <a:effectLst/>
              <a:uLnTx/>
              <a:uFillTx/>
              <a:latin typeface="Calibri"/>
              <a:ea typeface="+mn-ea"/>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br>
              <a:rPr kumimoji="0" lang="en-GB" sz="1800" b="1" i="0" u="none" strike="noStrike" kern="1200" cap="none" spc="0" normalizeH="0" baseline="0" noProof="0" dirty="0">
                <a:ln>
                  <a:noFill/>
                </a:ln>
                <a:solidFill>
                  <a:prstClr val="black"/>
                </a:solidFill>
                <a:effectLst/>
                <a:uLnTx/>
                <a:uFillTx/>
                <a:latin typeface="Calibri"/>
                <a:ea typeface="+mn-ea"/>
                <a:cs typeface="Arial" pitchFamily="34" charset="0"/>
              </a:rPr>
            </a:br>
            <a:r>
              <a:rPr kumimoji="0" lang="en-GB" sz="1600" b="0" i="0" u="none" strike="noStrike" kern="1200" cap="none" spc="0" normalizeH="0" baseline="0" noProof="0" dirty="0">
                <a:ln>
                  <a:noFill/>
                </a:ln>
                <a:solidFill>
                  <a:prstClr val="black"/>
                </a:solidFill>
                <a:effectLst/>
                <a:uLnTx/>
                <a:uFillTx/>
                <a:latin typeface="Calibri"/>
                <a:ea typeface="+mn-ea"/>
                <a:cs typeface="Arial" pitchFamily="34" charset="0"/>
              </a:rPr>
              <a:t>	</a:t>
            </a:r>
          </a:p>
        </p:txBody>
      </p:sp>
      <p:sp>
        <p:nvSpPr>
          <p:cNvPr id="6" name="AutoShape 2" descr="Image result for UKCGE"/>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AutoShape 4" descr="Image result for bournemouth uni"/>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50974" y="1481652"/>
            <a:ext cx="3872250" cy="27815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3431" y="5085184"/>
            <a:ext cx="547537" cy="444187"/>
          </a:xfrm>
          <a:prstGeom prst="rect">
            <a:avLst/>
          </a:prstGeom>
        </p:spPr>
      </p:pic>
      <p:sp>
        <p:nvSpPr>
          <p:cNvPr id="13" name="TextBox 12"/>
          <p:cNvSpPr txBox="1"/>
          <p:nvPr/>
        </p:nvSpPr>
        <p:spPr>
          <a:xfrm>
            <a:off x="709408" y="5003520"/>
            <a:ext cx="139276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alibri"/>
                <a:ea typeface="+mn-ea"/>
                <a:cs typeface="+mn-cs"/>
              </a:rPr>
              <a:t>@</a:t>
            </a:r>
            <a:r>
              <a:rPr kumimoji="0" lang="en-GB" sz="2800" b="1" i="0" u="none" strike="noStrike" kern="1200" cap="none" spc="0" normalizeH="0" baseline="0" noProof="0" dirty="0" err="1">
                <a:ln>
                  <a:noFill/>
                </a:ln>
                <a:solidFill>
                  <a:prstClr val="white"/>
                </a:solidFill>
                <a:effectLst/>
                <a:uLnTx/>
                <a:uFillTx/>
                <a:latin typeface="Calibri"/>
                <a:ea typeface="+mn-ea"/>
                <a:cs typeface="+mn-cs"/>
              </a:rPr>
              <a:t>it_se</a:t>
            </a:r>
            <a:endParaRPr kumimoji="0" lang="en-GB" sz="280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6632152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312763" y="-243408"/>
            <a:ext cx="8640763" cy="1143001"/>
          </a:xfrm>
        </p:spPr>
        <p:txBody>
          <a:bodyPr/>
          <a:lstStyle/>
          <a:p>
            <a:pPr algn="ctr" eaLnBrk="1" hangingPunct="1"/>
            <a:r>
              <a:rPr lang="en-GB" altLang="en-US" sz="4800" dirty="0">
                <a:solidFill>
                  <a:schemeClr val="bg1"/>
                </a:solidFill>
              </a:rPr>
              <a:t>Changes in UG  participation</a:t>
            </a:r>
            <a:endParaRPr lang="en-GB" altLang="en-US" sz="4400" dirty="0">
              <a:solidFill>
                <a:schemeClr val="bg1"/>
              </a:solidFill>
            </a:endParaRPr>
          </a:p>
        </p:txBody>
      </p:sp>
      <p:sp>
        <p:nvSpPr>
          <p:cNvPr id="3" name="TextBox 2"/>
          <p:cNvSpPr txBox="1"/>
          <p:nvPr/>
        </p:nvSpPr>
        <p:spPr>
          <a:xfrm>
            <a:off x="133289" y="807095"/>
            <a:ext cx="2782527" cy="738664"/>
          </a:xfrm>
          <a:prstGeom prst="rect">
            <a:avLst/>
          </a:prstGeom>
          <a:noFill/>
        </p:spPr>
        <p:txBody>
          <a:bodyPr wrap="square" rtlCol="0">
            <a:spAutoFit/>
          </a:bodyPr>
          <a:lstStyle/>
          <a:p>
            <a:pPr marL="454025"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1" i="0" u="none" strike="noStrike" kern="1200" cap="none" spc="0" normalizeH="0" baseline="0" noProof="0" dirty="0" err="1">
                <a:ln>
                  <a:noFill/>
                </a:ln>
                <a:solidFill>
                  <a:prstClr val="black"/>
                </a:solidFill>
                <a:effectLst/>
                <a:uLnTx/>
                <a:uFillTx/>
                <a:latin typeface="Calibri"/>
                <a:ea typeface="+mn-ea"/>
                <a:cs typeface="+mn-cs"/>
              </a:rPr>
              <a:t>Massification</a:t>
            </a:r>
            <a:endParaRPr kumimoji="0" lang="en-GB" sz="2400" b="1" i="0" u="none" strike="noStrike" kern="1200" cap="none" spc="0" normalizeH="0" baseline="0" noProof="0" dirty="0">
              <a:ln>
                <a:noFill/>
              </a:ln>
              <a:solidFill>
                <a:prstClr val="black"/>
              </a:solidFill>
              <a:effectLst/>
              <a:uLnTx/>
              <a:uFillTx/>
              <a:latin typeface="Calibri"/>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6" name="Chart 5"/>
          <p:cNvGraphicFramePr>
            <a:graphicFrameLocks/>
          </p:cNvGraphicFramePr>
          <p:nvPr/>
        </p:nvGraphicFramePr>
        <p:xfrm>
          <a:off x="1" y="1174336"/>
          <a:ext cx="4067944" cy="5191613"/>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3491880" y="6365948"/>
            <a:ext cx="2188907"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a:ea typeface="+mn-ea"/>
                <a:cs typeface="+mn-cs"/>
              </a:rPr>
              <a:t>Source: Extracted from HESA data</a:t>
            </a:r>
          </a:p>
        </p:txBody>
      </p:sp>
      <p:sp>
        <p:nvSpPr>
          <p:cNvPr id="4" name="TextBox 3"/>
          <p:cNvSpPr txBox="1"/>
          <p:nvPr/>
        </p:nvSpPr>
        <p:spPr>
          <a:xfrm flipH="1">
            <a:off x="7819663" y="1556792"/>
            <a:ext cx="75557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a:ea typeface="+mn-ea"/>
                <a:cs typeface="+mn-cs"/>
              </a:rPr>
              <a:t>F-FT</a:t>
            </a:r>
          </a:p>
        </p:txBody>
      </p:sp>
      <p:sp>
        <p:nvSpPr>
          <p:cNvPr id="8" name="TextBox 7"/>
          <p:cNvSpPr txBox="1"/>
          <p:nvPr/>
        </p:nvSpPr>
        <p:spPr>
          <a:xfrm>
            <a:off x="7808508" y="4797152"/>
            <a:ext cx="72008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a:ea typeface="+mn-ea"/>
                <a:cs typeface="+mn-cs"/>
              </a:rPr>
              <a:t>F-PT</a:t>
            </a:r>
          </a:p>
        </p:txBody>
      </p:sp>
      <p:sp>
        <p:nvSpPr>
          <p:cNvPr id="9" name="TextBox 8"/>
          <p:cNvSpPr txBox="1"/>
          <p:nvPr/>
        </p:nvSpPr>
        <p:spPr>
          <a:xfrm>
            <a:off x="7808508" y="5085184"/>
            <a:ext cx="72008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a:ea typeface="+mn-ea"/>
                <a:cs typeface="+mn-cs"/>
              </a:rPr>
              <a:t>M-PT</a:t>
            </a:r>
          </a:p>
        </p:txBody>
      </p:sp>
      <p:graphicFrame>
        <p:nvGraphicFramePr>
          <p:cNvPr id="10" name="Chart 9"/>
          <p:cNvGraphicFramePr>
            <a:graphicFrameLocks/>
          </p:cNvGraphicFramePr>
          <p:nvPr/>
        </p:nvGraphicFramePr>
        <p:xfrm>
          <a:off x="4132653" y="1193403"/>
          <a:ext cx="4771090" cy="4916869"/>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a:xfrm>
            <a:off x="7812360" y="2473151"/>
            <a:ext cx="72008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a:ea typeface="+mn-ea"/>
                <a:cs typeface="+mn-cs"/>
              </a:rPr>
              <a:t>M-FT</a:t>
            </a:r>
          </a:p>
        </p:txBody>
      </p:sp>
      <p:pic>
        <p:nvPicPr>
          <p:cNvPr id="13" name="Picture 1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512" y="6237312"/>
            <a:ext cx="1361250" cy="576065"/>
          </a:xfrm>
          <a:prstGeom prst="rect">
            <a:avLst/>
          </a:prstGeom>
        </p:spPr>
      </p:pic>
      <p:pic>
        <p:nvPicPr>
          <p:cNvPr id="14" name="Picture 1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494811" y="6237312"/>
            <a:ext cx="522842" cy="576065"/>
          </a:xfrm>
          <a:prstGeom prst="rect">
            <a:avLst/>
          </a:prstGeom>
        </p:spPr>
      </p:pic>
    </p:spTree>
    <p:extLst>
      <p:ext uri="{BB962C8B-B14F-4D97-AF65-F5344CB8AC3E}">
        <p14:creationId xmlns:p14="http://schemas.microsoft.com/office/powerpoint/2010/main" val="3081797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Graphic spid="10" grpId="0">
        <p:bldAsOne/>
      </p:bldGraphic>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07128" y="-249205"/>
            <a:ext cx="8829367" cy="1143000"/>
          </a:xfrm>
        </p:spPr>
        <p:txBody>
          <a:bodyPr/>
          <a:lstStyle/>
          <a:p>
            <a:pPr algn="ctr"/>
            <a:r>
              <a:rPr lang="en-GB" sz="5400" b="1" dirty="0">
                <a:solidFill>
                  <a:schemeClr val="bg1"/>
                </a:solidFill>
              </a:rPr>
              <a:t>Changes in PG participation</a:t>
            </a:r>
          </a:p>
        </p:txBody>
      </p:sp>
      <p:sp>
        <p:nvSpPr>
          <p:cNvPr id="3" name="Content Placeholder 2"/>
          <p:cNvSpPr>
            <a:spLocks noGrp="1"/>
          </p:cNvSpPr>
          <p:nvPr>
            <p:ph idx="1"/>
          </p:nvPr>
        </p:nvSpPr>
        <p:spPr>
          <a:xfrm>
            <a:off x="-36512" y="692696"/>
            <a:ext cx="4691099" cy="5688632"/>
          </a:xfrm>
        </p:spPr>
        <p:txBody>
          <a:bodyPr>
            <a:normAutofit/>
          </a:bodyPr>
          <a:lstStyle/>
          <a:p>
            <a:pPr marL="11113" indent="0">
              <a:buNone/>
            </a:pPr>
            <a:r>
              <a:rPr lang="en-GB" sz="1800" dirty="0"/>
              <a:t>PG traditionally study seen as supporting ‘continuing professional development’</a:t>
            </a:r>
          </a:p>
          <a:p>
            <a:pPr lvl="2"/>
            <a:r>
              <a:rPr lang="en-GB" sz="1600" dirty="0"/>
              <a:t>Specialisation</a:t>
            </a:r>
          </a:p>
          <a:p>
            <a:pPr lvl="2"/>
            <a:r>
              <a:rPr lang="en-GB" sz="1600" dirty="0"/>
              <a:t>Professional requirements (e.g. obtain chartered status)</a:t>
            </a:r>
            <a:endParaRPr lang="en-GB" sz="1600" b="1" dirty="0">
              <a:solidFill>
                <a:srgbClr val="FF0000"/>
              </a:solidFill>
            </a:endParaRPr>
          </a:p>
          <a:p>
            <a:pPr marL="0" lvl="2" indent="0">
              <a:buNone/>
            </a:pPr>
            <a:r>
              <a:rPr lang="en-GB" dirty="0"/>
              <a:t>In 1994/5:</a:t>
            </a:r>
          </a:p>
          <a:p>
            <a:pPr marL="0" lvl="2" indent="174625"/>
            <a:r>
              <a:rPr lang="en-GB" sz="1600" dirty="0"/>
              <a:t>Masters most popular course in 1994 was the MBA</a:t>
            </a:r>
          </a:p>
          <a:p>
            <a:pPr marL="174625" lvl="2" indent="-174625"/>
            <a:r>
              <a:rPr lang="en-GB" sz="1600" b="1" dirty="0">
                <a:solidFill>
                  <a:schemeClr val="accent6">
                    <a:lumMod val="75000"/>
                  </a:schemeClr>
                </a:solidFill>
              </a:rPr>
              <a:t>PG Other PT courses almost as  popular as FT PGT</a:t>
            </a:r>
          </a:p>
          <a:p>
            <a:pPr marL="174625" lvl="2" indent="-174625"/>
            <a:r>
              <a:rPr lang="en-GB" sz="1600" b="1" dirty="0">
                <a:solidFill>
                  <a:srgbClr val="FF0000"/>
                </a:solidFill>
              </a:rPr>
              <a:t>Part-time was the main mode</a:t>
            </a:r>
            <a:endParaRPr lang="en-GB" sz="1600" b="1" dirty="0"/>
          </a:p>
          <a:p>
            <a:pPr marL="174625" lvl="2" indent="-174625"/>
            <a:r>
              <a:rPr lang="en-GB" sz="1600" dirty="0"/>
              <a:t>Used to give the individual the edge in the job market</a:t>
            </a:r>
          </a:p>
          <a:p>
            <a:pPr marL="174625" lvl="2" indent="-174625"/>
            <a:r>
              <a:rPr lang="en-GB" sz="1600" dirty="0"/>
              <a:t>Mature learners</a:t>
            </a:r>
          </a:p>
          <a:p>
            <a:pPr marL="174625" lvl="2" indent="-174625"/>
            <a:r>
              <a:rPr lang="en-GB" sz="1600" dirty="0"/>
              <a:t>As with UG, thought people invest in PG when the economy is weak</a:t>
            </a:r>
            <a:endParaRPr lang="en-GB" sz="2400" dirty="0"/>
          </a:p>
          <a:p>
            <a:pPr marL="0" lvl="2" indent="0">
              <a:buNone/>
            </a:pPr>
            <a:endParaRPr lang="en-GB" sz="1050" dirty="0"/>
          </a:p>
          <a:p>
            <a:pPr marL="0" lvl="2" indent="0">
              <a:buNone/>
            </a:pPr>
            <a:r>
              <a:rPr lang="en-GB" sz="1600" dirty="0"/>
              <a:t>In 2015/16:</a:t>
            </a:r>
          </a:p>
          <a:p>
            <a:pPr marL="173038" lvl="2" indent="-111125"/>
            <a:r>
              <a:rPr lang="en-GB" sz="1600" b="1" dirty="0">
                <a:solidFill>
                  <a:srgbClr val="7030A0"/>
                </a:solidFill>
              </a:rPr>
              <a:t>Other PG FT and PT courses have  declined dramatically. Masters absorbed as exit </a:t>
            </a:r>
            <a:r>
              <a:rPr lang="en-GB" sz="1600" b="1" dirty="0" err="1">
                <a:solidFill>
                  <a:srgbClr val="7030A0"/>
                </a:solidFill>
              </a:rPr>
              <a:t>quals</a:t>
            </a:r>
            <a:endParaRPr lang="en-GB" sz="1600" b="1" dirty="0">
              <a:solidFill>
                <a:srgbClr val="7030A0"/>
              </a:solidFill>
            </a:endParaRPr>
          </a:p>
          <a:p>
            <a:pPr marL="173038" lvl="2" indent="-111125"/>
            <a:r>
              <a:rPr lang="en-GB" sz="1600" b="1" dirty="0">
                <a:solidFill>
                  <a:srgbClr val="00B050"/>
                </a:solidFill>
              </a:rPr>
              <a:t>PGT still dominates PG study participation but FT has taken a dip and PT study declined dramatically</a:t>
            </a:r>
          </a:p>
          <a:p>
            <a:pPr marL="174625" lvl="2" indent="-174625"/>
            <a:endParaRPr lang="en-GB" sz="2000" dirty="0"/>
          </a:p>
          <a:p>
            <a:pPr marL="174625" lvl="2" indent="-174625"/>
            <a:endParaRPr lang="en-GB" sz="2000" dirty="0"/>
          </a:p>
        </p:txBody>
      </p:sp>
      <p:sp>
        <p:nvSpPr>
          <p:cNvPr id="7" name="TextBox 6"/>
          <p:cNvSpPr txBox="1"/>
          <p:nvPr/>
        </p:nvSpPr>
        <p:spPr>
          <a:xfrm>
            <a:off x="5076056" y="692696"/>
            <a:ext cx="386036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70C0"/>
                </a:solidFill>
                <a:effectLst/>
                <a:uLnTx/>
                <a:uFillTx/>
                <a:latin typeface="Calibri"/>
                <a:ea typeface="+mn-ea"/>
                <a:cs typeface="+mn-cs"/>
              </a:rPr>
              <a:t>UK enrolments by type of qualification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70C0"/>
                </a:solidFill>
                <a:effectLst/>
                <a:uLnTx/>
                <a:uFillTx/>
                <a:latin typeface="Calibri"/>
                <a:ea typeface="+mn-ea"/>
                <a:cs typeface="+mn-cs"/>
              </a:rPr>
              <a:t>2003.4-2015.16</a:t>
            </a:r>
          </a:p>
        </p:txBody>
      </p:sp>
      <p:graphicFrame>
        <p:nvGraphicFramePr>
          <p:cNvPr id="12" name="Chart 11"/>
          <p:cNvGraphicFramePr>
            <a:graphicFrameLocks/>
          </p:cNvGraphicFramePr>
          <p:nvPr/>
        </p:nvGraphicFramePr>
        <p:xfrm>
          <a:off x="4211960" y="1339027"/>
          <a:ext cx="4752528" cy="5512076"/>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7812360" y="5733256"/>
            <a:ext cx="1584176"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a:ea typeface="+mn-ea"/>
                <a:cs typeface="+mn-cs"/>
              </a:rPr>
              <a:t>Source: extracted from HESA data 2017</a:t>
            </a:r>
          </a:p>
        </p:txBody>
      </p:sp>
      <p:sp>
        <p:nvSpPr>
          <p:cNvPr id="14" name="Oval 13"/>
          <p:cNvSpPr/>
          <p:nvPr/>
        </p:nvSpPr>
        <p:spPr>
          <a:xfrm>
            <a:off x="6876256" y="5373216"/>
            <a:ext cx="360040" cy="288032"/>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Calibri"/>
              <a:ea typeface="+mn-ea"/>
              <a:cs typeface="+mn-cs"/>
            </a:endParaRPr>
          </a:p>
        </p:txBody>
      </p:sp>
      <p:sp>
        <p:nvSpPr>
          <p:cNvPr id="16" name="Oval 15"/>
          <p:cNvSpPr/>
          <p:nvPr/>
        </p:nvSpPr>
        <p:spPr>
          <a:xfrm>
            <a:off x="4694659" y="4166659"/>
            <a:ext cx="360040" cy="275390"/>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Oval 16"/>
          <p:cNvSpPr/>
          <p:nvPr/>
        </p:nvSpPr>
        <p:spPr>
          <a:xfrm>
            <a:off x="4674623" y="4166659"/>
            <a:ext cx="360040" cy="2753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Oval 12"/>
          <p:cNvSpPr/>
          <p:nvPr/>
        </p:nvSpPr>
        <p:spPr>
          <a:xfrm>
            <a:off x="4701849" y="3346570"/>
            <a:ext cx="360040"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Calibri"/>
              <a:ea typeface="+mn-ea"/>
              <a:cs typeface="+mn-cs"/>
            </a:endParaRPr>
          </a:p>
        </p:txBody>
      </p:sp>
      <p:sp>
        <p:nvSpPr>
          <p:cNvPr id="15" name="Oval 14"/>
          <p:cNvSpPr/>
          <p:nvPr/>
        </p:nvSpPr>
        <p:spPr>
          <a:xfrm>
            <a:off x="6890270" y="4552178"/>
            <a:ext cx="360040" cy="288032"/>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Calibri"/>
              <a:ea typeface="+mn-ea"/>
              <a:cs typeface="+mn-cs"/>
            </a:endParaRPr>
          </a:p>
        </p:txBody>
      </p:sp>
      <p:sp>
        <p:nvSpPr>
          <p:cNvPr id="18" name="Oval 17"/>
          <p:cNvSpPr/>
          <p:nvPr/>
        </p:nvSpPr>
        <p:spPr>
          <a:xfrm>
            <a:off x="6876256" y="2636912"/>
            <a:ext cx="360040" cy="28803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Calibri"/>
              <a:ea typeface="+mn-ea"/>
              <a:cs typeface="+mn-cs"/>
            </a:endParaRPr>
          </a:p>
        </p:txBody>
      </p:sp>
      <p:sp>
        <p:nvSpPr>
          <p:cNvPr id="19" name="Oval 18"/>
          <p:cNvSpPr/>
          <p:nvPr/>
        </p:nvSpPr>
        <p:spPr>
          <a:xfrm>
            <a:off x="6829573" y="3962930"/>
            <a:ext cx="360040" cy="28803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Calibri"/>
              <a:ea typeface="+mn-ea"/>
              <a:cs typeface="+mn-cs"/>
            </a:endParaRPr>
          </a:p>
        </p:txBody>
      </p:sp>
      <p:pic>
        <p:nvPicPr>
          <p:cNvPr id="20" name="Picture 1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512" y="6237312"/>
            <a:ext cx="1361250" cy="576065"/>
          </a:xfrm>
          <a:prstGeom prst="rect">
            <a:avLst/>
          </a:prstGeom>
        </p:spPr>
      </p:pic>
      <p:pic>
        <p:nvPicPr>
          <p:cNvPr id="21" name="Picture 2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494811" y="6237312"/>
            <a:ext cx="522842" cy="576065"/>
          </a:xfrm>
          <a:prstGeom prst="rect">
            <a:avLst/>
          </a:prstGeom>
        </p:spPr>
      </p:pic>
    </p:spTree>
    <p:extLst>
      <p:ext uri="{BB962C8B-B14F-4D97-AF65-F5344CB8AC3E}">
        <p14:creationId xmlns:p14="http://schemas.microsoft.com/office/powerpoint/2010/main" val="32956932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13" end="13"/>
                                            </p:txEl>
                                          </p:spTgt>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Graphic spid="12" grpId="0">
        <p:bldAsOne/>
      </p:bldGraphic>
      <p:bldP spid="4" grpId="0"/>
      <p:bldP spid="14" grpId="0" animBg="1"/>
      <p:bldP spid="16" grpId="0" animBg="1"/>
      <p:bldP spid="17" grpId="0" animBg="1"/>
      <p:bldP spid="13" grpId="0" animBg="1"/>
      <p:bldP spid="15" grpId="0" animBg="1"/>
      <p:bldP spid="18" grpId="0" animBg="1"/>
      <p:bldP spid="19"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408"/>
            <a:ext cx="8229600" cy="1143000"/>
          </a:xfrm>
        </p:spPr>
        <p:txBody>
          <a:bodyPr>
            <a:normAutofit/>
          </a:bodyPr>
          <a:lstStyle/>
          <a:p>
            <a:pPr algn="ctr"/>
            <a:r>
              <a:rPr lang="en-GB" sz="5400" b="1" dirty="0">
                <a:solidFill>
                  <a:schemeClr val="bg1"/>
                </a:solidFill>
              </a:rPr>
              <a:t>Mental health</a:t>
            </a:r>
          </a:p>
        </p:txBody>
      </p:sp>
      <p:sp>
        <p:nvSpPr>
          <p:cNvPr id="3" name="Content Placeholder 2"/>
          <p:cNvSpPr>
            <a:spLocks noGrp="1"/>
          </p:cNvSpPr>
          <p:nvPr>
            <p:ph idx="1"/>
          </p:nvPr>
        </p:nvSpPr>
        <p:spPr>
          <a:xfrm>
            <a:off x="152400" y="836712"/>
            <a:ext cx="6531537" cy="5256584"/>
          </a:xfrm>
        </p:spPr>
        <p:txBody>
          <a:bodyPr>
            <a:normAutofit fontScale="92500" lnSpcReduction="10000"/>
          </a:bodyPr>
          <a:lstStyle/>
          <a:p>
            <a:r>
              <a:rPr lang="en-GB" sz="2000" dirty="0"/>
              <a:t>Increase in anxiety and depression amongst teenagers</a:t>
            </a:r>
          </a:p>
          <a:p>
            <a:pPr marL="0" indent="0">
              <a:buNone/>
            </a:pPr>
            <a:endParaRPr lang="en-GB" sz="1300" dirty="0"/>
          </a:p>
          <a:p>
            <a:r>
              <a:rPr lang="en-GB" sz="2000" dirty="0"/>
              <a:t>Levels of mental illness, mental distress and low well being amongst students in HE are increasing</a:t>
            </a:r>
          </a:p>
          <a:p>
            <a:pPr marL="914400" lvl="2" indent="0">
              <a:buNone/>
            </a:pPr>
            <a:endParaRPr lang="en-GB" sz="1200" dirty="0"/>
          </a:p>
          <a:p>
            <a:pPr marL="363538" lvl="1" indent="-363538">
              <a:buFont typeface="Arial" panose="020B0604020202020204" pitchFamily="34" charset="0"/>
              <a:buChar char="•"/>
            </a:pPr>
            <a:r>
              <a:rPr lang="en-GB" sz="2000" dirty="0"/>
              <a:t>Increase in mental health disclosure in past 10 years </a:t>
            </a:r>
            <a:r>
              <a:rPr lang="en-GB" sz="1600" dirty="0"/>
              <a:t>(IPPR, 2017)</a:t>
            </a:r>
            <a:endParaRPr lang="en-GB" sz="2000" dirty="0"/>
          </a:p>
          <a:p>
            <a:pPr marL="795338" lvl="3" indent="-363538"/>
            <a:r>
              <a:rPr lang="en-GB" sz="1600" dirty="0"/>
              <a:t>In 2015, UK domiciled 5 times that of 2006</a:t>
            </a:r>
          </a:p>
          <a:p>
            <a:pPr marL="795338" lvl="3" indent="-363538"/>
            <a:r>
              <a:rPr lang="en-GB" sz="1600" dirty="0"/>
              <a:t>First year = 5% in 2006/7 to 17% in 2015/6</a:t>
            </a:r>
          </a:p>
          <a:p>
            <a:pPr marL="795338" lvl="3" indent="-363538"/>
            <a:r>
              <a:rPr lang="en-GB" sz="1600" dirty="0"/>
              <a:t>Females more likely to disclose a mental health condition</a:t>
            </a:r>
          </a:p>
          <a:p>
            <a:pPr marL="1252538" lvl="4" indent="-363538"/>
            <a:r>
              <a:rPr lang="en-GB" sz="1600" dirty="0"/>
              <a:t>In 2009/10 Females and males equally likely to disclose with 0.5%</a:t>
            </a:r>
          </a:p>
          <a:p>
            <a:pPr marL="1252538" lvl="4" indent="-363538"/>
            <a:r>
              <a:rPr lang="en-GB" sz="1600" dirty="0"/>
              <a:t>In 2015/16 Female disclosure was 2.5% and males 1.4%</a:t>
            </a:r>
          </a:p>
          <a:p>
            <a:pPr marL="889000" lvl="4" indent="0">
              <a:buNone/>
            </a:pPr>
            <a:endParaRPr lang="en-GB" sz="1200" dirty="0"/>
          </a:p>
          <a:p>
            <a:pPr marL="285750" lvl="3" indent="-285750">
              <a:buFont typeface="Arial" panose="020B0604020202020204" pitchFamily="34" charset="0"/>
              <a:buChar char="•"/>
            </a:pPr>
            <a:r>
              <a:rPr lang="en-GB" dirty="0"/>
              <a:t>Undergraduates more likely to disclose than postgraduates</a:t>
            </a:r>
          </a:p>
          <a:p>
            <a:pPr marL="285750" lvl="3" indent="-285750">
              <a:buFont typeface="Arial" panose="020B0604020202020204" pitchFamily="34" charset="0"/>
              <a:buChar char="•"/>
            </a:pPr>
            <a:endParaRPr lang="en-GB" sz="1300" dirty="0"/>
          </a:p>
          <a:p>
            <a:pPr marL="285750" lvl="3" indent="-285750">
              <a:buFont typeface="Arial" panose="020B0604020202020204" pitchFamily="34" charset="0"/>
              <a:buChar char="•"/>
            </a:pPr>
            <a:r>
              <a:rPr lang="en-GB" dirty="0"/>
              <a:t>EU, OS and top 2 socio-economic groups less likely to disclose</a:t>
            </a:r>
          </a:p>
          <a:p>
            <a:pPr marL="0" lvl="3" indent="0">
              <a:buNone/>
            </a:pPr>
            <a:endParaRPr lang="en-GB" sz="1300" dirty="0"/>
          </a:p>
          <a:p>
            <a:pPr marL="285750" lvl="3" indent="-285750">
              <a:buFont typeface="Arial" panose="020B0604020202020204" pitchFamily="34" charset="0"/>
              <a:buChar char="•"/>
            </a:pPr>
            <a:r>
              <a:rPr lang="en-GB" dirty="0"/>
              <a:t>Students who experienced mental health issues more likely to withdraw (increase in fitness to study processes)</a:t>
            </a:r>
          </a:p>
          <a:p>
            <a:pPr marL="0" lvl="3" indent="0">
              <a:buNone/>
            </a:pPr>
            <a:endParaRPr lang="en-GB" sz="1300" dirty="0"/>
          </a:p>
          <a:p>
            <a:pPr marL="285750" lvl="3" indent="-285750">
              <a:buFont typeface="Arial" panose="020B0604020202020204" pitchFamily="34" charset="0"/>
              <a:buChar char="•"/>
            </a:pPr>
            <a:r>
              <a:rPr lang="en-GB" dirty="0"/>
              <a:t>79% increase in HE suicides between 2006/7 and 2016/17</a:t>
            </a:r>
          </a:p>
        </p:txBody>
      </p:sp>
      <p:sp>
        <p:nvSpPr>
          <p:cNvPr id="5" name="TextBox 4"/>
          <p:cNvSpPr txBox="1"/>
          <p:nvPr/>
        </p:nvSpPr>
        <p:spPr>
          <a:xfrm>
            <a:off x="6274540" y="3791942"/>
            <a:ext cx="2808312" cy="107721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a:ea typeface="+mn-ea"/>
                <a:cs typeface="+mn-cs"/>
              </a:rPr>
              <a:t>Better statistical reporting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a:ea typeface="+mn-ea"/>
                <a:cs typeface="+mn-cs"/>
              </a:rPr>
              <a:t>Mental illness not as hidden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a:ea typeface="+mn-ea"/>
                <a:cs typeface="+mn-cs"/>
              </a:rPr>
              <a:t>Positive approach to disclosure</a:t>
            </a:r>
          </a:p>
        </p:txBody>
      </p:sp>
      <p:sp>
        <p:nvSpPr>
          <p:cNvPr id="6" name="TextBox 5"/>
          <p:cNvSpPr txBox="1"/>
          <p:nvPr/>
        </p:nvSpPr>
        <p:spPr>
          <a:xfrm>
            <a:off x="539552" y="5877272"/>
            <a:ext cx="388843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70C0"/>
                </a:solidFill>
                <a:effectLst/>
                <a:uLnTx/>
                <a:uFillTx/>
                <a:latin typeface="Calibri"/>
                <a:ea typeface="+mn-ea"/>
                <a:cs typeface="+mn-cs"/>
              </a:rPr>
              <a:t>Source: IPPR (2017)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70C0"/>
                </a:solidFill>
                <a:effectLst/>
                <a:uLnTx/>
                <a:uFillTx/>
                <a:latin typeface="Calibri"/>
                <a:ea typeface="+mn-ea"/>
                <a:cs typeface="+mn-cs"/>
                <a:hlinkClick r:id="rId2"/>
              </a:rPr>
              <a:t>www.ippr.org/publications/not-by-degrees</a:t>
            </a:r>
            <a:r>
              <a:rPr kumimoji="0" lang="en-GB" sz="1200" b="1" i="0" u="none" strike="noStrike" kern="1200" cap="none" spc="0" normalizeH="0" baseline="0" noProof="0" dirty="0">
                <a:ln>
                  <a:noFill/>
                </a:ln>
                <a:solidFill>
                  <a:srgbClr val="0070C0"/>
                </a:solidFill>
                <a:effectLst/>
                <a:uLnTx/>
                <a:uFillTx/>
                <a:latin typeface="Calibri"/>
                <a:ea typeface="+mn-ea"/>
                <a:cs typeface="+mn-cs"/>
              </a:rPr>
              <a:t> </a:t>
            </a:r>
          </a:p>
        </p:txBody>
      </p:sp>
      <p:sp>
        <p:nvSpPr>
          <p:cNvPr id="7" name="TextBox 6"/>
          <p:cNvSpPr txBox="1"/>
          <p:nvPr/>
        </p:nvSpPr>
        <p:spPr>
          <a:xfrm>
            <a:off x="6554916" y="4922584"/>
            <a:ext cx="2410776"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7030A0"/>
                </a:solidFill>
                <a:effectLst/>
                <a:uLnTx/>
                <a:uFillTx/>
                <a:latin typeface="Calibri"/>
                <a:ea typeface="+mn-ea"/>
                <a:cs typeface="+mn-cs"/>
              </a:rPr>
              <a:t>As student numbers increase, proportion of mental health occurrences likely to rise.</a:t>
            </a:r>
          </a:p>
        </p:txBody>
      </p:sp>
      <p:sp>
        <p:nvSpPr>
          <p:cNvPr id="8" name="Rectangle 7"/>
          <p:cNvSpPr/>
          <p:nvPr/>
        </p:nvSpPr>
        <p:spPr>
          <a:xfrm>
            <a:off x="6683937" y="5862462"/>
            <a:ext cx="2329924"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70C0"/>
                </a:solidFill>
                <a:effectLst/>
                <a:uLnTx/>
                <a:uFillTx/>
                <a:latin typeface="Calibri"/>
                <a:ea typeface="+mn-ea"/>
                <a:cs typeface="+mn-cs"/>
                <a:hlinkClick r:id="rId3"/>
              </a:rPr>
              <a:t>https://www.universitiesuk.ac.uk/minding-our-future</a:t>
            </a:r>
            <a:r>
              <a:rPr kumimoji="0" lang="en-GB" sz="1200" b="1" i="0" u="none" strike="noStrike" kern="1200" cap="none" spc="0" normalizeH="0" baseline="0" noProof="0" dirty="0">
                <a:ln>
                  <a:noFill/>
                </a:ln>
                <a:solidFill>
                  <a:srgbClr val="0070C0"/>
                </a:solidFill>
                <a:effectLst/>
                <a:uLnTx/>
                <a:uFillTx/>
                <a:latin typeface="Calibri"/>
                <a:ea typeface="+mn-ea"/>
                <a:cs typeface="+mn-cs"/>
              </a:rPr>
              <a:t> </a:t>
            </a:r>
          </a:p>
        </p:txBody>
      </p:sp>
      <p:pic>
        <p:nvPicPr>
          <p:cNvPr id="13" name="Picture 2" descr="C:\Users\Shell\Documents\Conference general\Student Minds at Solent\BBC news suicides.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941284" y="987009"/>
            <a:ext cx="1815230" cy="2658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94627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5" end="1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7" end="17"/>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62272"/>
            <a:ext cx="8856984" cy="1143000"/>
          </a:xfrm>
        </p:spPr>
        <p:txBody>
          <a:bodyPr>
            <a:noAutofit/>
          </a:bodyPr>
          <a:lstStyle/>
          <a:p>
            <a:r>
              <a:rPr lang="en-GB" sz="3600" b="1" dirty="0">
                <a:solidFill>
                  <a:schemeClr val="accent3">
                    <a:lumMod val="50000"/>
                  </a:schemeClr>
                </a:solidFill>
              </a:rPr>
              <a:t>Who is more engaged with their university?</a:t>
            </a:r>
            <a:br>
              <a:rPr lang="en-GB" sz="3600" b="1" dirty="0">
                <a:solidFill>
                  <a:schemeClr val="accent3">
                    <a:lumMod val="50000"/>
                  </a:schemeClr>
                </a:solidFill>
              </a:rPr>
            </a:br>
            <a:r>
              <a:rPr lang="en-GB" sz="2000" b="1" dirty="0">
                <a:solidFill>
                  <a:schemeClr val="accent3">
                    <a:lumMod val="50000"/>
                  </a:schemeClr>
                </a:solidFill>
              </a:rPr>
              <a:t>Both are full-time first year students</a:t>
            </a:r>
            <a:endParaRPr lang="en-GB" sz="5400" b="1" dirty="0">
              <a:solidFill>
                <a:schemeClr val="accent3">
                  <a:lumMod val="50000"/>
                </a:schemeClr>
              </a:solidFill>
            </a:endParaRPr>
          </a:p>
        </p:txBody>
      </p:sp>
      <p:sp>
        <p:nvSpPr>
          <p:cNvPr id="3" name="Content Placeholder 2"/>
          <p:cNvSpPr>
            <a:spLocks noGrp="1"/>
          </p:cNvSpPr>
          <p:nvPr>
            <p:ph sz="half" idx="1"/>
          </p:nvPr>
        </p:nvSpPr>
        <p:spPr>
          <a:xfrm>
            <a:off x="-108520" y="720080"/>
            <a:ext cx="4824536" cy="5805264"/>
          </a:xfrm>
        </p:spPr>
        <p:txBody>
          <a:bodyPr>
            <a:noAutofit/>
          </a:bodyPr>
          <a:lstStyle/>
          <a:p>
            <a:pPr marL="0" indent="0" algn="ctr">
              <a:buNone/>
            </a:pPr>
            <a:r>
              <a:rPr lang="en-GB" sz="2200" b="1" dirty="0"/>
              <a:t>Student 1</a:t>
            </a:r>
          </a:p>
          <a:p>
            <a:pPr marL="0" indent="0" algn="ctr">
              <a:buNone/>
            </a:pPr>
            <a:r>
              <a:rPr lang="en-GB" sz="2200" b="1" dirty="0">
                <a:solidFill>
                  <a:srgbClr val="0070C0"/>
                </a:solidFill>
              </a:rPr>
              <a:t>Attends all lectures and seminars</a:t>
            </a:r>
          </a:p>
          <a:p>
            <a:pPr marL="0" indent="0" algn="ctr">
              <a:buNone/>
            </a:pPr>
            <a:endParaRPr lang="en-GB" sz="1050" b="1" dirty="0"/>
          </a:p>
          <a:p>
            <a:pPr marL="0" indent="0" algn="ctr">
              <a:buNone/>
            </a:pPr>
            <a:r>
              <a:rPr lang="en-GB" sz="2200" b="1" dirty="0">
                <a:solidFill>
                  <a:srgbClr val="00B050"/>
                </a:solidFill>
              </a:rPr>
              <a:t>No extra curricula activity</a:t>
            </a:r>
          </a:p>
          <a:p>
            <a:pPr marL="0" indent="0" algn="ctr">
              <a:buNone/>
            </a:pPr>
            <a:endParaRPr lang="en-GB" sz="1200" b="1" dirty="0"/>
          </a:p>
          <a:p>
            <a:pPr marL="0" indent="0" algn="ctr">
              <a:buNone/>
            </a:pPr>
            <a:r>
              <a:rPr lang="en-GB" sz="2200" b="1" dirty="0"/>
              <a:t>Lives on campus</a:t>
            </a:r>
          </a:p>
          <a:p>
            <a:pPr marL="0" indent="0" algn="ctr">
              <a:buNone/>
            </a:pPr>
            <a:endParaRPr lang="en-GB" sz="1100" b="1" dirty="0"/>
          </a:p>
          <a:p>
            <a:pPr marL="0" indent="0" algn="ctr">
              <a:buNone/>
            </a:pPr>
            <a:r>
              <a:rPr lang="en-GB" sz="2200" b="1" dirty="0">
                <a:solidFill>
                  <a:srgbClr val="C00000"/>
                </a:solidFill>
              </a:rPr>
              <a:t>Does limited extra reading</a:t>
            </a:r>
          </a:p>
          <a:p>
            <a:pPr marL="0" indent="0" algn="ctr">
              <a:buNone/>
            </a:pPr>
            <a:endParaRPr lang="en-GB" sz="1100" b="1" dirty="0"/>
          </a:p>
          <a:p>
            <a:pPr marL="0" indent="0" algn="ctr">
              <a:buNone/>
            </a:pPr>
            <a:r>
              <a:rPr lang="en-GB" sz="2200" b="1" dirty="0">
                <a:solidFill>
                  <a:srgbClr val="0070C0"/>
                </a:solidFill>
              </a:rPr>
              <a:t>Has 25 hours contact time a week</a:t>
            </a:r>
          </a:p>
          <a:p>
            <a:pPr marL="0" indent="0" algn="ctr">
              <a:buNone/>
            </a:pPr>
            <a:endParaRPr lang="en-GB" sz="1200" b="1" dirty="0">
              <a:solidFill>
                <a:srgbClr val="00B050"/>
              </a:solidFill>
            </a:endParaRPr>
          </a:p>
          <a:p>
            <a:pPr marL="0" indent="0" algn="ctr">
              <a:buNone/>
            </a:pPr>
            <a:r>
              <a:rPr lang="en-GB" sz="2200" b="1" dirty="0">
                <a:solidFill>
                  <a:srgbClr val="00B050"/>
                </a:solidFill>
              </a:rPr>
              <a:t>Timetable split over 3 full days</a:t>
            </a:r>
          </a:p>
          <a:p>
            <a:pPr marL="0" indent="0" algn="ctr">
              <a:buNone/>
            </a:pPr>
            <a:endParaRPr lang="en-GB" sz="1400" b="1" dirty="0"/>
          </a:p>
          <a:p>
            <a:pPr marL="0" indent="0" algn="ctr">
              <a:buNone/>
            </a:pPr>
            <a:r>
              <a:rPr lang="en-GB" sz="2200" b="1" dirty="0"/>
              <a:t>Do not undertake paid work</a:t>
            </a:r>
          </a:p>
          <a:p>
            <a:pPr marL="0" indent="0" algn="ctr">
              <a:buNone/>
            </a:pPr>
            <a:endParaRPr lang="en-GB" sz="900" b="1" dirty="0"/>
          </a:p>
          <a:p>
            <a:pPr marL="0" indent="0" algn="ctr">
              <a:buNone/>
            </a:pPr>
            <a:r>
              <a:rPr lang="en-GB" sz="2200" b="1" dirty="0">
                <a:solidFill>
                  <a:srgbClr val="C00000"/>
                </a:solidFill>
              </a:rPr>
              <a:t>Dyslexic</a:t>
            </a:r>
          </a:p>
          <a:p>
            <a:pPr marL="0" indent="0" algn="ctr">
              <a:buNone/>
            </a:pPr>
            <a:endParaRPr lang="en-GB" sz="1200" b="1" dirty="0">
              <a:solidFill>
                <a:srgbClr val="C00000"/>
              </a:solidFill>
            </a:endParaRPr>
          </a:p>
          <a:p>
            <a:pPr marL="0" indent="0" algn="ctr">
              <a:buNone/>
            </a:pPr>
            <a:r>
              <a:rPr lang="en-GB" sz="2200" b="1" dirty="0">
                <a:solidFill>
                  <a:srgbClr val="0070C0"/>
                </a:solidFill>
              </a:rPr>
              <a:t>19 years old Social Class 2</a:t>
            </a:r>
          </a:p>
        </p:txBody>
      </p:sp>
      <p:sp>
        <p:nvSpPr>
          <p:cNvPr id="10" name="Content Placeholder 2"/>
          <p:cNvSpPr>
            <a:spLocks noGrp="1"/>
          </p:cNvSpPr>
          <p:nvPr>
            <p:ph sz="half" idx="2"/>
          </p:nvPr>
        </p:nvSpPr>
        <p:spPr>
          <a:xfrm>
            <a:off x="4211960" y="717397"/>
            <a:ext cx="5040560" cy="5877272"/>
          </a:xfrm>
        </p:spPr>
        <p:txBody>
          <a:bodyPr>
            <a:noAutofit/>
          </a:bodyPr>
          <a:lstStyle/>
          <a:p>
            <a:pPr marL="0" indent="0" algn="ctr">
              <a:buNone/>
            </a:pPr>
            <a:r>
              <a:rPr lang="en-GB" sz="2200" b="1" dirty="0"/>
              <a:t>Student 2</a:t>
            </a:r>
          </a:p>
          <a:p>
            <a:pPr marL="0" indent="0" algn="ctr">
              <a:buNone/>
            </a:pPr>
            <a:r>
              <a:rPr lang="en-GB" sz="2200" b="1" dirty="0">
                <a:solidFill>
                  <a:srgbClr val="0070C0"/>
                </a:solidFill>
              </a:rPr>
              <a:t>Attends 80% of all lectures and seminars</a:t>
            </a:r>
          </a:p>
          <a:p>
            <a:pPr marL="0" indent="0" algn="ctr">
              <a:buNone/>
            </a:pPr>
            <a:endParaRPr lang="en-GB" sz="1200" b="1" dirty="0"/>
          </a:p>
          <a:p>
            <a:pPr marL="0" indent="0" algn="ctr">
              <a:buNone/>
            </a:pPr>
            <a:r>
              <a:rPr lang="en-GB" sz="2200" b="1" dirty="0">
                <a:solidFill>
                  <a:srgbClr val="00B050"/>
                </a:solidFill>
              </a:rPr>
              <a:t>Course representative</a:t>
            </a:r>
            <a:endParaRPr lang="en-GB" sz="2200" b="1" dirty="0"/>
          </a:p>
          <a:p>
            <a:pPr marL="0" indent="0" algn="ctr">
              <a:buNone/>
            </a:pPr>
            <a:endParaRPr lang="en-GB" sz="1100" b="1" dirty="0"/>
          </a:p>
          <a:p>
            <a:pPr marL="0" indent="0" algn="ctr">
              <a:buNone/>
            </a:pPr>
            <a:r>
              <a:rPr lang="en-GB" sz="2200" b="1" dirty="0"/>
              <a:t>Lives 15 miles away /public transport</a:t>
            </a:r>
          </a:p>
          <a:p>
            <a:pPr marL="0" indent="0" algn="ctr">
              <a:buNone/>
            </a:pPr>
            <a:endParaRPr lang="en-GB" sz="1100" b="1" dirty="0"/>
          </a:p>
          <a:p>
            <a:pPr marL="0" indent="0" algn="ctr">
              <a:buNone/>
            </a:pPr>
            <a:r>
              <a:rPr lang="en-GB" sz="2200" b="1" dirty="0">
                <a:solidFill>
                  <a:srgbClr val="C00000"/>
                </a:solidFill>
              </a:rPr>
              <a:t>Does all of the extra reading</a:t>
            </a:r>
          </a:p>
          <a:p>
            <a:pPr marL="0" indent="0" algn="ctr">
              <a:buNone/>
            </a:pPr>
            <a:endParaRPr lang="en-GB" sz="1200" b="1" dirty="0">
              <a:solidFill>
                <a:srgbClr val="0070C0"/>
              </a:solidFill>
            </a:endParaRPr>
          </a:p>
          <a:p>
            <a:pPr marL="0" indent="0" algn="ctr">
              <a:buNone/>
            </a:pPr>
            <a:r>
              <a:rPr lang="en-GB" sz="2200" b="1" dirty="0">
                <a:solidFill>
                  <a:srgbClr val="0070C0"/>
                </a:solidFill>
              </a:rPr>
              <a:t>Has 12 hours contact time a week</a:t>
            </a:r>
          </a:p>
          <a:p>
            <a:pPr marL="0" indent="0" algn="ctr">
              <a:buNone/>
            </a:pPr>
            <a:endParaRPr lang="en-GB" sz="1200" b="1" dirty="0"/>
          </a:p>
          <a:p>
            <a:pPr marL="0" indent="0" algn="ctr">
              <a:buNone/>
            </a:pPr>
            <a:r>
              <a:rPr lang="en-GB" sz="2200" b="1" dirty="0">
                <a:solidFill>
                  <a:srgbClr val="00B050"/>
                </a:solidFill>
              </a:rPr>
              <a:t>Timetable split over 4 days</a:t>
            </a:r>
          </a:p>
          <a:p>
            <a:pPr marL="0" indent="0" algn="ctr">
              <a:buNone/>
            </a:pPr>
            <a:endParaRPr lang="en-GB" sz="1050" b="1" dirty="0"/>
          </a:p>
          <a:p>
            <a:pPr marL="0" indent="0" algn="ctr">
              <a:buNone/>
            </a:pPr>
            <a:r>
              <a:rPr lang="en-GB" sz="2200" b="1" dirty="0"/>
              <a:t>Undertakes 15 Hours paid work a week</a:t>
            </a:r>
          </a:p>
          <a:p>
            <a:pPr marL="0" indent="0" algn="ctr">
              <a:buNone/>
            </a:pPr>
            <a:endParaRPr lang="en-GB" sz="900" b="1" dirty="0"/>
          </a:p>
          <a:p>
            <a:pPr marL="0" indent="0" algn="ctr">
              <a:buNone/>
            </a:pPr>
            <a:r>
              <a:rPr lang="en-GB" sz="2200" b="1" dirty="0">
                <a:solidFill>
                  <a:srgbClr val="C00000"/>
                </a:solidFill>
              </a:rPr>
              <a:t>Mental health issues</a:t>
            </a:r>
          </a:p>
          <a:p>
            <a:pPr marL="0" indent="0" algn="ctr">
              <a:buNone/>
            </a:pPr>
            <a:endParaRPr lang="en-GB" sz="1600" b="1" dirty="0">
              <a:solidFill>
                <a:srgbClr val="C00000"/>
              </a:solidFill>
            </a:endParaRPr>
          </a:p>
          <a:p>
            <a:pPr marL="0" indent="0" algn="ctr">
              <a:buNone/>
            </a:pPr>
            <a:r>
              <a:rPr lang="en-GB" sz="2200" b="1" dirty="0">
                <a:solidFill>
                  <a:srgbClr val="0070C0"/>
                </a:solidFill>
              </a:rPr>
              <a:t>19 Years old care leaver</a:t>
            </a:r>
          </a:p>
        </p:txBody>
      </p:sp>
    </p:spTree>
    <p:extLst>
      <p:ext uri="{BB962C8B-B14F-4D97-AF65-F5344CB8AC3E}">
        <p14:creationId xmlns:p14="http://schemas.microsoft.com/office/powerpoint/2010/main" val="3595115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5" name="Picture 4" descr="A picture containing light&#10;&#10;Description automatically generated">
            <a:extLst>
              <a:ext uri="{FF2B5EF4-FFF2-40B4-BE49-F238E27FC236}">
                <a16:creationId xmlns:a16="http://schemas.microsoft.com/office/drawing/2014/main" id="{FD7C5FE4-4A1C-4FD8-BE57-8B133A64C0D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853" y="0"/>
            <a:ext cx="9193706" cy="6858000"/>
          </a:xfrm>
          <a:prstGeom prst="rect">
            <a:avLst/>
          </a:prstGeom>
        </p:spPr>
      </p:pic>
      <p:sp>
        <p:nvSpPr>
          <p:cNvPr id="110595" name="Rectangle 3"/>
          <p:cNvSpPr>
            <a:spLocks noGrp="1" noChangeArrowheads="1"/>
          </p:cNvSpPr>
          <p:nvPr>
            <p:ph idx="1"/>
          </p:nvPr>
        </p:nvSpPr>
        <p:spPr>
          <a:xfrm>
            <a:off x="412530" y="1127342"/>
            <a:ext cx="8390378" cy="5328739"/>
          </a:xfrm>
          <a:solidFill>
            <a:srgbClr val="FFFFFF">
              <a:alpha val="50196"/>
            </a:srgbClr>
          </a:solidFill>
        </p:spPr>
        <p:txBody>
          <a:bodyPr/>
          <a:lstStyle/>
          <a:p>
            <a:pPr marL="0" indent="0">
              <a:buNone/>
            </a:pPr>
            <a:r>
              <a:rPr lang="en-GB" sz="3000" dirty="0">
                <a:solidFill>
                  <a:schemeClr val="tx1"/>
                </a:solidFill>
                <a:effectLst>
                  <a:outerShdw blurRad="38100" dist="38100" dir="2700000" algn="tl">
                    <a:srgbClr val="000000">
                      <a:alpha val="43137"/>
                    </a:srgbClr>
                  </a:outerShdw>
                </a:effectLst>
              </a:rPr>
              <a:t>By the end of this session, you may: </a:t>
            </a:r>
          </a:p>
          <a:p>
            <a:pPr>
              <a:buFont typeface="+mj-lt"/>
              <a:buAutoNum type="arabicPeriod"/>
            </a:pPr>
            <a:r>
              <a:rPr lang="en-GB" sz="3000" dirty="0">
                <a:solidFill>
                  <a:schemeClr val="tx1"/>
                </a:solidFill>
                <a:effectLst>
                  <a:outerShdw blurRad="38100" dist="38100" dir="2700000" algn="tl">
                    <a:srgbClr val="000000">
                      <a:alpha val="43137"/>
                    </a:srgbClr>
                  </a:outerShdw>
                </a:effectLst>
              </a:rPr>
              <a:t>Have shared some things you really liked at this conference; </a:t>
            </a:r>
          </a:p>
          <a:p>
            <a:pPr>
              <a:buFont typeface="+mj-lt"/>
              <a:buAutoNum type="arabicPeriod"/>
            </a:pPr>
            <a:r>
              <a:rPr lang="en-GB" sz="3000" dirty="0">
                <a:solidFill>
                  <a:schemeClr val="tx1"/>
                </a:solidFill>
                <a:effectLst>
                  <a:outerShdw blurRad="38100" dist="38100" dir="2700000" algn="tl">
                    <a:srgbClr val="000000">
                      <a:alpha val="43137"/>
                    </a:srgbClr>
                  </a:outerShdw>
                </a:effectLst>
              </a:rPr>
              <a:t>Have decided, asked, and had a meaningful vote on a ‘big teaching and learning question for 2020’; </a:t>
            </a:r>
          </a:p>
          <a:p>
            <a:pPr>
              <a:buFont typeface="+mj-lt"/>
              <a:buAutoNum type="arabicPeriod"/>
            </a:pPr>
            <a:r>
              <a:rPr lang="en-GB" sz="3000" dirty="0">
                <a:solidFill>
                  <a:schemeClr val="tx1"/>
                </a:solidFill>
                <a:effectLst>
                  <a:outerShdw blurRad="38100" dist="38100" dir="2700000" algn="tl">
                    <a:srgbClr val="000000">
                      <a:alpha val="43137"/>
                    </a:srgbClr>
                  </a:outerShdw>
                </a:effectLst>
              </a:rPr>
              <a:t>Have publicly committed to</a:t>
            </a:r>
            <a:r>
              <a:rPr lang="en-GB" dirty="0">
                <a:solidFill>
                  <a:schemeClr val="tx1"/>
                </a:solidFill>
                <a:effectLst>
                  <a:outerShdw blurRad="38100" dist="38100" dir="2700000" algn="tl">
                    <a:srgbClr val="000000">
                      <a:alpha val="43137"/>
                    </a:srgbClr>
                  </a:outerShdw>
                </a:effectLst>
              </a:rPr>
              <a:t> ‘One thing I’m going to do as a direct result of being at this conference’;</a:t>
            </a:r>
            <a:endParaRPr lang="en-GB" sz="3000" dirty="0">
              <a:solidFill>
                <a:schemeClr val="tx1"/>
              </a:solidFill>
              <a:effectLst>
                <a:outerShdw blurRad="38100" dist="38100" dir="2700000" algn="tl">
                  <a:srgbClr val="000000">
                    <a:alpha val="43137"/>
                  </a:srgbClr>
                </a:outerShdw>
              </a:effectLst>
            </a:endParaRPr>
          </a:p>
          <a:p>
            <a:pPr>
              <a:buFont typeface="+mj-lt"/>
              <a:buAutoNum type="arabicPeriod"/>
            </a:pPr>
            <a:r>
              <a:rPr lang="en-GB" sz="3000" dirty="0">
                <a:solidFill>
                  <a:schemeClr val="tx1"/>
                </a:solidFill>
                <a:effectLst>
                  <a:outerShdw blurRad="38100" dist="38100" dir="2700000" algn="tl">
                    <a:srgbClr val="000000">
                      <a:alpha val="43137"/>
                    </a:srgbClr>
                  </a:outerShdw>
                </a:effectLst>
              </a:rPr>
              <a:t>Have chosen a card.</a:t>
            </a:r>
          </a:p>
        </p:txBody>
      </p:sp>
      <p:sp>
        <p:nvSpPr>
          <p:cNvPr id="45058" name="Rectangle 2"/>
          <p:cNvSpPr>
            <a:spLocks noGrp="1" noChangeArrowheads="1"/>
          </p:cNvSpPr>
          <p:nvPr>
            <p:ph type="title"/>
          </p:nvPr>
        </p:nvSpPr>
        <p:spPr>
          <a:xfrm>
            <a:off x="250825" y="188917"/>
            <a:ext cx="8713788" cy="575717"/>
          </a:xfrm>
          <a:solidFill>
            <a:schemeClr val="accent1"/>
          </a:solidFill>
          <a:ln w="19050" algn="ctr">
            <a:solidFill>
              <a:schemeClr val="tx1"/>
            </a:solidFill>
            <a:miter lim="800000"/>
            <a:headEnd/>
            <a:tailEnd/>
          </a:ln>
        </p:spPr>
        <p:txBody>
          <a:bodyPr vert="horz" wrap="square" lIns="91440" tIns="45720" rIns="91440" bIns="45720" numCol="1" anchor="ctr" anchorCtr="0" compatLnSpc="1">
            <a:prstTxWarp prst="textNoShape">
              <a:avLst/>
            </a:prstTxWarp>
          </a:bodyPr>
          <a:lstStyle/>
          <a:p>
            <a:r>
              <a:rPr lang="en-GB" dirty="0">
                <a:solidFill>
                  <a:srgbClr val="0070C0"/>
                </a:solidFill>
                <a:latin typeface="+mn-lt"/>
              </a:rPr>
              <a:t>Intended learning outcomes?</a:t>
            </a:r>
          </a:p>
        </p:txBody>
      </p:sp>
    </p:spTree>
    <p:extLst>
      <p:ext uri="{BB962C8B-B14F-4D97-AF65-F5344CB8AC3E}">
        <p14:creationId xmlns:p14="http://schemas.microsoft.com/office/powerpoint/2010/main" val="35116976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59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059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059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059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059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05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Rectangle 7"/>
          <p:cNvSpPr>
            <a:spLocks noChangeArrowheads="1"/>
          </p:cNvSpPr>
          <p:nvPr/>
        </p:nvSpPr>
        <p:spPr bwMode="auto">
          <a:xfrm>
            <a:off x="0" y="-33009"/>
            <a:ext cx="184731"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838700" algn="l"/>
              </a:tabLst>
              <a:defRPr/>
            </a:pPr>
            <a:endParaRPr kumimoji="0" lang="en-US" sz="2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032" name="Rectangle 8"/>
          <p:cNvSpPr>
            <a:spLocks noChangeArrowheads="1"/>
          </p:cNvSpPr>
          <p:nvPr/>
        </p:nvSpPr>
        <p:spPr bwMode="auto">
          <a:xfrm>
            <a:off x="-450850" y="457200"/>
            <a:ext cx="0" cy="0"/>
          </a:xfrm>
          <a:prstGeom prst="rect">
            <a:avLst/>
          </a:prstGeom>
          <a:solidFill>
            <a:schemeClr val="accent1"/>
          </a:solid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a:ln>
                <a:noFill/>
              </a:ln>
              <a:solidFill>
                <a:prstClr val="black"/>
              </a:solidFill>
              <a:effectLst/>
              <a:uLnTx/>
              <a:uFillTx/>
              <a:latin typeface="Calibri"/>
              <a:ea typeface="+mn-ea"/>
              <a:cs typeface="+mn-cs"/>
            </a:endParaRPr>
          </a:p>
        </p:txBody>
      </p:sp>
      <p:sp>
        <p:nvSpPr>
          <p:cNvPr id="1033" name="Rectangle 9"/>
          <p:cNvSpPr>
            <a:spLocks noChangeArrowheads="1"/>
          </p:cNvSpPr>
          <p:nvPr/>
        </p:nvSpPr>
        <p:spPr bwMode="auto">
          <a:xfrm>
            <a:off x="-450850" y="3710316"/>
            <a:ext cx="184731"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a:ln>
                <a:noFill/>
              </a:ln>
              <a:solidFill>
                <a:prstClr val="black"/>
              </a:solidFill>
              <a:effectLst/>
              <a:uLnTx/>
              <a:uFillTx/>
              <a:latin typeface="Calibri"/>
              <a:ea typeface="+mn-ea"/>
              <a:cs typeface="+mn-cs"/>
            </a:endParaRPr>
          </a:p>
        </p:txBody>
      </p:sp>
      <p:sp>
        <p:nvSpPr>
          <p:cNvPr id="1034" name="Rectangle 10"/>
          <p:cNvSpPr>
            <a:spLocks noChangeArrowheads="1"/>
          </p:cNvSpPr>
          <p:nvPr/>
        </p:nvSpPr>
        <p:spPr bwMode="auto">
          <a:xfrm>
            <a:off x="0" y="8939541"/>
            <a:ext cx="184731"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pic>
        <p:nvPicPr>
          <p:cNvPr id="13" name="Picture 6" descr="C:\Users\shell\Desktop\Fig 1 v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79712" y="901059"/>
            <a:ext cx="4933056" cy="5316055"/>
          </a:xfrm>
          <a:prstGeom prst="rect">
            <a:avLst/>
          </a:prstGeom>
          <a:noFill/>
          <a:ln w="9525">
            <a:noFill/>
            <a:miter lim="800000"/>
            <a:headEnd/>
            <a:tailEnd/>
          </a:ln>
        </p:spPr>
      </p:pic>
      <p:sp>
        <p:nvSpPr>
          <p:cNvPr id="14" name="Title 1"/>
          <p:cNvSpPr txBox="1">
            <a:spLocks/>
          </p:cNvSpPr>
          <p:nvPr/>
        </p:nvSpPr>
        <p:spPr>
          <a:xfrm>
            <a:off x="2993682" y="2204864"/>
            <a:ext cx="2905116" cy="792088"/>
          </a:xfrm>
          <a:prstGeom prst="rect">
            <a:avLst/>
          </a:prstGeom>
        </p:spPr>
        <p:txBody>
          <a:bodyPr anchor="ctr">
            <a:no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9BBB59">
                    <a:lumMod val="50000"/>
                  </a:srgbClr>
                </a:solidFill>
                <a:effectLst/>
                <a:uLnTx/>
                <a:uFillTx/>
                <a:latin typeface="Calibri"/>
                <a:ea typeface="+mn-ea"/>
                <a:cs typeface="Arial" panose="020B0604020202020204" pitchFamily="34" charset="0"/>
              </a:rPr>
              <a:t>The Student Experience</a:t>
            </a:r>
            <a:br>
              <a:rPr kumimoji="0" lang="en-GB" sz="2400" b="1" i="0" u="none" strike="noStrike" kern="1200" cap="none" spc="0" normalizeH="0" baseline="0" noProof="0" dirty="0">
                <a:ln>
                  <a:noFill/>
                </a:ln>
                <a:solidFill>
                  <a:srgbClr val="9BBB59">
                    <a:lumMod val="50000"/>
                  </a:srgbClr>
                </a:solidFill>
                <a:effectLst/>
                <a:uLnTx/>
                <a:uFillTx/>
                <a:latin typeface="Calibri"/>
                <a:ea typeface="+mn-ea"/>
                <a:cs typeface="Arial" panose="020B0604020202020204" pitchFamily="34" charset="0"/>
              </a:rPr>
            </a:br>
            <a:r>
              <a:rPr kumimoji="0" lang="en-GB" sz="2400" b="1" i="0" u="none" strike="noStrike" kern="1200" cap="none" spc="0" normalizeH="0" baseline="0" noProof="0" dirty="0">
                <a:ln>
                  <a:noFill/>
                </a:ln>
                <a:solidFill>
                  <a:srgbClr val="9BBB59">
                    <a:lumMod val="50000"/>
                  </a:srgbClr>
                </a:solidFill>
                <a:effectLst/>
                <a:uLnTx/>
                <a:uFillTx/>
                <a:latin typeface="Calibri"/>
                <a:ea typeface="+mn-ea"/>
                <a:cs typeface="Arial" panose="020B0604020202020204" pitchFamily="34" charset="0"/>
              </a:rPr>
              <a:t>Transitions Model</a:t>
            </a:r>
          </a:p>
        </p:txBody>
      </p:sp>
      <p:sp>
        <p:nvSpPr>
          <p:cNvPr id="3" name="TextBox 2"/>
          <p:cNvSpPr txBox="1"/>
          <p:nvPr/>
        </p:nvSpPr>
        <p:spPr>
          <a:xfrm>
            <a:off x="2192376" y="3344110"/>
            <a:ext cx="453650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a:ea typeface="+mn-ea"/>
                <a:cs typeface="+mn-cs"/>
              </a:rPr>
              <a:t>No ‘troughs’ anymore, just ‘peaks’</a:t>
            </a:r>
          </a:p>
        </p:txBody>
      </p:sp>
      <p:pic>
        <p:nvPicPr>
          <p:cNvPr id="3074"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82418" y="3971926"/>
            <a:ext cx="1819400" cy="1210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5580880" y="737097"/>
            <a:ext cx="3608558"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Bridging gaps between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   school/college and HE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Increasing UG/PGT student numbers</a:t>
            </a:r>
          </a:p>
        </p:txBody>
      </p:sp>
      <p:sp>
        <p:nvSpPr>
          <p:cNvPr id="4" name="Rectangle 3"/>
          <p:cNvSpPr/>
          <p:nvPr/>
        </p:nvSpPr>
        <p:spPr>
          <a:xfrm>
            <a:off x="5949510" y="5385991"/>
            <a:ext cx="3245202"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a:ea typeface="+mn-ea"/>
                <a:cs typeface="+mn-cs"/>
              </a:rPr>
              <a:t>Lack of resources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a:ea typeface="+mn-ea"/>
                <a:cs typeface="+mn-cs"/>
              </a:rPr>
              <a:t>Rising costs and shifting funding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a:ea typeface="+mn-ea"/>
                <a:cs typeface="+mn-cs"/>
              </a:rPr>
              <a:t>Feedback issues</a:t>
            </a:r>
          </a:p>
        </p:txBody>
      </p:sp>
      <p:sp>
        <p:nvSpPr>
          <p:cNvPr id="5" name="Rectangle 4"/>
          <p:cNvSpPr/>
          <p:nvPr/>
        </p:nvSpPr>
        <p:spPr>
          <a:xfrm>
            <a:off x="108520" y="5561222"/>
            <a:ext cx="3456384"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Expectation of having a teaching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   qualification/Fellowship of HEA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Balancing research with teaching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Obtaining funding for research</a:t>
            </a:r>
          </a:p>
        </p:txBody>
      </p:sp>
      <p:sp>
        <p:nvSpPr>
          <p:cNvPr id="6" name="Rectangle 5"/>
          <p:cNvSpPr/>
          <p:nvPr/>
        </p:nvSpPr>
        <p:spPr>
          <a:xfrm>
            <a:off x="173716" y="862843"/>
            <a:ext cx="2603006"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HE not just about knowledge but preparing individuals for work</a:t>
            </a:r>
          </a:p>
        </p:txBody>
      </p:sp>
      <p:sp>
        <p:nvSpPr>
          <p:cNvPr id="7" name="Rectangle 6"/>
          <p:cNvSpPr/>
          <p:nvPr/>
        </p:nvSpPr>
        <p:spPr>
          <a:xfrm>
            <a:off x="6711911" y="3950788"/>
            <a:ext cx="253864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a:ea typeface="+mn-ea"/>
                <a:cs typeface="+mn-cs"/>
              </a:rPr>
              <a:t>Operating global context</a:t>
            </a:r>
          </a:p>
        </p:txBody>
      </p:sp>
      <p:sp>
        <p:nvSpPr>
          <p:cNvPr id="8" name="TextBox 7"/>
          <p:cNvSpPr txBox="1"/>
          <p:nvPr/>
        </p:nvSpPr>
        <p:spPr>
          <a:xfrm>
            <a:off x="6912768" y="4483597"/>
            <a:ext cx="249338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prstClr val="black"/>
                </a:solidFill>
                <a:effectLst/>
                <a:uLnTx/>
                <a:uFillTx/>
                <a:latin typeface="Calibri"/>
                <a:ea typeface="+mn-ea"/>
                <a:cs typeface="+mn-cs"/>
              </a:rPr>
              <a:t>Semesterisation</a:t>
            </a:r>
            <a:r>
              <a:rPr kumimoji="0" lang="en-GB" sz="1800" b="0" i="0" u="none" strike="noStrike" kern="1200" cap="none" spc="0" normalizeH="0" baseline="0" noProof="0" dirty="0">
                <a:ln>
                  <a:noFill/>
                </a:ln>
                <a:solidFill>
                  <a:prstClr val="black"/>
                </a:solidFill>
                <a:effectLst/>
                <a:uLnTx/>
                <a:uFillTx/>
                <a:latin typeface="Calibri"/>
                <a:ea typeface="+mn-ea"/>
                <a:cs typeface="+mn-cs"/>
              </a:rPr>
              <a:t> challenges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Increased QA processes</a:t>
            </a:r>
            <a:endParaRPr kumimoji="0" lang="en-GB"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TextBox 8"/>
          <p:cNvSpPr txBox="1"/>
          <p:nvPr/>
        </p:nvSpPr>
        <p:spPr>
          <a:xfrm>
            <a:off x="173148" y="2025014"/>
            <a:ext cx="174193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a:ea typeface="+mn-ea"/>
                <a:cs typeface="+mn-cs"/>
              </a:rPr>
              <a:t>Chasing metrics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a:ea typeface="+mn-ea"/>
                <a:cs typeface="+mn-cs"/>
              </a:rPr>
              <a:t>NSS/PTES/DHLE/LEO</a:t>
            </a:r>
          </a:p>
        </p:txBody>
      </p:sp>
      <p:sp>
        <p:nvSpPr>
          <p:cNvPr id="10" name="TextBox 9"/>
          <p:cNvSpPr txBox="1"/>
          <p:nvPr/>
        </p:nvSpPr>
        <p:spPr>
          <a:xfrm>
            <a:off x="173716" y="3116568"/>
            <a:ext cx="194421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One size fits all approach due to pro cess demands</a:t>
            </a:r>
          </a:p>
        </p:txBody>
      </p:sp>
      <p:sp>
        <p:nvSpPr>
          <p:cNvPr id="11" name="Rectangle 10"/>
          <p:cNvSpPr/>
          <p:nvPr/>
        </p:nvSpPr>
        <p:spPr>
          <a:xfrm>
            <a:off x="6664719" y="2863982"/>
            <a:ext cx="2654305"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The student as consumer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rising expectations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Increase in OS students</a:t>
            </a:r>
          </a:p>
        </p:txBody>
      </p:sp>
      <p:sp>
        <p:nvSpPr>
          <p:cNvPr id="18" name="TextBox 17"/>
          <p:cNvSpPr txBox="1"/>
          <p:nvPr/>
        </p:nvSpPr>
        <p:spPr>
          <a:xfrm>
            <a:off x="3649321" y="6419740"/>
            <a:ext cx="546749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dirty="0">
                <a:ln>
                  <a:noFill/>
                </a:ln>
                <a:solidFill>
                  <a:prstClr val="black"/>
                </a:solidFill>
                <a:effectLst/>
                <a:uLnTx/>
                <a:uFillTx/>
                <a:latin typeface="Calibri"/>
                <a:ea typeface="+mn-ea"/>
                <a:cs typeface="+mn-cs"/>
              </a:rPr>
              <a:t>Limited time to ‘hit the ground walking’  </a:t>
            </a:r>
            <a:r>
              <a:rPr kumimoji="0" lang="en-GB" sz="1800" b="1" i="0" u="none" strike="noStrike" kern="1200" cap="none" spc="0" normalizeH="0" baseline="0" noProof="0" dirty="0">
                <a:ln>
                  <a:noFill/>
                </a:ln>
                <a:solidFill>
                  <a:prstClr val="black"/>
                </a:solidFill>
                <a:effectLst/>
                <a:uLnTx/>
                <a:uFillTx/>
                <a:latin typeface="Calibri"/>
                <a:ea typeface="+mn-ea"/>
                <a:cs typeface="+mn-cs"/>
              </a:rPr>
              <a:t>W Proctor</a:t>
            </a:r>
          </a:p>
        </p:txBody>
      </p:sp>
      <p:sp>
        <p:nvSpPr>
          <p:cNvPr id="19" name="Rectangle 18"/>
          <p:cNvSpPr/>
          <p:nvPr/>
        </p:nvSpPr>
        <p:spPr>
          <a:xfrm>
            <a:off x="108520" y="4171828"/>
            <a:ext cx="2304256"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a:ea typeface="+mn-ea"/>
                <a:cs typeface="+mn-cs"/>
              </a:rPr>
              <a:t>Shift to e-Learning-Technology and  digital innovation</a:t>
            </a:r>
          </a:p>
        </p:txBody>
      </p:sp>
      <p:sp>
        <p:nvSpPr>
          <p:cNvPr id="20" name="TextBox 19"/>
          <p:cNvSpPr txBox="1"/>
          <p:nvPr/>
        </p:nvSpPr>
        <p:spPr>
          <a:xfrm>
            <a:off x="6887884" y="1872935"/>
            <a:ext cx="220367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a:ea typeface="+mn-ea"/>
                <a:cs typeface="+mn-cs"/>
              </a:rPr>
              <a:t>Increased administration and lack of support</a:t>
            </a:r>
          </a:p>
        </p:txBody>
      </p:sp>
      <p:sp>
        <p:nvSpPr>
          <p:cNvPr id="26" name="Title 1"/>
          <p:cNvSpPr>
            <a:spLocks noGrp="1"/>
          </p:cNvSpPr>
          <p:nvPr>
            <p:ph type="title"/>
          </p:nvPr>
        </p:nvSpPr>
        <p:spPr>
          <a:xfrm>
            <a:off x="539552" y="-243408"/>
            <a:ext cx="8295065" cy="1143000"/>
          </a:xfrm>
        </p:spPr>
        <p:txBody>
          <a:bodyPr>
            <a:normAutofit/>
          </a:bodyPr>
          <a:lstStyle/>
          <a:p>
            <a:pPr algn="ctr"/>
            <a:r>
              <a:rPr lang="en-GB" sz="4800" b="1" dirty="0">
                <a:solidFill>
                  <a:schemeClr val="bg1"/>
                </a:solidFill>
              </a:rPr>
              <a:t>Staff pinch points</a:t>
            </a:r>
            <a:endParaRPr lang="en-GB" sz="4800" dirty="0">
              <a:solidFill>
                <a:schemeClr val="bg1"/>
              </a:solidFill>
            </a:endParaRPr>
          </a:p>
        </p:txBody>
      </p:sp>
    </p:spTree>
    <p:extLst>
      <p:ext uri="{BB962C8B-B14F-4D97-AF65-F5344CB8AC3E}">
        <p14:creationId xmlns:p14="http://schemas.microsoft.com/office/powerpoint/2010/main" val="3412063797"/>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30B8240D-8697-460B-9D5C-5BD1279161E6}"/>
              </a:ext>
            </a:extLst>
          </p:cNvPr>
          <p:cNvSpPr>
            <a:spLocks noGrp="1"/>
          </p:cNvSpPr>
          <p:nvPr>
            <p:ph idx="1"/>
          </p:nvPr>
        </p:nvSpPr>
        <p:spPr/>
        <p:txBody>
          <a:bodyPr/>
          <a:lstStyle/>
          <a:p>
            <a:pPr marL="457200" indent="-457200">
              <a:buFont typeface="+mj-lt"/>
              <a:buAutoNum type="arabicPeriod"/>
            </a:pPr>
            <a:r>
              <a:rPr lang="en-GB" sz="2200" dirty="0"/>
              <a:t>I manage time well, I’m normally punctual and I make sensible decisions about how much I can sensibly achieve at any time. </a:t>
            </a:r>
          </a:p>
          <a:p>
            <a:pPr marL="457200" indent="-457200">
              <a:buFont typeface="+mj-lt"/>
              <a:buAutoNum type="arabicPeriod"/>
            </a:pPr>
            <a:r>
              <a:rPr lang="en-GB" sz="2200" dirty="0"/>
              <a:t>I make sure I take proper meal breaks at work, not eating my lunch at my desk and regularly stopping to chat with colleagues.</a:t>
            </a:r>
          </a:p>
          <a:p>
            <a:pPr marL="457200" indent="-457200">
              <a:buFont typeface="+mj-lt"/>
              <a:buAutoNum type="arabicPeriod"/>
            </a:pPr>
            <a:r>
              <a:rPr lang="en-GB" sz="2200" dirty="0"/>
              <a:t>I keep myself as fit as is compatible with my age/abilities and I take exercise within my working day to avoid getting overstressed/ uncomfortable from sitting too long.</a:t>
            </a:r>
          </a:p>
          <a:p>
            <a:pPr marL="457200" indent="-457200">
              <a:buFont typeface="+mj-lt"/>
              <a:buAutoNum type="arabicPeriod"/>
            </a:pPr>
            <a:r>
              <a:rPr lang="en-GB" sz="2200" dirty="0"/>
              <a:t>I have and use a good range of professional networks on whom I can draw to share practice and gain advice.</a:t>
            </a:r>
          </a:p>
          <a:p>
            <a:pPr marL="457200" indent="-457200">
              <a:buFont typeface="+mj-lt"/>
              <a:buAutoNum type="arabicPeriod"/>
            </a:pPr>
            <a:r>
              <a:rPr lang="en-GB" sz="2200" dirty="0"/>
              <a:t>I manage my interactions with students productively so that I feel I am giving them good support without running myself into the ground.</a:t>
            </a:r>
          </a:p>
          <a:p>
            <a:pPr marL="457200" indent="-457200">
              <a:buFont typeface="+mj-lt"/>
              <a:buAutoNum type="arabicPeriod"/>
            </a:pPr>
            <a:r>
              <a:rPr lang="en-GB" sz="2200" dirty="0"/>
              <a:t>I monitor my stress levels, noting when it feels as if work is getting on top of me.</a:t>
            </a:r>
          </a:p>
          <a:p>
            <a:pPr marL="457200" indent="-457200">
              <a:buFont typeface="+mj-lt"/>
              <a:buAutoNum type="arabicPeriod"/>
            </a:pPr>
            <a:r>
              <a:rPr lang="en-GB" sz="2200" dirty="0"/>
              <a:t>I keep on top of my emails, without allowing masses of unanswered messages to pile up and I reply promptly to important requests.</a:t>
            </a:r>
          </a:p>
          <a:p>
            <a:pPr marL="0" indent="0">
              <a:buNone/>
            </a:pPr>
            <a:endParaRPr lang="en-GB" sz="2200" dirty="0"/>
          </a:p>
        </p:txBody>
      </p:sp>
      <p:sp>
        <p:nvSpPr>
          <p:cNvPr id="7" name="Title 1">
            <a:extLst>
              <a:ext uri="{FF2B5EF4-FFF2-40B4-BE49-F238E27FC236}">
                <a16:creationId xmlns:a16="http://schemas.microsoft.com/office/drawing/2014/main" id="{A5F97578-FBCA-472B-86A5-E04A11D6F82D}"/>
              </a:ext>
            </a:extLst>
          </p:cNvPr>
          <p:cNvSpPr>
            <a:spLocks noGrp="1"/>
          </p:cNvSpPr>
          <p:nvPr>
            <p:ph type="title"/>
          </p:nvPr>
        </p:nvSpPr>
        <p:spPr>
          <a:xfrm>
            <a:off x="250825" y="188913"/>
            <a:ext cx="8713788" cy="935037"/>
          </a:xfrm>
          <a:solidFill>
            <a:schemeClr val="accent1"/>
          </a:solidFill>
          <a:ln w="19050" algn="ctr">
            <a:solidFill>
              <a:schemeClr val="tx1"/>
            </a:solidFill>
            <a:miter lim="800000"/>
            <a:headEnd/>
            <a:tailEnd/>
          </a:ln>
        </p:spPr>
        <p:txBody>
          <a:bodyPr vert="horz" wrap="square" lIns="91440" tIns="45720" rIns="91440" bIns="45720" numCol="1" anchor="ctr" anchorCtr="0" compatLnSpc="1">
            <a:prstTxWarp prst="textNoShape">
              <a:avLst/>
            </a:prstTxWarp>
          </a:bodyPr>
          <a:lstStyle/>
          <a:p>
            <a:r>
              <a:rPr lang="en-GB" dirty="0">
                <a:solidFill>
                  <a:srgbClr val="0070C0"/>
                </a:solidFill>
                <a:latin typeface="+mn-lt"/>
              </a:rPr>
              <a:t>Looking after yourself checklist 1</a:t>
            </a:r>
          </a:p>
        </p:txBody>
      </p:sp>
    </p:spTree>
    <p:extLst>
      <p:ext uri="{BB962C8B-B14F-4D97-AF65-F5344CB8AC3E}">
        <p14:creationId xmlns:p14="http://schemas.microsoft.com/office/powerpoint/2010/main" val="1564266932"/>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4BFFB0-2C8B-4ED5-BA62-E5AF80AE4D76}"/>
              </a:ext>
            </a:extLst>
          </p:cNvPr>
          <p:cNvSpPr>
            <a:spLocks noGrp="1"/>
          </p:cNvSpPr>
          <p:nvPr>
            <p:ph idx="1"/>
          </p:nvPr>
        </p:nvSpPr>
        <p:spPr>
          <a:xfrm>
            <a:off x="358777" y="836641"/>
            <a:ext cx="8605838" cy="5030761"/>
          </a:xfrm>
        </p:spPr>
        <p:txBody>
          <a:bodyPr/>
          <a:lstStyle/>
          <a:p>
            <a:pPr marL="514350" indent="-514350">
              <a:buFont typeface="+mj-lt"/>
              <a:buAutoNum type="arabicPeriod" startAt="8"/>
            </a:pPr>
            <a:r>
              <a:rPr lang="en-GB" sz="2400" dirty="0"/>
              <a:t>I manage my paperwork well and am able to locate key papers </a:t>
            </a:r>
            <a:r>
              <a:rPr lang="en-GB" sz="2200" dirty="0"/>
              <a:t>when necessary without rummaging through an unsorted pile on my desk.</a:t>
            </a:r>
          </a:p>
          <a:p>
            <a:pPr marL="514350" indent="-514350">
              <a:buFont typeface="+mj-lt"/>
              <a:buAutoNum type="arabicPeriod" startAt="8"/>
            </a:pPr>
            <a:r>
              <a:rPr lang="en-GB" sz="2200" dirty="0"/>
              <a:t>I am good at keeping on top of my lesson preparation/ curriculum design and hence avoiding last-minute panics.</a:t>
            </a:r>
          </a:p>
          <a:p>
            <a:pPr marL="514350" indent="-514350">
              <a:buFont typeface="+mj-lt"/>
              <a:buAutoNum type="arabicPeriod" startAt="8"/>
            </a:pPr>
            <a:r>
              <a:rPr lang="en-GB" sz="2200" dirty="0"/>
              <a:t>I review my classroom and assessment practice regularly and reflect on how I could enhance my work year on year.</a:t>
            </a:r>
          </a:p>
          <a:p>
            <a:pPr marL="514350" indent="-514350">
              <a:buFont typeface="+mj-lt"/>
              <a:buAutoNum type="arabicPeriod" startAt="8"/>
            </a:pPr>
            <a:r>
              <a:rPr lang="en-GB" sz="2200" dirty="0"/>
              <a:t>I keep on top of my marking and don’t attempt to do huge amounts in unreasonably short time periods.</a:t>
            </a:r>
          </a:p>
          <a:p>
            <a:pPr marL="514350" indent="-514350">
              <a:buFont typeface="+mj-lt"/>
              <a:buAutoNum type="arabicPeriod" startAt="8"/>
            </a:pPr>
            <a:r>
              <a:rPr lang="en-GB" sz="2200" dirty="0"/>
              <a:t>I have a good work-life balance and don’t take too much work home.</a:t>
            </a:r>
          </a:p>
          <a:p>
            <a:pPr marL="514350" indent="-514350">
              <a:buFont typeface="+mj-lt"/>
              <a:buAutoNum type="arabicPeriod" startAt="8"/>
            </a:pPr>
            <a:r>
              <a:rPr lang="en-GB" sz="2200" dirty="0"/>
              <a:t>I notify my team leader/line manager when my workload is getting out of hand.</a:t>
            </a:r>
          </a:p>
          <a:p>
            <a:pPr marL="514350" indent="-514350">
              <a:buFont typeface="+mj-lt"/>
              <a:buAutoNum type="arabicPeriod" startAt="8"/>
            </a:pPr>
            <a:r>
              <a:rPr lang="en-GB" sz="2200" dirty="0"/>
              <a:t>I have interests/ hobbies that matter to me and I make time for them.</a:t>
            </a:r>
          </a:p>
          <a:p>
            <a:pPr marL="514350" indent="-514350">
              <a:buFont typeface="+mj-lt"/>
              <a:buAutoNum type="arabicPeriod" startAt="8"/>
            </a:pPr>
            <a:r>
              <a:rPr lang="en-GB" sz="2200" dirty="0"/>
              <a:t>I make time for my friends outside work and don’t over-share my work problems with them.</a:t>
            </a:r>
          </a:p>
          <a:p>
            <a:pPr marL="514350" indent="-514350">
              <a:buFont typeface="+mj-lt"/>
              <a:buAutoNum type="arabicPeriod" startAt="8"/>
            </a:pPr>
            <a:endParaRPr lang="en-GB" sz="2200" dirty="0"/>
          </a:p>
        </p:txBody>
      </p:sp>
      <p:sp>
        <p:nvSpPr>
          <p:cNvPr id="4" name="Title 1">
            <a:extLst>
              <a:ext uri="{FF2B5EF4-FFF2-40B4-BE49-F238E27FC236}">
                <a16:creationId xmlns:a16="http://schemas.microsoft.com/office/drawing/2014/main" id="{EC8A8106-69E1-48DB-B894-6543242D7AB9}"/>
              </a:ext>
            </a:extLst>
          </p:cNvPr>
          <p:cNvSpPr>
            <a:spLocks noGrp="1"/>
          </p:cNvSpPr>
          <p:nvPr>
            <p:ph type="title"/>
          </p:nvPr>
        </p:nvSpPr>
        <p:spPr>
          <a:xfrm>
            <a:off x="250825" y="116541"/>
            <a:ext cx="8713788" cy="720100"/>
          </a:xfrm>
          <a:solidFill>
            <a:schemeClr val="accent1"/>
          </a:solidFill>
          <a:ln w="19050" algn="ctr">
            <a:solidFill>
              <a:schemeClr val="tx1"/>
            </a:solidFill>
            <a:miter lim="800000"/>
            <a:headEnd/>
            <a:tailEnd/>
          </a:ln>
        </p:spPr>
        <p:txBody>
          <a:bodyPr vert="horz" wrap="square" lIns="91440" tIns="45720" rIns="91440" bIns="45720" numCol="1" anchor="ctr" anchorCtr="0" compatLnSpc="1">
            <a:prstTxWarp prst="textNoShape">
              <a:avLst/>
            </a:prstTxWarp>
          </a:bodyPr>
          <a:lstStyle/>
          <a:p>
            <a:r>
              <a:rPr lang="en-GB" dirty="0">
                <a:solidFill>
                  <a:srgbClr val="0070C0"/>
                </a:solidFill>
                <a:latin typeface="+mn-lt"/>
              </a:rPr>
              <a:t>Looking after yourself checklist 2</a:t>
            </a:r>
          </a:p>
        </p:txBody>
      </p:sp>
    </p:spTree>
    <p:extLst>
      <p:ext uri="{BB962C8B-B14F-4D97-AF65-F5344CB8AC3E}">
        <p14:creationId xmlns:p14="http://schemas.microsoft.com/office/powerpoint/2010/main" val="335554093"/>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F2D33-6833-47C9-BB48-45D2C58E160B}"/>
              </a:ext>
            </a:extLst>
          </p:cNvPr>
          <p:cNvSpPr>
            <a:spLocks noGrp="1"/>
          </p:cNvSpPr>
          <p:nvPr>
            <p:ph type="title"/>
          </p:nvPr>
        </p:nvSpPr>
        <p:spPr/>
        <p:txBody>
          <a:bodyPr/>
          <a:lstStyle/>
          <a:p>
            <a:r>
              <a:rPr lang="en-GB" dirty="0">
                <a:hlinkClick r:id="rId2"/>
              </a:rPr>
              <a:t>https://phil-race.co.uk/2019/01/cork-institute-of-technology-8th-9th-january/</a:t>
            </a:r>
            <a:r>
              <a:rPr lang="en-GB" dirty="0"/>
              <a:t> </a:t>
            </a:r>
          </a:p>
        </p:txBody>
      </p:sp>
      <p:sp>
        <p:nvSpPr>
          <p:cNvPr id="3" name="Content Placeholder 2">
            <a:extLst>
              <a:ext uri="{FF2B5EF4-FFF2-40B4-BE49-F238E27FC236}">
                <a16:creationId xmlns:a16="http://schemas.microsoft.com/office/drawing/2014/main" id="{D9F25000-C71A-4D10-B5E5-3B43E50E596C}"/>
              </a:ext>
            </a:extLst>
          </p:cNvPr>
          <p:cNvSpPr>
            <a:spLocks noGrp="1"/>
          </p:cNvSpPr>
          <p:nvPr>
            <p:ph idx="1"/>
          </p:nvPr>
        </p:nvSpPr>
        <p:spPr/>
        <p:txBody>
          <a:bodyPr/>
          <a:lstStyle/>
          <a:p>
            <a:r>
              <a:rPr lang="en-GB" dirty="0"/>
              <a:t>Later version of the ‘looking after yourself’ quiz now in Toolkit!</a:t>
            </a:r>
          </a:p>
        </p:txBody>
      </p:sp>
    </p:spTree>
    <p:extLst>
      <p:ext uri="{BB962C8B-B14F-4D97-AF65-F5344CB8AC3E}">
        <p14:creationId xmlns:p14="http://schemas.microsoft.com/office/powerpoint/2010/main" val="2427052088"/>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AA8E9-9847-4E88-AC77-A3BBC11AF1EF}"/>
              </a:ext>
            </a:extLst>
          </p:cNvPr>
          <p:cNvSpPr>
            <a:spLocks noGrp="1"/>
          </p:cNvSpPr>
          <p:nvPr>
            <p:ph type="title"/>
          </p:nvPr>
        </p:nvSpPr>
        <p:spPr>
          <a:solidFill>
            <a:schemeClr val="accent1"/>
          </a:solidFill>
          <a:ln w="19050" algn="ctr">
            <a:solidFill>
              <a:schemeClr val="tx1"/>
            </a:solidFill>
            <a:miter lim="800000"/>
            <a:headEnd/>
            <a:tailEnd/>
          </a:ln>
        </p:spPr>
        <p:txBody>
          <a:bodyPr vert="horz" wrap="square" lIns="91440" tIns="45720" rIns="91440" bIns="45720" numCol="1" anchor="ctr" anchorCtr="0" compatLnSpc="1">
            <a:prstTxWarp prst="textNoShape">
              <a:avLst/>
            </a:prstTxWarp>
          </a:bodyPr>
          <a:lstStyle/>
          <a:p>
            <a:r>
              <a:rPr lang="en-GB" dirty="0">
                <a:solidFill>
                  <a:srgbClr val="0070C0"/>
                </a:solidFill>
                <a:latin typeface="+mn-lt"/>
              </a:rPr>
              <a:t>Challenges I’m taking away</a:t>
            </a:r>
          </a:p>
        </p:txBody>
      </p:sp>
      <p:sp>
        <p:nvSpPr>
          <p:cNvPr id="3" name="Content Placeholder 2">
            <a:extLst>
              <a:ext uri="{FF2B5EF4-FFF2-40B4-BE49-F238E27FC236}">
                <a16:creationId xmlns:a16="http://schemas.microsoft.com/office/drawing/2014/main" id="{641E351F-DCFE-4CF0-9206-98FDE3084F4C}"/>
              </a:ext>
            </a:extLst>
          </p:cNvPr>
          <p:cNvSpPr>
            <a:spLocks noGrp="1"/>
          </p:cNvSpPr>
          <p:nvPr>
            <p:ph idx="1"/>
          </p:nvPr>
        </p:nvSpPr>
        <p:spPr/>
        <p:txBody>
          <a:bodyPr/>
          <a:lstStyle/>
          <a:p>
            <a:r>
              <a:rPr lang="en-GB" dirty="0"/>
              <a:t>To learn more about how to fill my new iPod!</a:t>
            </a:r>
          </a:p>
        </p:txBody>
      </p:sp>
    </p:spTree>
    <p:extLst>
      <p:ext uri="{BB962C8B-B14F-4D97-AF65-F5344CB8AC3E}">
        <p14:creationId xmlns:p14="http://schemas.microsoft.com/office/powerpoint/2010/main" val="1408760672"/>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B13A0-6C4F-4ADF-935A-7CDDC6138885}"/>
              </a:ext>
            </a:extLst>
          </p:cNvPr>
          <p:cNvSpPr>
            <a:spLocks noGrp="1"/>
          </p:cNvSpPr>
          <p:nvPr>
            <p:ph type="title"/>
          </p:nvPr>
        </p:nvSpPr>
        <p:spPr>
          <a:solidFill>
            <a:schemeClr val="accent1"/>
          </a:solidFill>
          <a:ln w="19050" algn="ctr">
            <a:solidFill>
              <a:schemeClr val="tx1"/>
            </a:solidFill>
            <a:miter lim="800000"/>
            <a:headEnd/>
            <a:tailEnd/>
          </a:ln>
        </p:spPr>
        <p:txBody>
          <a:bodyPr vert="horz" wrap="square" lIns="91440" tIns="45720" rIns="91440" bIns="45720" numCol="1" anchor="ctr" anchorCtr="0" compatLnSpc="1">
            <a:prstTxWarp prst="textNoShape">
              <a:avLst/>
            </a:prstTxWarp>
          </a:bodyPr>
          <a:lstStyle/>
          <a:p>
            <a:r>
              <a:rPr lang="en-GB" dirty="0">
                <a:solidFill>
                  <a:srgbClr val="0070C0"/>
                </a:solidFill>
                <a:latin typeface="+mn-lt"/>
              </a:rPr>
              <a:t>Postcard round</a:t>
            </a:r>
          </a:p>
        </p:txBody>
      </p:sp>
      <p:sp>
        <p:nvSpPr>
          <p:cNvPr id="3" name="Content Placeholder 2">
            <a:extLst>
              <a:ext uri="{FF2B5EF4-FFF2-40B4-BE49-F238E27FC236}">
                <a16:creationId xmlns:a16="http://schemas.microsoft.com/office/drawing/2014/main" id="{102D6531-58FB-423F-ADDE-7EEDE839964B}"/>
              </a:ext>
            </a:extLst>
          </p:cNvPr>
          <p:cNvSpPr>
            <a:spLocks noGrp="1"/>
          </p:cNvSpPr>
          <p:nvPr>
            <p:ph idx="1"/>
          </p:nvPr>
        </p:nvSpPr>
        <p:spPr>
          <a:xfrm>
            <a:off x="358775" y="1196975"/>
            <a:ext cx="7957745" cy="4670425"/>
          </a:xfrm>
        </p:spPr>
        <p:txBody>
          <a:bodyPr/>
          <a:lstStyle/>
          <a:p>
            <a:r>
              <a:rPr lang="en-GB" dirty="0">
                <a:solidFill>
                  <a:srgbClr val="008000"/>
                </a:solidFill>
              </a:rPr>
              <a:t>In very clear handwriting… </a:t>
            </a:r>
          </a:p>
          <a:p>
            <a:r>
              <a:rPr lang="en-GB" dirty="0"/>
              <a:t>please jot down </a:t>
            </a:r>
            <a:r>
              <a:rPr lang="en-GB" dirty="0">
                <a:solidFill>
                  <a:srgbClr val="CC0000"/>
                </a:solidFill>
              </a:rPr>
              <a:t>‘one thing I’m going to do, as a direct result of being at this conference…’ </a:t>
            </a:r>
            <a:r>
              <a:rPr lang="en-GB" dirty="0"/>
              <a:t>and are willing to have published in an anonymous list of conference outcomes.</a:t>
            </a:r>
          </a:p>
          <a:p>
            <a:r>
              <a:rPr lang="en-GB" dirty="0"/>
              <a:t>Please swap postcards, till you no longer know whose you have.</a:t>
            </a:r>
          </a:p>
          <a:p>
            <a:r>
              <a:rPr lang="en-GB" dirty="0"/>
              <a:t>If picked, please read out what’s on the postcard you now have.</a:t>
            </a:r>
          </a:p>
          <a:p>
            <a:r>
              <a:rPr lang="en-GB" dirty="0"/>
              <a:t>Please leave them all with me.</a:t>
            </a:r>
          </a:p>
        </p:txBody>
      </p:sp>
    </p:spTree>
    <p:extLst>
      <p:ext uri="{BB962C8B-B14F-4D97-AF65-F5344CB8AC3E}">
        <p14:creationId xmlns:p14="http://schemas.microsoft.com/office/powerpoint/2010/main" val="17332960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tx1"/>
        </a:solidFill>
        <a:effectLst/>
      </p:bgPr>
    </p:bg>
    <p:spTree>
      <p:nvGrpSpPr>
        <p:cNvPr id="1" name=""/>
        <p:cNvGrpSpPr/>
        <p:nvPr/>
      </p:nvGrpSpPr>
      <p:grpSpPr>
        <a:xfrm>
          <a:off x="0" y="0"/>
          <a:ext cx="0" cy="0"/>
          <a:chOff x="0" y="0"/>
          <a:chExt cx="0" cy="0"/>
        </a:xfrm>
      </p:grpSpPr>
      <p:pic>
        <p:nvPicPr>
          <p:cNvPr id="5" name="Content Placeholder 4" descr="A group of people sitting at a table with wine glasses&#10;&#10;Description automatically generated">
            <a:extLst>
              <a:ext uri="{FF2B5EF4-FFF2-40B4-BE49-F238E27FC236}">
                <a16:creationId xmlns:a16="http://schemas.microsoft.com/office/drawing/2014/main" id="{B1CFF047-BD28-4A07-B03D-B7B2B3396449}"/>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94625" y="0"/>
            <a:ext cx="9049375" cy="6787032"/>
          </a:xfrm>
        </p:spPr>
      </p:pic>
      <p:sp>
        <p:nvSpPr>
          <p:cNvPr id="8" name="Title 1">
            <a:extLst>
              <a:ext uri="{FF2B5EF4-FFF2-40B4-BE49-F238E27FC236}">
                <a16:creationId xmlns:a16="http://schemas.microsoft.com/office/drawing/2014/main" id="{322BA2B0-427B-4D42-9754-E494FBBB1823}"/>
              </a:ext>
            </a:extLst>
          </p:cNvPr>
          <p:cNvSpPr>
            <a:spLocks noGrp="1"/>
          </p:cNvSpPr>
          <p:nvPr>
            <p:ph type="title"/>
          </p:nvPr>
        </p:nvSpPr>
        <p:spPr>
          <a:xfrm>
            <a:off x="250825" y="188913"/>
            <a:ext cx="8713788" cy="935037"/>
          </a:xfrm>
          <a:solidFill>
            <a:schemeClr val="accent1"/>
          </a:solidFill>
          <a:ln w="19050" algn="ctr">
            <a:solidFill>
              <a:schemeClr val="tx1"/>
            </a:solidFill>
            <a:miter lim="800000"/>
            <a:headEnd/>
            <a:tailEnd/>
          </a:ln>
        </p:spPr>
        <p:txBody>
          <a:bodyPr vert="horz" wrap="square" lIns="91440" tIns="45720" rIns="91440" bIns="45720" numCol="1" anchor="ctr" anchorCtr="0" compatLnSpc="1">
            <a:prstTxWarp prst="textNoShape">
              <a:avLst/>
            </a:prstTxWarp>
          </a:bodyPr>
          <a:lstStyle/>
          <a:p>
            <a:r>
              <a:rPr lang="en-GB" dirty="0">
                <a:solidFill>
                  <a:srgbClr val="0070C0"/>
                </a:solidFill>
                <a:latin typeface="+mn-lt"/>
              </a:rPr>
              <a:t>Raise hands if you have definite intentions to do something?</a:t>
            </a:r>
          </a:p>
        </p:txBody>
      </p:sp>
    </p:spTree>
    <p:extLst>
      <p:ext uri="{BB962C8B-B14F-4D97-AF65-F5344CB8AC3E}">
        <p14:creationId xmlns:p14="http://schemas.microsoft.com/office/powerpoint/2010/main" val="2270297822"/>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9E5DB-5B44-46E1-BC86-E8EECA8B18CE}"/>
              </a:ext>
            </a:extLst>
          </p:cNvPr>
          <p:cNvSpPr>
            <a:spLocks noGrp="1"/>
          </p:cNvSpPr>
          <p:nvPr>
            <p:ph type="title"/>
          </p:nvPr>
        </p:nvSpPr>
        <p:spPr>
          <a:xfrm>
            <a:off x="250825" y="260560"/>
            <a:ext cx="8713788" cy="1700760"/>
          </a:xfrm>
          <a:solidFill>
            <a:schemeClr val="accent1"/>
          </a:solidFill>
          <a:ln w="19050" algn="ctr">
            <a:solidFill>
              <a:schemeClr val="tx1"/>
            </a:solidFill>
            <a:miter lim="800000"/>
            <a:headEnd/>
            <a:tailEnd/>
          </a:ln>
        </p:spPr>
        <p:txBody>
          <a:bodyPr vert="horz" wrap="square" lIns="91440" tIns="45720" rIns="91440" bIns="45720" numCol="1" anchor="ctr" anchorCtr="0" compatLnSpc="1">
            <a:prstTxWarp prst="textNoShape">
              <a:avLst/>
            </a:prstTxWarp>
          </a:bodyPr>
          <a:lstStyle/>
          <a:p>
            <a:pPr>
              <a:tabLst>
                <a:tab pos="900113" algn="l"/>
              </a:tabLst>
            </a:pPr>
            <a:r>
              <a:rPr lang="en-GB" sz="3200" dirty="0">
                <a:solidFill>
                  <a:srgbClr val="0070C0"/>
                </a:solidFill>
                <a:latin typeface="+mn-lt"/>
              </a:rPr>
              <a:t>Your big ‘yes-no’ teaching and learning questions for 2020, followed by meaningful votes:</a:t>
            </a:r>
            <a:br>
              <a:rPr lang="en-GB" sz="3200" dirty="0">
                <a:solidFill>
                  <a:srgbClr val="0070C0"/>
                </a:solidFill>
                <a:latin typeface="+mn-lt"/>
              </a:rPr>
            </a:br>
            <a:r>
              <a:rPr lang="en-GB" sz="3200" dirty="0">
                <a:solidFill>
                  <a:srgbClr val="FF0000"/>
                </a:solidFill>
                <a:latin typeface="+mn-lt"/>
              </a:rPr>
              <a:t>Rules:</a:t>
            </a:r>
          </a:p>
        </p:txBody>
      </p:sp>
      <p:sp>
        <p:nvSpPr>
          <p:cNvPr id="3" name="Content Placeholder 2">
            <a:extLst>
              <a:ext uri="{FF2B5EF4-FFF2-40B4-BE49-F238E27FC236}">
                <a16:creationId xmlns:a16="http://schemas.microsoft.com/office/drawing/2014/main" id="{D859307E-61F0-4EC1-BEE4-5231089DF3ED}"/>
              </a:ext>
            </a:extLst>
          </p:cNvPr>
          <p:cNvSpPr>
            <a:spLocks noGrp="1"/>
          </p:cNvSpPr>
          <p:nvPr>
            <p:ph idx="1"/>
          </p:nvPr>
        </p:nvSpPr>
        <p:spPr>
          <a:xfrm>
            <a:off x="336709" y="2204830"/>
            <a:ext cx="8605838" cy="4392610"/>
          </a:xfrm>
        </p:spPr>
        <p:txBody>
          <a:bodyPr/>
          <a:lstStyle/>
          <a:p>
            <a:pPr marL="457200" lvl="1" indent="-457200">
              <a:spcBef>
                <a:spcPts val="1800"/>
              </a:spcBef>
              <a:spcAft>
                <a:spcPts val="600"/>
              </a:spcAft>
            </a:pPr>
            <a:r>
              <a:rPr lang="en-GB" dirty="0"/>
              <a:t>Must be a question, not a statement, and capable of being answered </a:t>
            </a:r>
            <a:r>
              <a:rPr lang="en-GB" dirty="0">
                <a:solidFill>
                  <a:srgbClr val="00B050"/>
                </a:solidFill>
              </a:rPr>
              <a:t>yes</a:t>
            </a:r>
            <a:r>
              <a:rPr lang="en-GB" dirty="0"/>
              <a:t> or </a:t>
            </a:r>
            <a:r>
              <a:rPr lang="en-GB" dirty="0">
                <a:solidFill>
                  <a:srgbClr val="CC0000"/>
                </a:solidFill>
              </a:rPr>
              <a:t>no</a:t>
            </a:r>
            <a:r>
              <a:rPr lang="en-GB" dirty="0"/>
              <a:t>.</a:t>
            </a:r>
          </a:p>
          <a:p>
            <a:pPr marL="457200" lvl="1" indent="-457200">
              <a:spcBef>
                <a:spcPts val="1800"/>
              </a:spcBef>
              <a:spcAft>
                <a:spcPts val="600"/>
              </a:spcAft>
            </a:pPr>
            <a:r>
              <a:rPr lang="en-GB" dirty="0"/>
              <a:t>Must be asked in just one breath.</a:t>
            </a:r>
          </a:p>
          <a:p>
            <a:pPr marL="457200" lvl="1" indent="-457200">
              <a:spcBef>
                <a:spcPts val="1800"/>
              </a:spcBef>
              <a:spcAft>
                <a:spcPts val="600"/>
              </a:spcAft>
            </a:pPr>
            <a:r>
              <a:rPr lang="en-GB" dirty="0"/>
              <a:t>Must be asked to the microphone, so everyone can hear it, and your tone-of-voice etc.</a:t>
            </a:r>
          </a:p>
          <a:p>
            <a:pPr marL="457200" lvl="1" indent="-457200">
              <a:spcBef>
                <a:spcPts val="1800"/>
              </a:spcBef>
              <a:spcAft>
                <a:spcPts val="600"/>
              </a:spcAft>
            </a:pPr>
            <a:r>
              <a:rPr lang="en-GB" dirty="0"/>
              <a:t>Show of hands vote after a brief response from me:</a:t>
            </a:r>
          </a:p>
          <a:p>
            <a:pPr marL="407987" lvl="2" indent="0">
              <a:spcBef>
                <a:spcPts val="1800"/>
              </a:spcBef>
              <a:spcAft>
                <a:spcPts val="600"/>
              </a:spcAft>
              <a:buNone/>
            </a:pPr>
            <a:r>
              <a:rPr lang="en-GB" sz="2800" dirty="0"/>
              <a:t>	</a:t>
            </a:r>
            <a:r>
              <a:rPr lang="en-GB" sz="2800" dirty="0">
                <a:solidFill>
                  <a:srgbClr val="00B050"/>
                </a:solidFill>
              </a:rPr>
              <a:t>Two hands = yes</a:t>
            </a:r>
            <a:r>
              <a:rPr lang="en-GB" sz="2800" dirty="0"/>
              <a:t>		</a:t>
            </a:r>
            <a:r>
              <a:rPr lang="en-GB" sz="2800" dirty="0">
                <a:solidFill>
                  <a:srgbClr val="FF0000"/>
                </a:solidFill>
              </a:rPr>
              <a:t>One hand = no</a:t>
            </a:r>
          </a:p>
          <a:p>
            <a:pPr>
              <a:spcBef>
                <a:spcPts val="1800"/>
              </a:spcBef>
              <a:spcAft>
                <a:spcPts val="600"/>
              </a:spcAft>
            </a:pPr>
            <a:endParaRPr lang="en-GB" dirty="0"/>
          </a:p>
        </p:txBody>
      </p:sp>
    </p:spTree>
    <p:extLst>
      <p:ext uri="{BB962C8B-B14F-4D97-AF65-F5344CB8AC3E}">
        <p14:creationId xmlns:p14="http://schemas.microsoft.com/office/powerpoint/2010/main" val="1818377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BB457-46C3-4E39-B0F5-1E70AFCA16C3}"/>
              </a:ext>
            </a:extLst>
          </p:cNvPr>
          <p:cNvSpPr>
            <a:spLocks noGrp="1"/>
          </p:cNvSpPr>
          <p:nvPr>
            <p:ph type="title"/>
          </p:nvPr>
        </p:nvSpPr>
        <p:spPr>
          <a:solidFill>
            <a:schemeClr val="accent1"/>
          </a:solidFill>
          <a:ln w="19050" algn="ctr">
            <a:solidFill>
              <a:schemeClr val="tx1"/>
            </a:solidFill>
            <a:miter lim="800000"/>
            <a:headEnd/>
            <a:tailEnd/>
          </a:ln>
        </p:spPr>
        <p:txBody>
          <a:bodyPr vert="horz" wrap="square" lIns="91440" tIns="45720" rIns="91440" bIns="45720" numCol="1" anchor="ctr" anchorCtr="0" compatLnSpc="1">
            <a:prstTxWarp prst="textNoShape">
              <a:avLst/>
            </a:prstTxWarp>
          </a:bodyPr>
          <a:lstStyle/>
          <a:p>
            <a:r>
              <a:rPr lang="en-GB" dirty="0">
                <a:solidFill>
                  <a:srgbClr val="0070C0"/>
                </a:solidFill>
                <a:latin typeface="+mn-lt"/>
              </a:rPr>
              <a:t>Now for the playing card</a:t>
            </a:r>
          </a:p>
        </p:txBody>
      </p:sp>
      <p:sp>
        <p:nvSpPr>
          <p:cNvPr id="3" name="Content Placeholder 2">
            <a:extLst>
              <a:ext uri="{FF2B5EF4-FFF2-40B4-BE49-F238E27FC236}">
                <a16:creationId xmlns:a16="http://schemas.microsoft.com/office/drawing/2014/main" id="{C934D642-9307-4BA4-AA37-D9BC5BB51FDC}"/>
              </a:ext>
            </a:extLst>
          </p:cNvPr>
          <p:cNvSpPr>
            <a:spLocks noGrp="1"/>
          </p:cNvSpPr>
          <p:nvPr>
            <p:ph idx="1"/>
          </p:nvPr>
        </p:nvSpPr>
        <p:spPr/>
        <p:txBody>
          <a:bodyPr/>
          <a:lstStyle/>
          <a:p>
            <a:r>
              <a:rPr lang="en-GB" dirty="0"/>
              <a:t>Please take your card.</a:t>
            </a:r>
          </a:p>
          <a:p>
            <a:r>
              <a:rPr lang="en-GB" dirty="0"/>
              <a:t>If you don’t like that one, do feel free to exchange it for another one.</a:t>
            </a:r>
          </a:p>
          <a:p>
            <a:r>
              <a:rPr lang="en-GB" dirty="0"/>
              <a:t>The selected card is:</a:t>
            </a:r>
          </a:p>
        </p:txBody>
      </p:sp>
      <p:pic>
        <p:nvPicPr>
          <p:cNvPr id="5" name="Picture 4" descr="A picture containing text&#10;&#10;Description automatically generated">
            <a:extLst>
              <a:ext uri="{FF2B5EF4-FFF2-40B4-BE49-F238E27FC236}">
                <a16:creationId xmlns:a16="http://schemas.microsoft.com/office/drawing/2014/main" id="{5238256F-9311-4116-A563-8AE61753DCF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88280" y="19222"/>
            <a:ext cx="2555720" cy="1703148"/>
          </a:xfrm>
          <a:prstGeom prst="rect">
            <a:avLst/>
          </a:prstGeom>
        </p:spPr>
      </p:pic>
      <p:pic>
        <p:nvPicPr>
          <p:cNvPr id="6" name="Picture 5" descr="A person standing next to a person&#10;&#10;Description automatically generated">
            <a:extLst>
              <a:ext uri="{FF2B5EF4-FFF2-40B4-BE49-F238E27FC236}">
                <a16:creationId xmlns:a16="http://schemas.microsoft.com/office/drawing/2014/main" id="{3A231A65-3A25-4DA5-AD66-4989515132E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48299" y="2557857"/>
            <a:ext cx="2956261" cy="4239791"/>
          </a:xfrm>
          <a:prstGeom prst="rect">
            <a:avLst/>
          </a:prstGeom>
        </p:spPr>
      </p:pic>
    </p:spTree>
    <p:extLst>
      <p:ext uri="{BB962C8B-B14F-4D97-AF65-F5344CB8AC3E}">
        <p14:creationId xmlns:p14="http://schemas.microsoft.com/office/powerpoint/2010/main" val="30900719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50825" y="188917"/>
            <a:ext cx="8713788" cy="575717"/>
          </a:xfrm>
          <a:solidFill>
            <a:schemeClr val="accent1"/>
          </a:solidFill>
          <a:ln w="19050" algn="ctr">
            <a:solidFill>
              <a:schemeClr val="tx1"/>
            </a:solid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b="1" dirty="0">
                <a:solidFill>
                  <a:srgbClr val="0070C0"/>
                </a:solidFill>
                <a:latin typeface="+mn-lt"/>
              </a:rPr>
              <a:t>Back to our intended learning outcomes</a:t>
            </a:r>
          </a:p>
        </p:txBody>
      </p:sp>
      <p:sp>
        <p:nvSpPr>
          <p:cNvPr id="110595" name="Rectangle 3"/>
          <p:cNvSpPr>
            <a:spLocks noGrp="1" noChangeArrowheads="1"/>
          </p:cNvSpPr>
          <p:nvPr>
            <p:ph idx="1"/>
          </p:nvPr>
        </p:nvSpPr>
        <p:spPr>
          <a:xfrm>
            <a:off x="430212" y="764634"/>
            <a:ext cx="8390378" cy="6093367"/>
          </a:xfrm>
        </p:spPr>
        <p:txBody>
          <a:bodyPr/>
          <a:lstStyle/>
          <a:p>
            <a:pPr marL="0" indent="0">
              <a:buNone/>
            </a:pPr>
            <a:r>
              <a:rPr lang="en-GB" sz="2800" dirty="0"/>
              <a:t>Do you now feel you have achieved….</a:t>
            </a:r>
          </a:p>
          <a:p>
            <a:pPr marL="0" indent="0">
              <a:buNone/>
            </a:pPr>
            <a:r>
              <a:rPr lang="en-GB" sz="2800" dirty="0">
                <a:solidFill>
                  <a:srgbClr val="00B050"/>
                </a:solidFill>
              </a:rPr>
              <a:t>(raise two hands = very much better; </a:t>
            </a:r>
            <a:r>
              <a:rPr lang="en-GB" sz="2800" dirty="0">
                <a:solidFill>
                  <a:srgbClr val="FF6600"/>
                </a:solidFill>
              </a:rPr>
              <a:t>raise one hand = somewhat better; </a:t>
            </a:r>
            <a:r>
              <a:rPr lang="en-GB" sz="2800" dirty="0">
                <a:solidFill>
                  <a:srgbClr val="C00000"/>
                </a:solidFill>
              </a:rPr>
              <a:t>scratch left ear = no better</a:t>
            </a:r>
            <a:r>
              <a:rPr lang="en-GB" sz="2800" dirty="0">
                <a:solidFill>
                  <a:srgbClr val="00B050"/>
                </a:solidFill>
              </a:rPr>
              <a:t>)</a:t>
            </a:r>
          </a:p>
          <a:p>
            <a:pPr>
              <a:buFont typeface="+mj-lt"/>
              <a:buAutoNum type="arabicPeriod"/>
            </a:pPr>
            <a:r>
              <a:rPr lang="en-GB" sz="2800" dirty="0"/>
              <a:t>Having shared some things you really liked at this conference?</a:t>
            </a:r>
          </a:p>
          <a:p>
            <a:pPr>
              <a:buFont typeface="+mj-lt"/>
              <a:buAutoNum type="arabicPeriod"/>
            </a:pPr>
            <a:r>
              <a:rPr lang="en-GB" sz="2800" dirty="0"/>
              <a:t>Having decided, asked, and had a meaningful vote on a ‘big teaching and learning question for 2020’? </a:t>
            </a:r>
          </a:p>
          <a:p>
            <a:pPr>
              <a:buFont typeface="+mj-lt"/>
              <a:buAutoNum type="arabicPeriod"/>
            </a:pPr>
            <a:r>
              <a:rPr lang="en-GB" sz="2800" dirty="0"/>
              <a:t>Having publicly committed to ‘One thing I’m going to do as a direct result of being at this conference’?</a:t>
            </a:r>
          </a:p>
          <a:p>
            <a:pPr>
              <a:buFont typeface="+mj-lt"/>
              <a:buAutoNum type="arabicPeriod"/>
            </a:pPr>
            <a:r>
              <a:rPr lang="en-GB" sz="2800" dirty="0"/>
              <a:t>Having chosen a card?</a:t>
            </a:r>
          </a:p>
        </p:txBody>
      </p:sp>
    </p:spTree>
    <p:extLst>
      <p:ext uri="{BB962C8B-B14F-4D97-AF65-F5344CB8AC3E}">
        <p14:creationId xmlns:p14="http://schemas.microsoft.com/office/powerpoint/2010/main" val="35501079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05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05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05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059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05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B1579-2E78-48D5-BABA-6EA304405B8B}"/>
              </a:ext>
            </a:extLst>
          </p:cNvPr>
          <p:cNvSpPr>
            <a:spLocks noGrp="1"/>
          </p:cNvSpPr>
          <p:nvPr>
            <p:ph type="title"/>
          </p:nvPr>
        </p:nvSpPr>
        <p:spPr>
          <a:solidFill>
            <a:schemeClr val="accent1"/>
          </a:solidFill>
          <a:ln w="19050" algn="ctr">
            <a:solidFill>
              <a:schemeClr val="tx1"/>
            </a:solidFill>
            <a:miter lim="800000"/>
            <a:headEnd/>
            <a:tailEnd/>
          </a:ln>
        </p:spPr>
        <p:txBody>
          <a:bodyPr vert="horz" wrap="square" lIns="91440" tIns="45720" rIns="91440" bIns="45720" numCol="1" anchor="ctr" anchorCtr="0" compatLnSpc="1">
            <a:prstTxWarp prst="textNoShape">
              <a:avLst/>
            </a:prstTxWarp>
          </a:bodyPr>
          <a:lstStyle/>
          <a:p>
            <a:r>
              <a:rPr lang="en-GB" dirty="0">
                <a:solidFill>
                  <a:srgbClr val="0070C0"/>
                </a:solidFill>
                <a:latin typeface="+mn-lt"/>
              </a:rPr>
              <a:t>Wandering on…</a:t>
            </a:r>
          </a:p>
        </p:txBody>
      </p:sp>
      <p:sp>
        <p:nvSpPr>
          <p:cNvPr id="3" name="Content Placeholder 2">
            <a:extLst>
              <a:ext uri="{FF2B5EF4-FFF2-40B4-BE49-F238E27FC236}">
                <a16:creationId xmlns:a16="http://schemas.microsoft.com/office/drawing/2014/main" id="{E67D5F42-808E-4338-B754-AE737E8ABE8D}"/>
              </a:ext>
            </a:extLst>
          </p:cNvPr>
          <p:cNvSpPr>
            <a:spLocks noGrp="1"/>
          </p:cNvSpPr>
          <p:nvPr>
            <p:ph idx="1"/>
          </p:nvPr>
        </p:nvSpPr>
        <p:spPr>
          <a:xfrm>
            <a:off x="4067929" y="1196975"/>
            <a:ext cx="4896683" cy="4670425"/>
          </a:xfrm>
        </p:spPr>
        <p:txBody>
          <a:bodyPr/>
          <a:lstStyle/>
          <a:p>
            <a:pPr marL="0" indent="0">
              <a:lnSpc>
                <a:spcPct val="100000"/>
              </a:lnSpc>
              <a:buNone/>
            </a:pPr>
            <a:r>
              <a:rPr lang="en-GB" sz="2500" dirty="0"/>
              <a:t>In a half-century journeying in the sector, I’ve wandered from talking, listening and writing about physics and chemistry to educational development, always learning. This interactive and participative keynote, including post-its of course, aims to send you away from the conference with some thoughtful perspectives on the conference highlights as well as some clear strategies to take forward into the next stage of the great adventure. </a:t>
            </a:r>
          </a:p>
        </p:txBody>
      </p:sp>
      <p:pic>
        <p:nvPicPr>
          <p:cNvPr id="5" name="Picture 4" descr="A picture containing food, glass, animal&#10;&#10;Description automatically generated">
            <a:extLst>
              <a:ext uri="{FF2B5EF4-FFF2-40B4-BE49-F238E27FC236}">
                <a16:creationId xmlns:a16="http://schemas.microsoft.com/office/drawing/2014/main" id="{EE3AC5F0-70C6-4442-AC16-6960258E9CD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331"/>
          <a:stretch/>
        </p:blipFill>
        <p:spPr>
          <a:xfrm>
            <a:off x="179387" y="1223231"/>
            <a:ext cx="3781162" cy="5167682"/>
          </a:xfrm>
          <a:prstGeom prst="rect">
            <a:avLst/>
          </a:prstGeom>
        </p:spPr>
      </p:pic>
    </p:spTree>
    <p:extLst>
      <p:ext uri="{BB962C8B-B14F-4D97-AF65-F5344CB8AC3E}">
        <p14:creationId xmlns:p14="http://schemas.microsoft.com/office/powerpoint/2010/main" val="3368001852"/>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5" name="Picture 4" descr="A picture containing book, shelf, indoor, table&#10;&#10;Description automatically generated">
            <a:extLst>
              <a:ext uri="{FF2B5EF4-FFF2-40B4-BE49-F238E27FC236}">
                <a16:creationId xmlns:a16="http://schemas.microsoft.com/office/drawing/2014/main" id="{F60888F8-F2F0-40CB-B912-02F1E633EFA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3065"/>
          <a:stretch/>
        </p:blipFill>
        <p:spPr>
          <a:xfrm>
            <a:off x="-379025" y="-19155"/>
            <a:ext cx="9497336" cy="6877154"/>
          </a:xfrm>
          <a:prstGeom prst="rect">
            <a:avLst/>
          </a:prstGeom>
        </p:spPr>
      </p:pic>
      <p:sp>
        <p:nvSpPr>
          <p:cNvPr id="2" name="Title 1">
            <a:extLst>
              <a:ext uri="{FF2B5EF4-FFF2-40B4-BE49-F238E27FC236}">
                <a16:creationId xmlns:a16="http://schemas.microsoft.com/office/drawing/2014/main" id="{2348D9C4-BF29-4CF1-82F5-513B2B607F28}"/>
              </a:ext>
            </a:extLst>
          </p:cNvPr>
          <p:cNvSpPr>
            <a:spLocks noGrp="1"/>
          </p:cNvSpPr>
          <p:nvPr>
            <p:ph type="title"/>
          </p:nvPr>
        </p:nvSpPr>
        <p:spPr>
          <a:xfrm>
            <a:off x="304802" y="62433"/>
            <a:ext cx="8713788" cy="692619"/>
          </a:xfrm>
          <a:solidFill>
            <a:schemeClr val="accent1"/>
          </a:solidFill>
          <a:ln w="19050" algn="ctr">
            <a:solidFill>
              <a:schemeClr val="tx1"/>
            </a:solid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b="1" dirty="0">
                <a:solidFill>
                  <a:srgbClr val="0070C0"/>
                </a:solidFill>
                <a:latin typeface="+mn-lt"/>
              </a:rPr>
              <a:t>References</a:t>
            </a:r>
          </a:p>
        </p:txBody>
      </p:sp>
      <p:sp>
        <p:nvSpPr>
          <p:cNvPr id="3" name="Content Placeholder 2">
            <a:extLst>
              <a:ext uri="{FF2B5EF4-FFF2-40B4-BE49-F238E27FC236}">
                <a16:creationId xmlns:a16="http://schemas.microsoft.com/office/drawing/2014/main" id="{6C169030-5E26-443D-A9FA-2650CDDB984D}"/>
              </a:ext>
            </a:extLst>
          </p:cNvPr>
          <p:cNvSpPr>
            <a:spLocks noGrp="1"/>
          </p:cNvSpPr>
          <p:nvPr>
            <p:ph idx="1"/>
          </p:nvPr>
        </p:nvSpPr>
        <p:spPr>
          <a:xfrm>
            <a:off x="358777" y="836640"/>
            <a:ext cx="8605838" cy="5832810"/>
          </a:xfrm>
          <a:solidFill>
            <a:srgbClr val="FFFFFF">
              <a:alpha val="65882"/>
            </a:srgbClr>
          </a:solidFill>
        </p:spPr>
        <p:txBody>
          <a:bodyPr/>
          <a:lstStyle/>
          <a:p>
            <a:pPr marL="360363" indent="-360363"/>
            <a:r>
              <a:rPr lang="en-GB" sz="2000" dirty="0">
                <a:solidFill>
                  <a:schemeClr val="tx1"/>
                </a:solidFill>
              </a:rPr>
              <a:t>Brown, S. (2019) Invigorating the curriculum with VASCLULAR learning outcomes SEDA blog, accessible via </a:t>
            </a:r>
            <a:r>
              <a:rPr lang="en-GB" sz="2000" dirty="0">
                <a:solidFill>
                  <a:schemeClr val="tx1"/>
                </a:solidFill>
                <a:hlinkClick r:id="rId3">
                  <a:extLst>
                    <a:ext uri="{A12FA001-AC4F-418D-AE19-62706E023703}">
                      <ahyp:hlinkClr xmlns:ahyp="http://schemas.microsoft.com/office/drawing/2018/hyperlinkcolor" val="tx"/>
                    </a:ext>
                  </a:extLst>
                </a:hlinkClick>
              </a:rPr>
              <a:t>https://sally-brown.net/2019/03/08/invigorating-the-curriculum-with-vascular-learning-outcomes/</a:t>
            </a:r>
            <a:r>
              <a:rPr lang="en-GB" sz="2000" dirty="0">
                <a:solidFill>
                  <a:schemeClr val="tx1"/>
                </a:solidFill>
              </a:rPr>
              <a:t>  (accessed November 2019) </a:t>
            </a:r>
          </a:p>
          <a:p>
            <a:pPr marL="360363" indent="-360363"/>
            <a:r>
              <a:rPr lang="en-GB" sz="2000" dirty="0">
                <a:solidFill>
                  <a:schemeClr val="tx1"/>
                </a:solidFill>
              </a:rPr>
              <a:t>Carless, D and Boud, D. (2018) The development of student feedback literacy: enabling uptake of feedback</a:t>
            </a:r>
            <a:r>
              <a:rPr lang="en-GB" sz="2000" i="1" dirty="0">
                <a:solidFill>
                  <a:schemeClr val="tx1"/>
                </a:solidFill>
              </a:rPr>
              <a:t>, Assessment &amp; Evaluation in Higher Education, </a:t>
            </a:r>
            <a:r>
              <a:rPr lang="en-GB" sz="2000" dirty="0">
                <a:solidFill>
                  <a:schemeClr val="tx1"/>
                </a:solidFill>
                <a:hlinkClick r:id="rId4">
                  <a:extLst>
                    <a:ext uri="{A12FA001-AC4F-418D-AE19-62706E023703}">
                      <ahyp:hlinkClr xmlns:ahyp="http://schemas.microsoft.com/office/drawing/2018/hyperlinkcolor" val="tx"/>
                    </a:ext>
                  </a:extLst>
                </a:hlinkClick>
              </a:rPr>
              <a:t>https://doi.org/10.1080/02602938.2018.1463354</a:t>
            </a:r>
            <a:r>
              <a:rPr lang="en-GB" sz="2000" dirty="0">
                <a:solidFill>
                  <a:schemeClr val="tx1"/>
                </a:solidFill>
              </a:rPr>
              <a:t>  (Accessed November 2019) </a:t>
            </a:r>
          </a:p>
          <a:p>
            <a:pPr marL="360363" indent="-360363"/>
            <a:r>
              <a:rPr lang="en-GB" sz="2000" dirty="0">
                <a:solidFill>
                  <a:schemeClr val="tx1"/>
                </a:solidFill>
              </a:rPr>
              <a:t>Nicol, D. (2010) From monologue to dialogue: improving written feedback processes in mass higher education. </a:t>
            </a:r>
            <a:r>
              <a:rPr lang="en-GB" sz="2000" i="1" dirty="0">
                <a:solidFill>
                  <a:schemeClr val="tx1"/>
                </a:solidFill>
              </a:rPr>
              <a:t>Assessment &amp; Evaluation in Higher Education</a:t>
            </a:r>
            <a:r>
              <a:rPr lang="en-GB" sz="2000" dirty="0">
                <a:solidFill>
                  <a:schemeClr val="tx1"/>
                </a:solidFill>
              </a:rPr>
              <a:t>, </a:t>
            </a:r>
            <a:r>
              <a:rPr lang="en-GB" sz="2000" i="1" dirty="0">
                <a:solidFill>
                  <a:schemeClr val="tx1"/>
                </a:solidFill>
              </a:rPr>
              <a:t>35</a:t>
            </a:r>
            <a:r>
              <a:rPr lang="en-GB" sz="2000" dirty="0">
                <a:solidFill>
                  <a:schemeClr val="tx1"/>
                </a:solidFill>
              </a:rPr>
              <a:t>(5), 501-517. </a:t>
            </a:r>
          </a:p>
          <a:p>
            <a:pPr marL="360363" indent="-360363"/>
            <a:r>
              <a:rPr lang="en-GB" sz="2000" dirty="0">
                <a:solidFill>
                  <a:schemeClr val="tx1"/>
                </a:solidFill>
              </a:rPr>
              <a:t>Nordmann, E., Kuepper-Tetzel, C.E., Robson, L., Phillipson, S., Lipan, G. and McGeorge, P, (2018) Lecture capture: Practical recommendations for students and lecturers. </a:t>
            </a:r>
            <a:r>
              <a:rPr lang="en-GB" sz="2000" dirty="0">
                <a:solidFill>
                  <a:schemeClr val="tx1"/>
                </a:solidFill>
                <a:hlinkClick r:id="rId5">
                  <a:extLst>
                    <a:ext uri="{A12FA001-AC4F-418D-AE19-62706E023703}">
                      <ahyp:hlinkClr xmlns:ahyp="http://schemas.microsoft.com/office/drawing/2018/hyperlinkcolor" val="tx"/>
                    </a:ext>
                  </a:extLst>
                </a:hlinkClick>
              </a:rPr>
              <a:t>https://psyarxiv.com/sd7u4</a:t>
            </a:r>
            <a:r>
              <a:rPr lang="en-GB" sz="2000" dirty="0">
                <a:solidFill>
                  <a:schemeClr val="tx1"/>
                </a:solidFill>
              </a:rPr>
              <a:t>  : </a:t>
            </a:r>
            <a:r>
              <a:rPr lang="en-GB" sz="2000" dirty="0">
                <a:solidFill>
                  <a:schemeClr val="tx1"/>
                </a:solidFill>
                <a:hlinkClick r:id="rId6">
                  <a:extLst>
                    <a:ext uri="{A12FA001-AC4F-418D-AE19-62706E023703}">
                      <ahyp:hlinkClr xmlns:ahyp="http://schemas.microsoft.com/office/drawing/2018/hyperlinkcolor" val="tx"/>
                    </a:ext>
                  </a:extLst>
                </a:hlinkClick>
              </a:rPr>
              <a:t>https://osf.io/esd2q/</a:t>
            </a:r>
            <a:r>
              <a:rPr lang="en-GB" sz="2000" dirty="0">
                <a:solidFill>
                  <a:schemeClr val="tx1"/>
                </a:solidFill>
              </a:rPr>
              <a:t>  (accessed November 2019). </a:t>
            </a:r>
          </a:p>
          <a:p>
            <a:pPr marL="360363" indent="-360363"/>
            <a:r>
              <a:rPr lang="en-GB" sz="2000" dirty="0">
                <a:solidFill>
                  <a:schemeClr val="tx1"/>
                </a:solidFill>
              </a:rPr>
              <a:t>Race, P. (2020) </a:t>
            </a:r>
            <a:r>
              <a:rPr lang="en-GB" sz="2000" i="1" dirty="0">
                <a:solidFill>
                  <a:schemeClr val="tx1"/>
                </a:solidFill>
              </a:rPr>
              <a:t>The Lecturer’s Toolkit: 5th edition, </a:t>
            </a:r>
            <a:r>
              <a:rPr lang="en-GB" sz="2000" dirty="0">
                <a:solidFill>
                  <a:schemeClr val="tx1"/>
                </a:solidFill>
              </a:rPr>
              <a:t>London: Routledge. </a:t>
            </a:r>
          </a:p>
          <a:p>
            <a:pPr marL="360363" indent="-360363"/>
            <a:r>
              <a:rPr lang="en-GB" sz="2000" dirty="0">
                <a:solidFill>
                  <a:schemeClr val="tx1"/>
                </a:solidFill>
              </a:rPr>
              <a:t>Winstone and Carless (2019) </a:t>
            </a:r>
            <a:r>
              <a:rPr lang="en-GB" sz="2000" i="1" dirty="0">
                <a:solidFill>
                  <a:schemeClr val="tx1"/>
                </a:solidFill>
              </a:rPr>
              <a:t>Designing effective feedback processes in higher education, - a learning focused approach, </a:t>
            </a:r>
            <a:r>
              <a:rPr lang="en-GB" sz="2000" dirty="0">
                <a:solidFill>
                  <a:schemeClr val="tx1"/>
                </a:solidFill>
              </a:rPr>
              <a:t>London: Routledge. </a:t>
            </a:r>
          </a:p>
        </p:txBody>
      </p:sp>
    </p:spTree>
    <p:extLst>
      <p:ext uri="{BB962C8B-B14F-4D97-AF65-F5344CB8AC3E}">
        <p14:creationId xmlns:p14="http://schemas.microsoft.com/office/powerpoint/2010/main" val="10432857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0" y="642926"/>
            <a:ext cx="9144000" cy="5622925"/>
          </a:xfrm>
          <a:prstGeom prst="rect">
            <a:avLst/>
          </a:prstGeom>
          <a:noFill/>
          <a:ln w="12700">
            <a:noFill/>
            <a:miter lim="800000"/>
            <a:headEnd/>
            <a:tailEnd/>
          </a:ln>
        </p:spPr>
        <p:txBody>
          <a:bodyPr lIns="92075" tIns="46038" rIns="92075" bIns="46038" anchor="ctr"/>
          <a:lstStyle/>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CCFFFF"/>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5400" b="1" i="0" u="none" strike="noStrike" kern="1200" cap="none" spc="0" normalizeH="0" baseline="0" noProof="0" dirty="0">
                <a:ln>
                  <a:noFill/>
                </a:ln>
                <a:solidFill>
                  <a:srgbClr val="CCFFFF"/>
                </a:solidFill>
                <a:effectLst/>
                <a:uLnTx/>
                <a:uFillTx/>
                <a:latin typeface="Arial" charset="0"/>
                <a:ea typeface="+mn-ea"/>
                <a:cs typeface="+mn-cs"/>
              </a:rPr>
              <a:t>Thank you…</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4000" b="1" i="0" u="none" strike="noStrike" kern="1200" cap="none" spc="0" normalizeH="0" baseline="0" noProof="0" dirty="0">
              <a:ln>
                <a:noFill/>
              </a:ln>
              <a:solidFill>
                <a:srgbClr val="FF6600"/>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5400" b="1" i="0" u="none" strike="noStrike" kern="1200" cap="none" spc="0" normalizeH="0" baseline="0" noProof="0" dirty="0">
              <a:ln>
                <a:noFill/>
              </a:ln>
              <a:solidFill>
                <a:srgbClr val="CCFFFF"/>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3600" b="1" i="0" u="none" strike="noStrike" kern="1200" cap="none" spc="0" normalizeH="0" baseline="0" noProof="0" dirty="0">
                <a:ln>
                  <a:noFill/>
                </a:ln>
                <a:solidFill>
                  <a:srgbClr val="FFFF00"/>
                </a:solidFill>
                <a:effectLst/>
                <a:uLnTx/>
                <a:uFillTx/>
                <a:latin typeface="Arial" charset="0"/>
                <a:ea typeface="+mn-ea"/>
                <a:cs typeface="+mn-cs"/>
              </a:rPr>
              <a:t>Website: </a:t>
            </a:r>
            <a:r>
              <a:rPr kumimoji="0" lang="en-GB" sz="3600" b="1" i="0" u="none" strike="noStrike" kern="1200" cap="none" spc="0" normalizeH="0" baseline="0" noProof="0" dirty="0">
                <a:ln>
                  <a:noFill/>
                </a:ln>
                <a:solidFill>
                  <a:srgbClr val="FF66CC"/>
                </a:solidFill>
                <a:effectLst/>
                <a:uLnTx/>
                <a:uFillTx/>
                <a:latin typeface="Arial" charset="0"/>
                <a:ea typeface="+mn-ea"/>
                <a:cs typeface="+mn-cs"/>
                <a:hlinkClick r:id="rId3"/>
              </a:rPr>
              <a:t>http://phil-race.co.uk</a:t>
            </a:r>
            <a:r>
              <a:rPr kumimoji="0" lang="en-GB" sz="3600" b="1" i="0" u="none" strike="noStrike" kern="1200" cap="none" spc="0" normalizeH="0" baseline="0" noProof="0" dirty="0">
                <a:ln>
                  <a:noFill/>
                </a:ln>
                <a:solidFill>
                  <a:srgbClr val="FF66CC"/>
                </a:solidFill>
                <a:effectLst/>
                <a:uLnTx/>
                <a:uFillTx/>
                <a:latin typeface="Arial" charset="0"/>
                <a:ea typeface="+mn-ea"/>
                <a:cs typeface="+mn-cs"/>
              </a:rPr>
              <a:t>   </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00B0F0"/>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3600" b="1" i="0" u="none" strike="noStrike" kern="1200" cap="none" spc="0" normalizeH="0" baseline="0" noProof="0" dirty="0">
                <a:ln>
                  <a:noFill/>
                </a:ln>
                <a:solidFill>
                  <a:srgbClr val="00B0F0"/>
                </a:solidFill>
                <a:effectLst/>
                <a:uLnTx/>
                <a:uFillTx/>
                <a:latin typeface="Arial" charset="0"/>
                <a:ea typeface="+mn-ea"/>
                <a:cs typeface="+mn-cs"/>
              </a:rPr>
              <a:t>Follow Phil        @RacePhil </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FF66CC"/>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3600" b="1" i="0" u="none" strike="noStrike" kern="1200" cap="none" spc="0" normalizeH="0" baseline="0" noProof="0" dirty="0">
                <a:ln>
                  <a:noFill/>
                </a:ln>
                <a:solidFill>
                  <a:srgbClr val="CCCCFF"/>
                </a:solidFill>
                <a:effectLst/>
                <a:uLnTx/>
                <a:uFillTx/>
                <a:latin typeface="Arial" charset="0"/>
                <a:ea typeface="+mn-ea"/>
                <a:cs typeface="+mn-cs"/>
              </a:rPr>
              <a:t>e-mail:  </a:t>
            </a:r>
            <a:r>
              <a:rPr kumimoji="0" lang="en-GB" sz="3600" b="1" i="0" u="none" strike="noStrike" kern="1200" cap="none" spc="0" normalizeH="0" baseline="0" noProof="0" dirty="0">
                <a:ln>
                  <a:noFill/>
                </a:ln>
                <a:solidFill>
                  <a:srgbClr val="FFFF00"/>
                </a:solidFill>
                <a:effectLst/>
                <a:uLnTx/>
                <a:uFillTx/>
                <a:latin typeface="Arial" charset="0"/>
                <a:ea typeface="+mn-ea"/>
                <a:cs typeface="+mn-cs"/>
              </a:rPr>
              <a:t>phil@phil-race.co.uk</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CCFFFF"/>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CCFFFF"/>
              </a:solidFill>
              <a:effectLst/>
              <a:uLnTx/>
              <a:uFillTx/>
              <a:latin typeface="Arial" charset="0"/>
              <a:ea typeface="+mn-ea"/>
              <a:cs typeface="+mn-cs"/>
            </a:endParaRPr>
          </a:p>
        </p:txBody>
      </p:sp>
      <p:pic>
        <p:nvPicPr>
          <p:cNvPr id="4" name="Picture 3">
            <a:extLst>
              <a:ext uri="{FF2B5EF4-FFF2-40B4-BE49-F238E27FC236}">
                <a16:creationId xmlns:a16="http://schemas.microsoft.com/office/drawing/2014/main" id="{471397B4-90C2-48CC-8E16-E9AF0F01A7B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71060" y="4005080"/>
            <a:ext cx="785411" cy="432060"/>
          </a:xfrm>
          <a:prstGeom prst="rect">
            <a:avLst/>
          </a:prstGeom>
          <a:solidFill>
            <a:schemeClr val="bg1"/>
          </a:solidFill>
        </p:spPr>
      </p:pic>
    </p:spTree>
    <p:extLst>
      <p:ext uri="{BB962C8B-B14F-4D97-AF65-F5344CB8AC3E}">
        <p14:creationId xmlns:p14="http://schemas.microsoft.com/office/powerpoint/2010/main" val="24901526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pic>
        <p:nvPicPr>
          <p:cNvPr id="6" name="Picture 5" descr="A picture containing wall, curtain, indoor&#10;&#10;Description automatically generated">
            <a:extLst>
              <a:ext uri="{FF2B5EF4-FFF2-40B4-BE49-F238E27FC236}">
                <a16:creationId xmlns:a16="http://schemas.microsoft.com/office/drawing/2014/main" id="{44282FAA-888A-42B3-A094-6494571A4FC3}"/>
              </a:ext>
            </a:extLst>
          </p:cNvPr>
          <p:cNvPicPr>
            <a:picLocks noChangeAspect="1"/>
          </p:cNvPicPr>
          <p:nvPr/>
        </p:nvPicPr>
        <p:blipFill>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0" y="1"/>
            <a:ext cx="9144000" cy="6978316"/>
          </a:xfrm>
          <a:prstGeom prst="rect">
            <a:avLst/>
          </a:prstGeom>
        </p:spPr>
      </p:pic>
      <p:sp>
        <p:nvSpPr>
          <p:cNvPr id="4" name="TextBox 3">
            <a:extLst>
              <a:ext uri="{FF2B5EF4-FFF2-40B4-BE49-F238E27FC236}">
                <a16:creationId xmlns:a16="http://schemas.microsoft.com/office/drawing/2014/main" id="{C577281B-ED27-4706-A97A-E6ECF9DDA116}"/>
              </a:ext>
            </a:extLst>
          </p:cNvPr>
          <p:cNvSpPr txBox="1"/>
          <p:nvPr/>
        </p:nvSpPr>
        <p:spPr>
          <a:xfrm>
            <a:off x="745067" y="5588000"/>
            <a:ext cx="7975600"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Calibri" panose="020F0502020204030204"/>
                <a:ea typeface="+mn-ea"/>
                <a:cs typeface="+mn-cs"/>
              </a:rPr>
              <a:t>Safety Curtain</a:t>
            </a:r>
          </a:p>
        </p:txBody>
      </p:sp>
    </p:spTree>
    <p:extLst>
      <p:ext uri="{BB962C8B-B14F-4D97-AF65-F5344CB8AC3E}">
        <p14:creationId xmlns:p14="http://schemas.microsoft.com/office/powerpoint/2010/main" val="572665766"/>
      </p:ext>
    </p:extLst>
  </p:cSld>
  <p:clrMapOvr>
    <a:masterClrMapping/>
  </p:clrMapOvr>
  <mc:AlternateContent xmlns:mc="http://schemas.openxmlformats.org/markup-compatibility/2006" xmlns:p14="http://schemas.microsoft.com/office/powerpoint/2010/main">
    <mc:Choice Requires="p14">
      <p:transition spd="slow" p14:dur="2000">
        <p:push dir="d"/>
      </p:transition>
    </mc:Choice>
    <mc:Fallback xmlns="">
      <p:transition spd="slow">
        <p:push dir="d"/>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9E11F-0E44-41DF-A953-2825B0B983AD}"/>
              </a:ext>
            </a:extLst>
          </p:cNvPr>
          <p:cNvSpPr>
            <a:spLocks noGrp="1"/>
          </p:cNvSpPr>
          <p:nvPr>
            <p:ph type="title"/>
          </p:nvPr>
        </p:nvSpPr>
        <p:spPr>
          <a:xfrm>
            <a:off x="1115520" y="0"/>
            <a:ext cx="7543800" cy="975493"/>
          </a:xfrm>
          <a:solidFill>
            <a:srgbClr val="002060"/>
          </a:solidFill>
          <a:ln w="9525" algn="ctr">
            <a:noFill/>
            <a:miter lim="800000"/>
            <a:headEnd/>
            <a:tailEnd/>
          </a:ln>
        </p:spPr>
        <p:txBody>
          <a:bodyPr vert="horz" wrap="square" lIns="91440" tIns="45720" rIns="91440" bIns="45720" numCol="1" anchor="ctr" anchorCtr="0" compatLnSpc="1">
            <a:prstTxWarp prst="textNoShape">
              <a:avLst/>
            </a:prstTxWarp>
          </a:bodyPr>
          <a:lstStyle/>
          <a:p>
            <a:r>
              <a:rPr lang="en-GB" dirty="0">
                <a:solidFill>
                  <a:srgbClr val="00B0F0"/>
                </a:solidFill>
                <a:latin typeface="+mn-lt"/>
              </a:rPr>
              <a:t>From @</a:t>
            </a:r>
            <a:r>
              <a:rPr lang="en-GB" dirty="0" err="1">
                <a:solidFill>
                  <a:srgbClr val="00B0F0"/>
                </a:solidFill>
                <a:latin typeface="+mn-lt"/>
              </a:rPr>
              <a:t>HalehMoravej</a:t>
            </a:r>
            <a:r>
              <a:rPr lang="en-GB" dirty="0">
                <a:solidFill>
                  <a:srgbClr val="00B0F0"/>
                </a:solidFill>
                <a:latin typeface="+mn-lt"/>
              </a:rPr>
              <a:t> on Twitter</a:t>
            </a:r>
          </a:p>
        </p:txBody>
      </p:sp>
      <p:pic>
        <p:nvPicPr>
          <p:cNvPr id="5" name="Content Placeholder 4" descr="A red and white sign&#10;&#10;Description automatically generated">
            <a:extLst>
              <a:ext uri="{FF2B5EF4-FFF2-40B4-BE49-F238E27FC236}">
                <a16:creationId xmlns:a16="http://schemas.microsoft.com/office/drawing/2014/main" id="{B65DCC9E-7054-458E-A5AB-AE3D97B00881}"/>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367753" y="975493"/>
            <a:ext cx="8408494" cy="5676565"/>
          </a:xfrm>
        </p:spPr>
      </p:pic>
    </p:spTree>
    <p:extLst>
      <p:ext uri="{BB962C8B-B14F-4D97-AF65-F5344CB8AC3E}">
        <p14:creationId xmlns:p14="http://schemas.microsoft.com/office/powerpoint/2010/main" val="400989387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A7D29-D0AC-4D10-84AE-1D30421386D6}"/>
              </a:ext>
            </a:extLst>
          </p:cNvPr>
          <p:cNvSpPr>
            <a:spLocks noGrp="1"/>
          </p:cNvSpPr>
          <p:nvPr>
            <p:ph type="title"/>
          </p:nvPr>
        </p:nvSpPr>
        <p:spPr>
          <a:solidFill>
            <a:schemeClr val="accent1"/>
          </a:solidFill>
          <a:ln w="19050" algn="ctr">
            <a:solidFill>
              <a:schemeClr val="tx1"/>
            </a:solidFill>
            <a:miter lim="800000"/>
            <a:headEnd/>
            <a:tailEnd/>
          </a:ln>
        </p:spPr>
        <p:txBody>
          <a:bodyPr vert="horz" wrap="square" lIns="91440" tIns="45720" rIns="91440" bIns="45720" numCol="1" anchor="ctr" anchorCtr="0" compatLnSpc="1">
            <a:prstTxWarp prst="textNoShape">
              <a:avLst/>
            </a:prstTxWarp>
          </a:bodyPr>
          <a:lstStyle/>
          <a:p>
            <a:r>
              <a:rPr lang="en-GB" dirty="0">
                <a:solidFill>
                  <a:srgbClr val="0070C0"/>
                </a:solidFill>
                <a:latin typeface="+mn-lt"/>
              </a:rPr>
              <a:t>I like sitting on fences!</a:t>
            </a:r>
          </a:p>
        </p:txBody>
      </p:sp>
      <p:pic>
        <p:nvPicPr>
          <p:cNvPr id="5" name="Content Placeholder 4" descr="A brown and white horse grazing in a fenced pasture&#10;&#10;Description automatically generated">
            <a:extLst>
              <a:ext uri="{FF2B5EF4-FFF2-40B4-BE49-F238E27FC236}">
                <a16:creationId xmlns:a16="http://schemas.microsoft.com/office/drawing/2014/main" id="{AC68D69F-9943-48A8-84D1-474080A68BF9}"/>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50825" y="1196975"/>
            <a:ext cx="8713788" cy="5328455"/>
          </a:xfrm>
        </p:spPr>
      </p:pic>
    </p:spTree>
    <p:extLst>
      <p:ext uri="{BB962C8B-B14F-4D97-AF65-F5344CB8AC3E}">
        <p14:creationId xmlns:p14="http://schemas.microsoft.com/office/powerpoint/2010/main" val="143621580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5" name="Picture 4" descr="A picture containing object, thread&#10;&#10;Description automatically generated">
            <a:extLst>
              <a:ext uri="{FF2B5EF4-FFF2-40B4-BE49-F238E27FC236}">
                <a16:creationId xmlns:a16="http://schemas.microsoft.com/office/drawing/2014/main" id="{155958DE-B1D2-46DE-821E-A971DD7E41C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2586"/>
            <a:ext cx="9139745" cy="6855414"/>
          </a:xfrm>
          <a:prstGeom prst="rect">
            <a:avLst/>
          </a:prstGeom>
        </p:spPr>
      </p:pic>
      <p:sp>
        <p:nvSpPr>
          <p:cNvPr id="2" name="Title 1">
            <a:extLst>
              <a:ext uri="{FF2B5EF4-FFF2-40B4-BE49-F238E27FC236}">
                <a16:creationId xmlns:a16="http://schemas.microsoft.com/office/drawing/2014/main" id="{DE35E442-4288-4500-B706-F6178E9D396A}"/>
              </a:ext>
            </a:extLst>
          </p:cNvPr>
          <p:cNvSpPr>
            <a:spLocks noGrp="1"/>
          </p:cNvSpPr>
          <p:nvPr>
            <p:ph type="title"/>
          </p:nvPr>
        </p:nvSpPr>
        <p:spPr>
          <a:xfrm>
            <a:off x="358775" y="188913"/>
            <a:ext cx="8389805" cy="935037"/>
          </a:xfrm>
          <a:solidFill>
            <a:schemeClr val="accent1"/>
          </a:solidFill>
          <a:ln w="19050" algn="ctr">
            <a:solidFill>
              <a:schemeClr val="tx1"/>
            </a:solidFill>
            <a:miter lim="800000"/>
            <a:headEnd/>
            <a:tailEnd/>
          </a:ln>
        </p:spPr>
        <p:txBody>
          <a:bodyPr vert="horz" wrap="square" lIns="91440" tIns="45720" rIns="91440" bIns="45720" numCol="1" anchor="ctr" anchorCtr="0" compatLnSpc="1">
            <a:prstTxWarp prst="textNoShape">
              <a:avLst/>
            </a:prstTxWarp>
          </a:bodyPr>
          <a:lstStyle/>
          <a:p>
            <a:r>
              <a:rPr lang="en-GB" dirty="0">
                <a:solidFill>
                  <a:srgbClr val="0070C0"/>
                </a:solidFill>
                <a:latin typeface="+mn-lt"/>
              </a:rPr>
              <a:t>SEDA – ever facing the unknown</a:t>
            </a:r>
          </a:p>
        </p:txBody>
      </p:sp>
      <p:sp>
        <p:nvSpPr>
          <p:cNvPr id="3" name="Content Placeholder 2">
            <a:extLst>
              <a:ext uri="{FF2B5EF4-FFF2-40B4-BE49-F238E27FC236}">
                <a16:creationId xmlns:a16="http://schemas.microsoft.com/office/drawing/2014/main" id="{E6BA06D0-AB47-4480-A86B-D3883B7D6E9A}"/>
              </a:ext>
            </a:extLst>
          </p:cNvPr>
          <p:cNvSpPr>
            <a:spLocks noGrp="1"/>
          </p:cNvSpPr>
          <p:nvPr>
            <p:ph idx="1"/>
          </p:nvPr>
        </p:nvSpPr>
        <p:spPr>
          <a:xfrm>
            <a:off x="358775" y="1196975"/>
            <a:ext cx="8389805" cy="5040415"/>
          </a:xfrm>
          <a:noFill/>
        </p:spPr>
        <p:txBody>
          <a:bodyPr/>
          <a:lstStyle/>
          <a:p>
            <a:pPr marL="0" indent="0">
              <a:lnSpc>
                <a:spcPct val="100000"/>
              </a:lnSpc>
              <a:buNone/>
            </a:pPr>
            <a:r>
              <a:rPr lang="en-GB" sz="3000" dirty="0">
                <a:solidFill>
                  <a:schemeClr val="bg1"/>
                </a:solidFill>
              </a:rPr>
              <a:t>The very nature of frontiers suggests the unknown beyond, but pioneers who aim to succeed need to be well equipped for everything we encounter, including the known knowns but also the unknown unknowns. </a:t>
            </a:r>
          </a:p>
          <a:p>
            <a:pPr marL="0" indent="0">
              <a:lnSpc>
                <a:spcPct val="100000"/>
              </a:lnSpc>
              <a:buNone/>
            </a:pPr>
            <a:r>
              <a:rPr lang="en-GB" sz="3000" dirty="0">
                <a:solidFill>
                  <a:schemeClr val="bg1"/>
                </a:solidFill>
              </a:rPr>
              <a:t>SEDA conferences have long been milestones along the journey for pioneers in learning, feedback and assessment, sharing the known knowns and gathering wisdom and energy to bring to bear on the unknown unknowns of the post-compulsory education scene. </a:t>
            </a:r>
          </a:p>
        </p:txBody>
      </p:sp>
    </p:spTree>
    <p:extLst>
      <p:ext uri="{BB962C8B-B14F-4D97-AF65-F5344CB8AC3E}">
        <p14:creationId xmlns:p14="http://schemas.microsoft.com/office/powerpoint/2010/main" val="22932634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5" name="Picture 4" descr="A picture containing bird, outdoor, group, food&#10;&#10;Description automatically generated">
            <a:extLst>
              <a:ext uri="{FF2B5EF4-FFF2-40B4-BE49-F238E27FC236}">
                <a16:creationId xmlns:a16="http://schemas.microsoft.com/office/drawing/2014/main" id="{1AAC28A0-0A33-43D8-A896-851892AC5CE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820" y="0"/>
            <a:ext cx="9287640" cy="6957490"/>
          </a:xfrm>
          <a:prstGeom prst="rect">
            <a:avLst/>
          </a:prstGeom>
        </p:spPr>
      </p:pic>
      <p:sp>
        <p:nvSpPr>
          <p:cNvPr id="6" name="Title 1">
            <a:extLst>
              <a:ext uri="{FF2B5EF4-FFF2-40B4-BE49-F238E27FC236}">
                <a16:creationId xmlns:a16="http://schemas.microsoft.com/office/drawing/2014/main" id="{F47CC192-DE96-4D68-A790-93DE9B73F27D}"/>
              </a:ext>
            </a:extLst>
          </p:cNvPr>
          <p:cNvSpPr>
            <a:spLocks noGrp="1"/>
          </p:cNvSpPr>
          <p:nvPr>
            <p:ph type="title"/>
          </p:nvPr>
        </p:nvSpPr>
        <p:spPr>
          <a:xfrm>
            <a:off x="250825" y="188913"/>
            <a:ext cx="8713788" cy="935037"/>
          </a:xfrm>
          <a:solidFill>
            <a:schemeClr val="accent1"/>
          </a:solidFill>
          <a:ln w="19050" algn="ctr">
            <a:solidFill>
              <a:schemeClr val="tx1"/>
            </a:solidFill>
            <a:miter lim="800000"/>
            <a:headEnd/>
            <a:tailEnd/>
          </a:ln>
        </p:spPr>
        <p:txBody>
          <a:bodyPr vert="horz" wrap="square" lIns="91440" tIns="45720" rIns="91440" bIns="45720" numCol="1" anchor="ctr" anchorCtr="0" compatLnSpc="1">
            <a:prstTxWarp prst="textNoShape">
              <a:avLst/>
            </a:prstTxWarp>
          </a:bodyPr>
          <a:lstStyle/>
          <a:p>
            <a:r>
              <a:rPr lang="en-GB" dirty="0">
                <a:solidFill>
                  <a:srgbClr val="0070C0"/>
                </a:solidFill>
                <a:latin typeface="+mn-lt"/>
              </a:rPr>
              <a:t>SEDA events</a:t>
            </a:r>
          </a:p>
        </p:txBody>
      </p:sp>
      <p:sp>
        <p:nvSpPr>
          <p:cNvPr id="7" name="Content Placeholder 2">
            <a:extLst>
              <a:ext uri="{FF2B5EF4-FFF2-40B4-BE49-F238E27FC236}">
                <a16:creationId xmlns:a16="http://schemas.microsoft.com/office/drawing/2014/main" id="{2AE4BF4C-DA67-4067-96B5-E06E9ECA7660}"/>
              </a:ext>
            </a:extLst>
          </p:cNvPr>
          <p:cNvSpPr>
            <a:spLocks noGrp="1"/>
          </p:cNvSpPr>
          <p:nvPr>
            <p:ph idx="1"/>
          </p:nvPr>
        </p:nvSpPr>
        <p:spPr>
          <a:xfrm>
            <a:off x="358775" y="1196975"/>
            <a:ext cx="8605838" cy="2952125"/>
          </a:xfrm>
          <a:solidFill>
            <a:srgbClr val="FFFFFF">
              <a:alpha val="72157"/>
            </a:srgbClr>
          </a:solidFill>
        </p:spPr>
        <p:txBody>
          <a:bodyPr/>
          <a:lstStyle/>
          <a:p>
            <a:pPr marL="0" indent="0">
              <a:lnSpc>
                <a:spcPct val="100000"/>
              </a:lnSpc>
              <a:buNone/>
            </a:pPr>
            <a:r>
              <a:rPr lang="en-GB" dirty="0">
                <a:solidFill>
                  <a:srgbClr val="002060"/>
                </a:solidFill>
              </a:rPr>
              <a:t>Our events provide much-needed refreshment opportunities on our journey, in the company of fellow-travellers who share in the mission to find ever better ways and means of helping student learning to happen effectively, and to accredit achievement, and advance our own learning. </a:t>
            </a:r>
          </a:p>
        </p:txBody>
      </p:sp>
    </p:spTree>
    <p:extLst>
      <p:ext uri="{BB962C8B-B14F-4D97-AF65-F5344CB8AC3E}">
        <p14:creationId xmlns:p14="http://schemas.microsoft.com/office/powerpoint/2010/main" val="15332937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build="p" animBg="1"/>
      <p:bldP spid="7" grpId="1" build="p"/>
    </p:bldLst>
  </p:timing>
</p:sld>
</file>

<file path=ppt/slides/slide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5" name="Picture 4" descr="A picture containing light, outdoor, red, traffic&#10;&#10;Description automatically generated">
            <a:extLst>
              <a:ext uri="{FF2B5EF4-FFF2-40B4-BE49-F238E27FC236}">
                <a16:creationId xmlns:a16="http://schemas.microsoft.com/office/drawing/2014/main" id="{64B23294-B645-4688-8A2E-D241D2F0830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9218460" cy="6858000"/>
          </a:xfrm>
          <a:prstGeom prst="rect">
            <a:avLst/>
          </a:prstGeom>
        </p:spPr>
      </p:pic>
      <p:sp>
        <p:nvSpPr>
          <p:cNvPr id="6" name="Title 1">
            <a:extLst>
              <a:ext uri="{FF2B5EF4-FFF2-40B4-BE49-F238E27FC236}">
                <a16:creationId xmlns:a16="http://schemas.microsoft.com/office/drawing/2014/main" id="{8FC124CD-7229-406A-8833-6AA85319FCBF}"/>
              </a:ext>
            </a:extLst>
          </p:cNvPr>
          <p:cNvSpPr>
            <a:spLocks noGrp="1"/>
          </p:cNvSpPr>
          <p:nvPr>
            <p:ph type="title"/>
          </p:nvPr>
        </p:nvSpPr>
        <p:spPr>
          <a:xfrm>
            <a:off x="250825" y="188913"/>
            <a:ext cx="8713788" cy="935037"/>
          </a:xfrm>
          <a:solidFill>
            <a:schemeClr val="accent1"/>
          </a:solidFill>
          <a:ln w="19050" algn="ctr">
            <a:solidFill>
              <a:schemeClr val="tx1"/>
            </a:solidFill>
            <a:miter lim="800000"/>
            <a:headEnd/>
            <a:tailEnd/>
          </a:ln>
        </p:spPr>
        <p:txBody>
          <a:bodyPr vert="horz" wrap="square" lIns="91440" tIns="45720" rIns="91440" bIns="45720" numCol="1" anchor="ctr" anchorCtr="0" compatLnSpc="1">
            <a:prstTxWarp prst="textNoShape">
              <a:avLst/>
            </a:prstTxWarp>
          </a:bodyPr>
          <a:lstStyle/>
          <a:p>
            <a:r>
              <a:rPr lang="en-GB" dirty="0">
                <a:solidFill>
                  <a:srgbClr val="0070C0"/>
                </a:solidFill>
                <a:latin typeface="+mn-lt"/>
              </a:rPr>
              <a:t>Onwards and upwards</a:t>
            </a:r>
          </a:p>
        </p:txBody>
      </p:sp>
      <p:sp>
        <p:nvSpPr>
          <p:cNvPr id="7" name="Content Placeholder 2">
            <a:extLst>
              <a:ext uri="{FF2B5EF4-FFF2-40B4-BE49-F238E27FC236}">
                <a16:creationId xmlns:a16="http://schemas.microsoft.com/office/drawing/2014/main" id="{5DFD96F4-183D-4458-B508-B6A18A31A03C}"/>
              </a:ext>
            </a:extLst>
          </p:cNvPr>
          <p:cNvSpPr>
            <a:spLocks noGrp="1"/>
          </p:cNvSpPr>
          <p:nvPr>
            <p:ph idx="1"/>
          </p:nvPr>
        </p:nvSpPr>
        <p:spPr>
          <a:xfrm>
            <a:off x="367155" y="1312863"/>
            <a:ext cx="8605838" cy="3988397"/>
          </a:xfrm>
          <a:solidFill>
            <a:srgbClr val="000000">
              <a:alpha val="41961"/>
            </a:srgbClr>
          </a:solidFill>
        </p:spPr>
        <p:txBody>
          <a:bodyPr/>
          <a:lstStyle/>
          <a:p>
            <a:pPr marL="0" indent="0">
              <a:lnSpc>
                <a:spcPct val="100000"/>
              </a:lnSpc>
              <a:buNone/>
            </a:pPr>
            <a:r>
              <a:rPr lang="en-GB" dirty="0">
                <a:solidFill>
                  <a:schemeClr val="bg1"/>
                </a:solidFill>
              </a:rPr>
              <a:t>The contributions to this conference bear witness to the breadth and diversity of the bank of knowledge, excitement, insight and shared reflection the SEDA community, which we can harness to lead the future forward, with the only guarantee being that we can never expect to know in advance all the challenges which the future will bring.</a:t>
            </a:r>
          </a:p>
        </p:txBody>
      </p:sp>
    </p:spTree>
    <p:extLst>
      <p:ext uri="{BB962C8B-B14F-4D97-AF65-F5344CB8AC3E}">
        <p14:creationId xmlns:p14="http://schemas.microsoft.com/office/powerpoint/2010/main" val="41002526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build="p" animBg="1"/>
    </p:bldLst>
  </p:timing>
</p:sld>
</file>

<file path=ppt/theme/theme1.xml><?xml version="1.0" encoding="utf-8"?>
<a:theme xmlns:a="http://schemas.openxmlformats.org/drawingml/2006/main" name="8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Network Blitz">
  <a:themeElements>
    <a:clrScheme name="Network Blitz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fontScheme name="Network Blitz">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rgbClr val="000000"/>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etwork Blitz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clrMap bg1="dk2" tx1="lt1" bg2="dk1" tx2="lt2" accent1="accent1" accent2="accent2" accent3="accent3" accent4="accent4" accent5="accent5" accent6="accent6" hlink="hlink" folHlink="folHlink"/>
    </a:extraClrScheme>
    <a:extraClrScheme>
      <a:clrScheme name="Network Blitz 2">
        <a:dk1>
          <a:srgbClr val="000066"/>
        </a:dk1>
        <a:lt1>
          <a:srgbClr val="9CC2E8"/>
        </a:lt1>
        <a:dk2>
          <a:srgbClr val="4D4D4D"/>
        </a:dk2>
        <a:lt2>
          <a:srgbClr val="7DAFE1"/>
        </a:lt2>
        <a:accent1>
          <a:srgbClr val="26D2E4"/>
        </a:accent1>
        <a:accent2>
          <a:srgbClr val="D0E2F4"/>
        </a:accent2>
        <a:accent3>
          <a:srgbClr val="CBDDF2"/>
        </a:accent3>
        <a:accent4>
          <a:srgbClr val="000056"/>
        </a:accent4>
        <a:accent5>
          <a:srgbClr val="ACE5EF"/>
        </a:accent5>
        <a:accent6>
          <a:srgbClr val="BCCDDD"/>
        </a:accent6>
        <a:hlink>
          <a:srgbClr val="003366"/>
        </a:hlink>
        <a:folHlink>
          <a:srgbClr val="666699"/>
        </a:folHlink>
      </a:clrScheme>
      <a:clrMap bg1="lt1" tx1="dk1" bg2="lt2" tx2="dk2" accent1="accent1" accent2="accent2" accent3="accent3" accent4="accent4" accent5="accent5" accent6="accent6" hlink="hlink" folHlink="folHlink"/>
    </a:extraClrScheme>
    <a:extraClrScheme>
      <a:clrScheme name="Network Blitz 3">
        <a:dk1>
          <a:srgbClr val="000000"/>
        </a:dk1>
        <a:lt1>
          <a:srgbClr val="EAEAEA"/>
        </a:lt1>
        <a:dk2>
          <a:srgbClr val="333333"/>
        </a:dk2>
        <a:lt2>
          <a:srgbClr val="DDDDDD"/>
        </a:lt2>
        <a:accent1>
          <a:srgbClr val="C0C0C0"/>
        </a:accent1>
        <a:accent2>
          <a:srgbClr val="FFFFFF"/>
        </a:accent2>
        <a:accent3>
          <a:srgbClr val="F3F3F3"/>
        </a:accent3>
        <a:accent4>
          <a:srgbClr val="000000"/>
        </a:accent4>
        <a:accent5>
          <a:srgbClr val="DCDCDC"/>
        </a:accent5>
        <a:accent6>
          <a:srgbClr val="E7E7E7"/>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Network Blitz 4">
        <a:dk1>
          <a:srgbClr val="002E2D"/>
        </a:dk1>
        <a:lt1>
          <a:srgbClr val="FFFFFF"/>
        </a:lt1>
        <a:dk2>
          <a:srgbClr val="005250"/>
        </a:dk2>
        <a:lt2>
          <a:srgbClr val="FFCC00"/>
        </a:lt2>
        <a:accent1>
          <a:srgbClr val="9CE157"/>
        </a:accent1>
        <a:accent2>
          <a:srgbClr val="00817E"/>
        </a:accent2>
        <a:accent3>
          <a:srgbClr val="AAB3B3"/>
        </a:accent3>
        <a:accent4>
          <a:srgbClr val="DADADA"/>
        </a:accent4>
        <a:accent5>
          <a:srgbClr val="CBEEB4"/>
        </a:accent5>
        <a:accent6>
          <a:srgbClr val="007472"/>
        </a:accent6>
        <a:hlink>
          <a:srgbClr val="FFFF99"/>
        </a:hlink>
        <a:folHlink>
          <a:srgbClr val="CCCC00"/>
        </a:folHlink>
      </a:clrScheme>
      <a:clrMap bg1="dk2" tx1="lt1" bg2="dk1" tx2="lt2" accent1="accent1" accent2="accent2" accent3="accent3" accent4="accent4" accent5="accent5" accent6="accent6" hlink="hlink" folHlink="folHlink"/>
    </a:extraClrScheme>
    <a:extraClrScheme>
      <a:clrScheme name="Network Blitz 5">
        <a:dk1>
          <a:srgbClr val="291A4C"/>
        </a:dk1>
        <a:lt1>
          <a:srgbClr val="FFFFFF"/>
        </a:lt1>
        <a:dk2>
          <a:srgbClr val="3B256B"/>
        </a:dk2>
        <a:lt2>
          <a:srgbClr val="FFCC00"/>
        </a:lt2>
        <a:accent1>
          <a:srgbClr val="6EBFCA"/>
        </a:accent1>
        <a:accent2>
          <a:srgbClr val="56369C"/>
        </a:accent2>
        <a:accent3>
          <a:srgbClr val="AFACBA"/>
        </a:accent3>
        <a:accent4>
          <a:srgbClr val="DADADA"/>
        </a:accent4>
        <a:accent5>
          <a:srgbClr val="BADCE1"/>
        </a:accent5>
        <a:accent6>
          <a:srgbClr val="4D308D"/>
        </a:accent6>
        <a:hlink>
          <a:srgbClr val="CCCCFF"/>
        </a:hlink>
        <a:folHlink>
          <a:srgbClr val="666699"/>
        </a:folHlink>
      </a:clrScheme>
      <a:clrMap bg1="dk2" tx1="lt1" bg2="dk1" tx2="lt2" accent1="accent1" accent2="accent2" accent3="accent3" accent4="accent4" accent5="accent5" accent6="accent6" hlink="hlink" folHlink="folHlink"/>
    </a:extraClrScheme>
    <a:extraClrScheme>
      <a:clrScheme name="Network Blitz 6">
        <a:dk1>
          <a:srgbClr val="511D30"/>
        </a:dk1>
        <a:lt1>
          <a:srgbClr val="FFFFFF"/>
        </a:lt1>
        <a:dk2>
          <a:srgbClr val="6D2740"/>
        </a:dk2>
        <a:lt2>
          <a:srgbClr val="FDD409"/>
        </a:lt2>
        <a:accent1>
          <a:srgbClr val="FDB83B"/>
        </a:accent1>
        <a:accent2>
          <a:srgbClr val="9D395D"/>
        </a:accent2>
        <a:accent3>
          <a:srgbClr val="BAACAF"/>
        </a:accent3>
        <a:accent4>
          <a:srgbClr val="DADADA"/>
        </a:accent4>
        <a:accent5>
          <a:srgbClr val="FED8AF"/>
        </a:accent5>
        <a:accent6>
          <a:srgbClr val="8E3353"/>
        </a:accent6>
        <a:hlink>
          <a:srgbClr val="FF99CC"/>
        </a:hlink>
        <a:folHlink>
          <a:srgbClr val="D60093"/>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Clouds">
  <a:themeElements>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Cloud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Clouds">
  <a:themeElements>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_Clouds">
  <a:themeElements>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Cloud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0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4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8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0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7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0</TotalTime>
  <Words>3466</Words>
  <Application>Microsoft Office PowerPoint</Application>
  <PresentationFormat>On-screen Show (4:3)</PresentationFormat>
  <Paragraphs>612</Paragraphs>
  <Slides>42</Slides>
  <Notes>17</Notes>
  <HiddenSlides>2</HiddenSlides>
  <MMClips>1</MMClips>
  <ScaleCrop>false</ScaleCrop>
  <HeadingPairs>
    <vt:vector size="6" baseType="variant">
      <vt:variant>
        <vt:lpstr>Fonts Used</vt:lpstr>
      </vt:variant>
      <vt:variant>
        <vt:i4>13</vt:i4>
      </vt:variant>
      <vt:variant>
        <vt:lpstr>Theme</vt:lpstr>
      </vt:variant>
      <vt:variant>
        <vt:i4>18</vt:i4>
      </vt:variant>
      <vt:variant>
        <vt:lpstr>Slide Titles</vt:lpstr>
      </vt:variant>
      <vt:variant>
        <vt:i4>42</vt:i4>
      </vt:variant>
    </vt:vector>
  </HeadingPairs>
  <TitlesOfParts>
    <vt:vector size="73" baseType="lpstr">
      <vt:lpstr>Arial</vt:lpstr>
      <vt:lpstr>Arial Black</vt:lpstr>
      <vt:lpstr>Arial Rounded MT Bold</vt:lpstr>
      <vt:lpstr>Calibri</vt:lpstr>
      <vt:lpstr>Calibri Light</vt:lpstr>
      <vt:lpstr>Comic Sans MS</vt:lpstr>
      <vt:lpstr>Creepy</vt:lpstr>
      <vt:lpstr>Monotype Sorts</vt:lpstr>
      <vt:lpstr>Raleway</vt:lpstr>
      <vt:lpstr>Space Toaster</vt:lpstr>
      <vt:lpstr>Symbol</vt:lpstr>
      <vt:lpstr>Times New Roman</vt:lpstr>
      <vt:lpstr>Wingdings</vt:lpstr>
      <vt:lpstr>83_Custom Design</vt:lpstr>
      <vt:lpstr>79_Custom Design</vt:lpstr>
      <vt:lpstr>9_Custom Design</vt:lpstr>
      <vt:lpstr>81_Custom Design</vt:lpstr>
      <vt:lpstr>105_Custom Design</vt:lpstr>
      <vt:lpstr>Office Theme</vt:lpstr>
      <vt:lpstr>44_Custom Design</vt:lpstr>
      <vt:lpstr>4_Office Theme</vt:lpstr>
      <vt:lpstr>75_Custom Design</vt:lpstr>
      <vt:lpstr>2_LeedsMet template</vt:lpstr>
      <vt:lpstr>Network Blitz</vt:lpstr>
      <vt:lpstr>Clouds</vt:lpstr>
      <vt:lpstr>1_Clouds</vt:lpstr>
      <vt:lpstr>2_Clouds</vt:lpstr>
      <vt:lpstr>10_Office Theme</vt:lpstr>
      <vt:lpstr>14_Office Theme</vt:lpstr>
      <vt:lpstr>1_Office Theme</vt:lpstr>
      <vt:lpstr>5_Custom Design</vt:lpstr>
      <vt:lpstr>I was born under a wandering star  – where next in learning, feedback, and assessment? </vt:lpstr>
      <vt:lpstr>PowerPoint Presentation</vt:lpstr>
      <vt:lpstr>Intended learning outcomes?</vt:lpstr>
      <vt:lpstr>Wandering on…</vt:lpstr>
      <vt:lpstr>From @HalehMoravej on Twitter</vt:lpstr>
      <vt:lpstr>I like sitting on fences!</vt:lpstr>
      <vt:lpstr>SEDA – ever facing the unknown</vt:lpstr>
      <vt:lpstr>SEDA events</vt:lpstr>
      <vt:lpstr>Onwards and upwards</vt:lpstr>
      <vt:lpstr>Six words/phrases which bother me…</vt:lpstr>
      <vt:lpstr>Summary of yesterday’s workshop: Addressing the 2020s: Eight concurrent, related paradigm shifts</vt:lpstr>
      <vt:lpstr>PowerPoint Presentation</vt:lpstr>
      <vt:lpstr>Phil’s choices…</vt:lpstr>
      <vt:lpstr>Phil’s Main Menu</vt:lpstr>
      <vt:lpstr>Making learning happen</vt:lpstr>
      <vt:lpstr>Phil’s choices</vt:lpstr>
      <vt:lpstr>Who said this?</vt:lpstr>
      <vt:lpstr>PowerPoint Presentation</vt:lpstr>
      <vt:lpstr>PowerPoint Presentation</vt:lpstr>
      <vt:lpstr>PowerPoint Presentation</vt:lpstr>
      <vt:lpstr>Hits</vt:lpstr>
      <vt:lpstr>Does change mean progress?   the challenge for HE</vt:lpstr>
      <vt:lpstr>Fraud triangle (Cressey, 1953)</vt:lpstr>
      <vt:lpstr>Number of students reporting a disability</vt:lpstr>
      <vt:lpstr>PowerPoint Presentation</vt:lpstr>
      <vt:lpstr>Changes in UG  participation</vt:lpstr>
      <vt:lpstr>Changes in PG participation</vt:lpstr>
      <vt:lpstr>Mental health</vt:lpstr>
      <vt:lpstr>Who is more engaged with their university? Both are full-time first year students</vt:lpstr>
      <vt:lpstr>Staff pinch points</vt:lpstr>
      <vt:lpstr>Looking after yourself checklist 1</vt:lpstr>
      <vt:lpstr>Looking after yourself checklist 2</vt:lpstr>
      <vt:lpstr>https://phil-race.co.uk/2019/01/cork-institute-of-technology-8th-9th-january/ </vt:lpstr>
      <vt:lpstr>Challenges I’m taking away</vt:lpstr>
      <vt:lpstr>Postcard round</vt:lpstr>
      <vt:lpstr>Raise hands if you have definite intentions to do something?</vt:lpstr>
      <vt:lpstr>Your big ‘yes-no’ teaching and learning questions for 2020, followed by meaningful votes: Rules:</vt:lpstr>
      <vt:lpstr>Now for the playing card</vt:lpstr>
      <vt:lpstr>Back to our intended learning outcomes</vt:lpstr>
      <vt:lpstr>References</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Steve Denton Pro-Vice-Chancellor Registrar and Secretary   Professional administration – myths, realities and challenges</dc:title>
  <dc:creator/>
  <cp:lastModifiedBy/>
  <cp:revision>210</cp:revision>
  <dcterms:created xsi:type="dcterms:W3CDTF">2006-05-11T10:54:55Z</dcterms:created>
  <dcterms:modified xsi:type="dcterms:W3CDTF">2019-11-16T09:49:36Z</dcterms:modified>
</cp:coreProperties>
</file>