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78" r:id="rId2"/>
    <p:sldId id="256" r:id="rId3"/>
    <p:sldId id="258" r:id="rId4"/>
    <p:sldId id="260" r:id="rId5"/>
    <p:sldId id="268" r:id="rId6"/>
    <p:sldId id="283" r:id="rId7"/>
    <p:sldId id="281" r:id="rId8"/>
    <p:sldId id="282" r:id="rId9"/>
    <p:sldId id="266" r:id="rId10"/>
    <p:sldId id="259" r:id="rId11"/>
    <p:sldId id="368" r:id="rId12"/>
    <p:sldId id="275" r:id="rId13"/>
    <p:sldId id="272" r:id="rId14"/>
    <p:sldId id="369" r:id="rId15"/>
    <p:sldId id="285" r:id="rId16"/>
    <p:sldId id="371" r:id="rId17"/>
    <p:sldId id="273" r:id="rId18"/>
    <p:sldId id="26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6544" autoAdjust="0"/>
    <p:restoredTop sz="93933" autoAdjust="0"/>
  </p:normalViewPr>
  <p:slideViewPr>
    <p:cSldViewPr snapToGrid="0">
      <p:cViewPr varScale="1">
        <p:scale>
          <a:sx n="65" d="100"/>
          <a:sy n="65" d="100"/>
        </p:scale>
        <p:origin x="384" y="60"/>
      </p:cViewPr>
      <p:guideLst/>
    </p:cSldViewPr>
  </p:slideViewPr>
  <p:outlineViewPr>
    <p:cViewPr>
      <p:scale>
        <a:sx n="33" d="100"/>
        <a:sy n="33" d="100"/>
      </p:scale>
      <p:origin x="0" y="-2259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9A975A-46E5-4DB6-8E83-E7B26059F1EF}" type="datetimeFigureOut">
              <a:rPr lang="en-US" smtClean="0"/>
              <a:t>2/27/2020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38F12D-FB6A-483F-85B9-DB2A58D277D9}" type="slidenum">
              <a:rPr lang="en-US" smtClean="0"/>
              <a:t>‹#›</a:t>
            </a:fld>
            <a:endParaRPr lang="en-US"/>
          </a:p>
        </p:txBody>
      </p:sp>
    </p:spTree>
    <p:extLst>
      <p:ext uri="{BB962C8B-B14F-4D97-AF65-F5344CB8AC3E}">
        <p14:creationId xmlns:p14="http://schemas.microsoft.com/office/powerpoint/2010/main" val="1854310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38F12D-FB6A-483F-85B9-DB2A58D277D9}" type="slidenum">
              <a:rPr lang="en-US" smtClean="0"/>
              <a:t>1</a:t>
            </a:fld>
            <a:endParaRPr lang="en-US"/>
          </a:p>
        </p:txBody>
      </p:sp>
    </p:spTree>
    <p:extLst>
      <p:ext uri="{BB962C8B-B14F-4D97-AF65-F5344CB8AC3E}">
        <p14:creationId xmlns:p14="http://schemas.microsoft.com/office/powerpoint/2010/main" val="3359663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38F12D-FB6A-483F-85B9-DB2A58D277D9}" type="slidenum">
              <a:rPr lang="en-US" smtClean="0"/>
              <a:t>12</a:t>
            </a:fld>
            <a:endParaRPr lang="en-US"/>
          </a:p>
        </p:txBody>
      </p:sp>
    </p:spTree>
    <p:extLst>
      <p:ext uri="{BB962C8B-B14F-4D97-AF65-F5344CB8AC3E}">
        <p14:creationId xmlns:p14="http://schemas.microsoft.com/office/powerpoint/2010/main" val="2953476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38F12D-FB6A-483F-85B9-DB2A58D277D9}" type="slidenum">
              <a:rPr lang="en-US" smtClean="0"/>
              <a:t>14</a:t>
            </a:fld>
            <a:endParaRPr lang="en-US"/>
          </a:p>
        </p:txBody>
      </p:sp>
    </p:spTree>
    <p:extLst>
      <p:ext uri="{BB962C8B-B14F-4D97-AF65-F5344CB8AC3E}">
        <p14:creationId xmlns:p14="http://schemas.microsoft.com/office/powerpoint/2010/main" val="2372581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38F12D-FB6A-483F-85B9-DB2A58D277D9}" type="slidenum">
              <a:rPr lang="en-US" smtClean="0"/>
              <a:t>15</a:t>
            </a:fld>
            <a:endParaRPr lang="en-US"/>
          </a:p>
        </p:txBody>
      </p:sp>
    </p:spTree>
    <p:extLst>
      <p:ext uri="{BB962C8B-B14F-4D97-AF65-F5344CB8AC3E}">
        <p14:creationId xmlns:p14="http://schemas.microsoft.com/office/powerpoint/2010/main" val="992083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38F12D-FB6A-483F-85B9-DB2A58D277D9}" type="slidenum">
              <a:rPr lang="en-US" smtClean="0"/>
              <a:t>18</a:t>
            </a:fld>
            <a:endParaRPr lang="en-US"/>
          </a:p>
        </p:txBody>
      </p:sp>
    </p:spTree>
    <p:extLst>
      <p:ext uri="{BB962C8B-B14F-4D97-AF65-F5344CB8AC3E}">
        <p14:creationId xmlns:p14="http://schemas.microsoft.com/office/powerpoint/2010/main" val="175151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38F12D-FB6A-483F-85B9-DB2A58D277D9}" type="slidenum">
              <a:rPr lang="en-US" smtClean="0"/>
              <a:t>2</a:t>
            </a:fld>
            <a:endParaRPr lang="en-US"/>
          </a:p>
        </p:txBody>
      </p:sp>
    </p:spTree>
    <p:extLst>
      <p:ext uri="{BB962C8B-B14F-4D97-AF65-F5344CB8AC3E}">
        <p14:creationId xmlns:p14="http://schemas.microsoft.com/office/powerpoint/2010/main" val="2863792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38F12D-FB6A-483F-85B9-DB2A58D277D9}" type="slidenum">
              <a:rPr lang="en-US" smtClean="0"/>
              <a:t>3</a:t>
            </a:fld>
            <a:endParaRPr lang="en-US"/>
          </a:p>
        </p:txBody>
      </p:sp>
    </p:spTree>
    <p:extLst>
      <p:ext uri="{BB962C8B-B14F-4D97-AF65-F5344CB8AC3E}">
        <p14:creationId xmlns:p14="http://schemas.microsoft.com/office/powerpoint/2010/main" val="267153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38F12D-FB6A-483F-85B9-DB2A58D277D9}" type="slidenum">
              <a:rPr lang="en-US" smtClean="0"/>
              <a:t>4</a:t>
            </a:fld>
            <a:endParaRPr lang="en-US"/>
          </a:p>
        </p:txBody>
      </p:sp>
    </p:spTree>
    <p:extLst>
      <p:ext uri="{BB962C8B-B14F-4D97-AF65-F5344CB8AC3E}">
        <p14:creationId xmlns:p14="http://schemas.microsoft.com/office/powerpoint/2010/main" val="2336926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38F12D-FB6A-483F-85B9-DB2A58D277D9}" type="slidenum">
              <a:rPr lang="en-US" smtClean="0"/>
              <a:t>6</a:t>
            </a:fld>
            <a:endParaRPr lang="en-US"/>
          </a:p>
        </p:txBody>
      </p:sp>
    </p:spTree>
    <p:extLst>
      <p:ext uri="{BB962C8B-B14F-4D97-AF65-F5344CB8AC3E}">
        <p14:creationId xmlns:p14="http://schemas.microsoft.com/office/powerpoint/2010/main" val="2146853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38F12D-FB6A-483F-85B9-DB2A58D277D9}" type="slidenum">
              <a:rPr lang="en-US" smtClean="0"/>
              <a:t>7</a:t>
            </a:fld>
            <a:endParaRPr lang="en-US"/>
          </a:p>
        </p:txBody>
      </p:sp>
    </p:spTree>
    <p:extLst>
      <p:ext uri="{BB962C8B-B14F-4D97-AF65-F5344CB8AC3E}">
        <p14:creationId xmlns:p14="http://schemas.microsoft.com/office/powerpoint/2010/main" val="513768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38F12D-FB6A-483F-85B9-DB2A58D277D9}" type="slidenum">
              <a:rPr lang="en-US" smtClean="0"/>
              <a:t>8</a:t>
            </a:fld>
            <a:endParaRPr lang="en-US"/>
          </a:p>
        </p:txBody>
      </p:sp>
    </p:spTree>
    <p:extLst>
      <p:ext uri="{BB962C8B-B14F-4D97-AF65-F5344CB8AC3E}">
        <p14:creationId xmlns:p14="http://schemas.microsoft.com/office/powerpoint/2010/main" val="3780608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Staff</a:t>
            </a:r>
            <a:r>
              <a:rPr lang="en-GB" baseline="0" dirty="0"/>
              <a:t> Assessment Literacy – Taylor, L (2012) Developing Assessment Literacy [Online] http://in.beds.ac.uk/__data/assets/pdf_file/0010/197641/PROSET-Assessment-Literacy-Feb-2012.pdf</a:t>
            </a:r>
            <a:endParaRPr lang="en-US" dirty="0"/>
          </a:p>
        </p:txBody>
      </p:sp>
      <p:sp>
        <p:nvSpPr>
          <p:cNvPr id="4" name="Slide Number Placeholder 3"/>
          <p:cNvSpPr>
            <a:spLocks noGrp="1"/>
          </p:cNvSpPr>
          <p:nvPr>
            <p:ph type="sldNum" sz="quarter" idx="10"/>
          </p:nvPr>
        </p:nvSpPr>
        <p:spPr/>
        <p:txBody>
          <a:bodyPr/>
          <a:lstStyle/>
          <a:p>
            <a:fld id="{C538F12D-FB6A-483F-85B9-DB2A58D277D9}" type="slidenum">
              <a:rPr lang="en-US" smtClean="0"/>
              <a:t>9</a:t>
            </a:fld>
            <a:endParaRPr lang="en-US"/>
          </a:p>
        </p:txBody>
      </p:sp>
    </p:spTree>
    <p:extLst>
      <p:ext uri="{BB962C8B-B14F-4D97-AF65-F5344CB8AC3E}">
        <p14:creationId xmlns:p14="http://schemas.microsoft.com/office/powerpoint/2010/main" val="882886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8F12D-FB6A-483F-85B9-DB2A58D277D9}" type="slidenum">
              <a:rPr lang="en-US" smtClean="0"/>
              <a:t>11</a:t>
            </a:fld>
            <a:endParaRPr lang="en-US"/>
          </a:p>
        </p:txBody>
      </p:sp>
    </p:spTree>
    <p:extLst>
      <p:ext uri="{BB962C8B-B14F-4D97-AF65-F5344CB8AC3E}">
        <p14:creationId xmlns:p14="http://schemas.microsoft.com/office/powerpoint/2010/main" val="1531853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F8296E-EE63-4AAA-B143-043B57580225}"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06212C-AC85-4A62-86D2-E78F52783D70}" type="slidenum">
              <a:rPr lang="en-US" smtClean="0"/>
              <a:t>‹#›</a:t>
            </a:fld>
            <a:endParaRPr lang="en-US"/>
          </a:p>
        </p:txBody>
      </p:sp>
    </p:spTree>
    <p:extLst>
      <p:ext uri="{BB962C8B-B14F-4D97-AF65-F5344CB8AC3E}">
        <p14:creationId xmlns:p14="http://schemas.microsoft.com/office/powerpoint/2010/main" val="206610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F8296E-EE63-4AAA-B143-043B57580225}"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06212C-AC85-4A62-86D2-E78F52783D70}" type="slidenum">
              <a:rPr lang="en-US" smtClean="0"/>
              <a:t>‹#›</a:t>
            </a:fld>
            <a:endParaRPr lang="en-US"/>
          </a:p>
        </p:txBody>
      </p:sp>
    </p:spTree>
    <p:extLst>
      <p:ext uri="{BB962C8B-B14F-4D97-AF65-F5344CB8AC3E}">
        <p14:creationId xmlns:p14="http://schemas.microsoft.com/office/powerpoint/2010/main" val="2181487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F8296E-EE63-4AAA-B143-043B57580225}"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06212C-AC85-4A62-86D2-E78F52783D7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1957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EF8296E-EE63-4AAA-B143-043B57580225}"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06212C-AC85-4A62-86D2-E78F52783D70}" type="slidenum">
              <a:rPr lang="en-US" smtClean="0"/>
              <a:t>‹#›</a:t>
            </a:fld>
            <a:endParaRPr lang="en-US"/>
          </a:p>
        </p:txBody>
      </p:sp>
    </p:spTree>
    <p:extLst>
      <p:ext uri="{BB962C8B-B14F-4D97-AF65-F5344CB8AC3E}">
        <p14:creationId xmlns:p14="http://schemas.microsoft.com/office/powerpoint/2010/main" val="1245157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EF8296E-EE63-4AAA-B143-043B57580225}"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06212C-AC85-4A62-86D2-E78F52783D7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8150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EF8296E-EE63-4AAA-B143-043B57580225}"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06212C-AC85-4A62-86D2-E78F52783D70}" type="slidenum">
              <a:rPr lang="en-US" smtClean="0"/>
              <a:t>‹#›</a:t>
            </a:fld>
            <a:endParaRPr lang="en-US"/>
          </a:p>
        </p:txBody>
      </p:sp>
    </p:spTree>
    <p:extLst>
      <p:ext uri="{BB962C8B-B14F-4D97-AF65-F5344CB8AC3E}">
        <p14:creationId xmlns:p14="http://schemas.microsoft.com/office/powerpoint/2010/main" val="3864134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F8296E-EE63-4AAA-B143-043B57580225}"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06212C-AC85-4A62-86D2-E78F52783D70}" type="slidenum">
              <a:rPr lang="en-US" smtClean="0"/>
              <a:t>‹#›</a:t>
            </a:fld>
            <a:endParaRPr lang="en-US"/>
          </a:p>
        </p:txBody>
      </p:sp>
    </p:spTree>
    <p:extLst>
      <p:ext uri="{BB962C8B-B14F-4D97-AF65-F5344CB8AC3E}">
        <p14:creationId xmlns:p14="http://schemas.microsoft.com/office/powerpoint/2010/main" val="860436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F8296E-EE63-4AAA-B143-043B57580225}"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06212C-AC85-4A62-86D2-E78F52783D70}" type="slidenum">
              <a:rPr lang="en-US" smtClean="0"/>
              <a:t>‹#›</a:t>
            </a:fld>
            <a:endParaRPr lang="en-US"/>
          </a:p>
        </p:txBody>
      </p:sp>
    </p:spTree>
    <p:extLst>
      <p:ext uri="{BB962C8B-B14F-4D97-AF65-F5344CB8AC3E}">
        <p14:creationId xmlns:p14="http://schemas.microsoft.com/office/powerpoint/2010/main" val="80485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F8296E-EE63-4AAA-B143-043B57580225}"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06212C-AC85-4A62-86D2-E78F52783D70}" type="slidenum">
              <a:rPr lang="en-US" smtClean="0"/>
              <a:t>‹#›</a:t>
            </a:fld>
            <a:endParaRPr lang="en-US"/>
          </a:p>
        </p:txBody>
      </p:sp>
    </p:spTree>
    <p:extLst>
      <p:ext uri="{BB962C8B-B14F-4D97-AF65-F5344CB8AC3E}">
        <p14:creationId xmlns:p14="http://schemas.microsoft.com/office/powerpoint/2010/main" val="457871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F8296E-EE63-4AAA-B143-043B57580225}"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06212C-AC85-4A62-86D2-E78F52783D70}" type="slidenum">
              <a:rPr lang="en-US" smtClean="0"/>
              <a:t>‹#›</a:t>
            </a:fld>
            <a:endParaRPr lang="en-US"/>
          </a:p>
        </p:txBody>
      </p:sp>
    </p:spTree>
    <p:extLst>
      <p:ext uri="{BB962C8B-B14F-4D97-AF65-F5344CB8AC3E}">
        <p14:creationId xmlns:p14="http://schemas.microsoft.com/office/powerpoint/2010/main" val="1580669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F8296E-EE63-4AAA-B143-043B57580225}"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206212C-AC85-4A62-86D2-E78F52783D70}" type="slidenum">
              <a:rPr lang="en-US" smtClean="0"/>
              <a:t>‹#›</a:t>
            </a:fld>
            <a:endParaRPr lang="en-US"/>
          </a:p>
        </p:txBody>
      </p:sp>
    </p:spTree>
    <p:extLst>
      <p:ext uri="{BB962C8B-B14F-4D97-AF65-F5344CB8AC3E}">
        <p14:creationId xmlns:p14="http://schemas.microsoft.com/office/powerpoint/2010/main" val="2763863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F8296E-EE63-4AAA-B143-043B57580225}" type="datetimeFigureOut">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06212C-AC85-4A62-86D2-E78F52783D70}" type="slidenum">
              <a:rPr lang="en-US" smtClean="0"/>
              <a:t>‹#›</a:t>
            </a:fld>
            <a:endParaRPr lang="en-US"/>
          </a:p>
        </p:txBody>
      </p:sp>
    </p:spTree>
    <p:extLst>
      <p:ext uri="{BB962C8B-B14F-4D97-AF65-F5344CB8AC3E}">
        <p14:creationId xmlns:p14="http://schemas.microsoft.com/office/powerpoint/2010/main" val="151398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F8296E-EE63-4AAA-B143-043B57580225}" type="datetimeFigureOut">
              <a:rPr lang="en-US" smtClean="0"/>
              <a:t>2/27/2020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06212C-AC85-4A62-86D2-E78F52783D70}" type="slidenum">
              <a:rPr lang="en-US" smtClean="0"/>
              <a:t>‹#›</a:t>
            </a:fld>
            <a:endParaRPr lang="en-US"/>
          </a:p>
        </p:txBody>
      </p:sp>
    </p:spTree>
    <p:extLst>
      <p:ext uri="{BB962C8B-B14F-4D97-AF65-F5344CB8AC3E}">
        <p14:creationId xmlns:p14="http://schemas.microsoft.com/office/powerpoint/2010/main" val="1464888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8296E-EE63-4AAA-B143-043B57580225}" type="datetimeFigureOut">
              <a:rPr lang="en-US" smtClean="0"/>
              <a:t>2/27/2020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06212C-AC85-4A62-86D2-E78F52783D70}" type="slidenum">
              <a:rPr lang="en-US" smtClean="0"/>
              <a:t>‹#›</a:t>
            </a:fld>
            <a:endParaRPr lang="en-US"/>
          </a:p>
        </p:txBody>
      </p:sp>
    </p:spTree>
    <p:extLst>
      <p:ext uri="{BB962C8B-B14F-4D97-AF65-F5344CB8AC3E}">
        <p14:creationId xmlns:p14="http://schemas.microsoft.com/office/powerpoint/2010/main" val="209169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EF8296E-EE63-4AAA-B143-043B57580225}"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06212C-AC85-4A62-86D2-E78F52783D70}" type="slidenum">
              <a:rPr lang="en-US" smtClean="0"/>
              <a:t>‹#›</a:t>
            </a:fld>
            <a:endParaRPr lang="en-US"/>
          </a:p>
        </p:txBody>
      </p:sp>
    </p:spTree>
    <p:extLst>
      <p:ext uri="{BB962C8B-B14F-4D97-AF65-F5344CB8AC3E}">
        <p14:creationId xmlns:p14="http://schemas.microsoft.com/office/powerpoint/2010/main" val="10392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EF8296E-EE63-4AAA-B143-043B57580225}"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06212C-AC85-4A62-86D2-E78F52783D70}" type="slidenum">
              <a:rPr lang="en-US" smtClean="0"/>
              <a:t>‹#›</a:t>
            </a:fld>
            <a:endParaRPr lang="en-US"/>
          </a:p>
        </p:txBody>
      </p:sp>
    </p:spTree>
    <p:extLst>
      <p:ext uri="{BB962C8B-B14F-4D97-AF65-F5344CB8AC3E}">
        <p14:creationId xmlns:p14="http://schemas.microsoft.com/office/powerpoint/2010/main" val="187604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EF8296E-EE63-4AAA-B143-043B57580225}" type="datetimeFigureOut">
              <a:rPr lang="en-US" smtClean="0"/>
              <a:t>2/27/2020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06212C-AC85-4A62-86D2-E78F52783D70}" type="slidenum">
              <a:rPr lang="en-US" smtClean="0"/>
              <a:t>‹#›</a:t>
            </a:fld>
            <a:endParaRPr lang="en-US"/>
          </a:p>
        </p:txBody>
      </p:sp>
    </p:spTree>
    <p:extLst>
      <p:ext uri="{BB962C8B-B14F-4D97-AF65-F5344CB8AC3E}">
        <p14:creationId xmlns:p14="http://schemas.microsoft.com/office/powerpoint/2010/main" val="5217630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brookes.ac.uk/aske/resources/assessmen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uts.edu.au/sites/default/files/Assessment-2020_propositions_final.pdf" TargetMode="External"/><Relationship Id="rId5" Type="http://schemas.openxmlformats.org/officeDocument/2006/relationships/hyperlink" Target="https://www.uts.edu.au/research-and-teaching/learning-and-teaching/assessment-futures/overview" TargetMode="External"/><Relationship Id="rId4" Type="http://schemas.openxmlformats.org/officeDocument/2006/relationships/hyperlink" Target="https://www.jisc.ac.uk/full-guide/transforming-assessment-and-feedbac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000000"/>
          </a:solidFill>
        </p:spPr>
        <p:txBody>
          <a:bodyPr wrap="square" lIns="0" tIns="0" rIns="0" bIns="0" rtlCol="0">
            <a:noAutofit/>
          </a:bodyPr>
          <a:lstStyle/>
          <a:p>
            <a:endParaRPr/>
          </a:p>
        </p:txBody>
      </p:sp>
      <p:sp>
        <p:nvSpPr>
          <p:cNvPr id="3" name="object 3"/>
          <p:cNvSpPr/>
          <p:nvPr/>
        </p:nvSpPr>
        <p:spPr>
          <a:xfrm>
            <a:off x="4458365" y="2804"/>
            <a:ext cx="3180673" cy="3814564"/>
          </a:xfrm>
          <a:prstGeom prst="rect">
            <a:avLst/>
          </a:prstGeom>
          <a:blipFill>
            <a:blip r:embed="rId3" cstate="print"/>
            <a:stretch>
              <a:fillRect/>
            </a:stretch>
          </a:blipFill>
        </p:spPr>
        <p:txBody>
          <a:bodyPr wrap="square" lIns="0" tIns="0" rIns="0" bIns="0" rtlCol="0">
            <a:noAutofit/>
          </a:bodyPr>
          <a:lstStyle/>
          <a:p>
            <a:endParaRPr/>
          </a:p>
        </p:txBody>
      </p:sp>
      <p:sp>
        <p:nvSpPr>
          <p:cNvPr id="4" name="object 4"/>
          <p:cNvSpPr txBox="1"/>
          <p:nvPr/>
        </p:nvSpPr>
        <p:spPr>
          <a:xfrm>
            <a:off x="3329944" y="3609103"/>
            <a:ext cx="5464810" cy="2394470"/>
          </a:xfrm>
          <a:prstGeom prst="rect">
            <a:avLst/>
          </a:prstGeom>
        </p:spPr>
        <p:txBody>
          <a:bodyPr vert="horz" wrap="square" lIns="0" tIns="0" rIns="0" bIns="0" rtlCol="0">
            <a:noAutofit/>
          </a:bodyPr>
          <a:lstStyle/>
          <a:p>
            <a:pPr marL="40640" algn="ctr"/>
            <a:r>
              <a:rPr b="1" spc="-30" dirty="0">
                <a:solidFill>
                  <a:srgbClr val="FFFFFF"/>
                </a:solidFill>
                <a:latin typeface="Times New Roman"/>
                <a:cs typeface="Times New Roman"/>
              </a:rPr>
              <a:t>D</a:t>
            </a:r>
            <a:r>
              <a:rPr b="1" dirty="0">
                <a:solidFill>
                  <a:srgbClr val="FFFFFF"/>
                </a:solidFill>
                <a:latin typeface="Times New Roman"/>
                <a:cs typeface="Times New Roman"/>
              </a:rPr>
              <a:t>r</a:t>
            </a:r>
            <a:r>
              <a:rPr b="1" spc="25" dirty="0">
                <a:solidFill>
                  <a:srgbClr val="FFFFFF"/>
                </a:solidFill>
                <a:latin typeface="Times New Roman"/>
                <a:cs typeface="Times New Roman"/>
              </a:rPr>
              <a:t> </a:t>
            </a:r>
            <a:r>
              <a:rPr b="1" dirty="0">
                <a:solidFill>
                  <a:srgbClr val="FFFFFF"/>
                </a:solidFill>
                <a:latin typeface="Times New Roman"/>
                <a:cs typeface="Times New Roman"/>
              </a:rPr>
              <a:t>Jo</a:t>
            </a:r>
            <a:r>
              <a:rPr b="1" spc="-30" dirty="0">
                <a:solidFill>
                  <a:srgbClr val="FFFFFF"/>
                </a:solidFill>
                <a:latin typeface="Times New Roman"/>
                <a:cs typeface="Times New Roman"/>
              </a:rPr>
              <a:t>h</a:t>
            </a:r>
            <a:r>
              <a:rPr b="1" dirty="0">
                <a:solidFill>
                  <a:srgbClr val="FFFFFF"/>
                </a:solidFill>
                <a:latin typeface="Times New Roman"/>
                <a:cs typeface="Times New Roman"/>
              </a:rPr>
              <a:t>n</a:t>
            </a:r>
            <a:r>
              <a:rPr b="1" spc="-30" dirty="0">
                <a:solidFill>
                  <a:srgbClr val="FFFFFF"/>
                </a:solidFill>
                <a:latin typeface="Times New Roman"/>
                <a:cs typeface="Times New Roman"/>
              </a:rPr>
              <a:t> </a:t>
            </a:r>
            <a:r>
              <a:rPr b="1" dirty="0">
                <a:solidFill>
                  <a:srgbClr val="FFFFFF"/>
                </a:solidFill>
                <a:latin typeface="Times New Roman"/>
                <a:cs typeface="Times New Roman"/>
              </a:rPr>
              <a:t>Bo</a:t>
            </a:r>
            <a:r>
              <a:rPr b="1" spc="-30" dirty="0">
                <a:solidFill>
                  <a:srgbClr val="FFFFFF"/>
                </a:solidFill>
                <a:latin typeface="Times New Roman"/>
                <a:cs typeface="Times New Roman"/>
              </a:rPr>
              <a:t>s</a:t>
            </a:r>
            <a:r>
              <a:rPr b="1" dirty="0">
                <a:solidFill>
                  <a:srgbClr val="FFFFFF"/>
                </a:solidFill>
                <a:latin typeface="Times New Roman"/>
                <a:cs typeface="Times New Roman"/>
              </a:rPr>
              <a:t>to</a:t>
            </a:r>
            <a:r>
              <a:rPr b="1" spc="25" dirty="0">
                <a:solidFill>
                  <a:srgbClr val="FFFFFF"/>
                </a:solidFill>
                <a:latin typeface="Times New Roman"/>
                <a:cs typeface="Times New Roman"/>
              </a:rPr>
              <a:t>c</a:t>
            </a:r>
            <a:r>
              <a:rPr b="1" dirty="0">
                <a:solidFill>
                  <a:srgbClr val="FFFFFF"/>
                </a:solidFill>
                <a:latin typeface="Times New Roman"/>
                <a:cs typeface="Times New Roman"/>
              </a:rPr>
              <a:t>k</a:t>
            </a:r>
            <a:endParaRPr lang="en-GB" b="1" dirty="0">
              <a:solidFill>
                <a:srgbClr val="FFFFFF"/>
              </a:solidFill>
              <a:latin typeface="Times New Roman"/>
              <a:cs typeface="Times New Roman"/>
            </a:endParaRPr>
          </a:p>
          <a:p>
            <a:pPr marL="40640" algn="ctr"/>
            <a:endParaRPr dirty="0">
              <a:latin typeface="Times New Roman"/>
              <a:cs typeface="Times New Roman"/>
            </a:endParaRPr>
          </a:p>
          <a:p>
            <a:pPr marL="602615" marR="603250" indent="-5715" algn="ctr">
              <a:lnSpc>
                <a:spcPct val="99000"/>
              </a:lnSpc>
              <a:spcBef>
                <a:spcPts val="35"/>
              </a:spcBef>
            </a:pPr>
            <a:r>
              <a:rPr lang="en-GB" b="1" dirty="0">
                <a:solidFill>
                  <a:srgbClr val="FFFFFF"/>
                </a:solidFill>
                <a:latin typeface="Times New Roman"/>
                <a:cs typeface="Times New Roman"/>
              </a:rPr>
              <a:t>Con</a:t>
            </a:r>
          </a:p>
          <a:p>
            <a:pPr marL="602615" marR="603250" indent="-5715" algn="ctr">
              <a:lnSpc>
                <a:spcPct val="99000"/>
              </a:lnSpc>
              <a:spcBef>
                <a:spcPts val="35"/>
              </a:spcBef>
            </a:pPr>
            <a:endParaRPr lang="en-GB" b="1" dirty="0">
              <a:solidFill>
                <a:srgbClr val="FFFFFF"/>
              </a:solidFill>
              <a:latin typeface="Times New Roman"/>
              <a:cs typeface="Times New Roman"/>
            </a:endParaRPr>
          </a:p>
          <a:p>
            <a:pPr marL="602615" marR="603250" indent="-5715" algn="ctr">
              <a:lnSpc>
                <a:spcPct val="99000"/>
              </a:lnSpc>
              <a:spcBef>
                <a:spcPts val="35"/>
              </a:spcBef>
            </a:pPr>
            <a:r>
              <a:rPr lang="en-GB" b="1" dirty="0" err="1">
                <a:solidFill>
                  <a:srgbClr val="FFFFFF"/>
                </a:solidFill>
                <a:latin typeface="Times New Roman"/>
                <a:cs typeface="Times New Roman"/>
              </a:rPr>
              <a:t>Profesora</a:t>
            </a:r>
            <a:r>
              <a:rPr lang="en-GB" b="1" dirty="0">
                <a:solidFill>
                  <a:srgbClr val="FFFFFF"/>
                </a:solidFill>
                <a:latin typeface="Times New Roman"/>
                <a:cs typeface="Times New Roman"/>
              </a:rPr>
              <a:t> Emerita Sally Brown</a:t>
            </a:r>
          </a:p>
          <a:p>
            <a:pPr marL="602615" marR="603250" indent="-5715" algn="ctr">
              <a:lnSpc>
                <a:spcPct val="99000"/>
              </a:lnSpc>
              <a:spcBef>
                <a:spcPts val="35"/>
              </a:spcBef>
            </a:pPr>
            <a:r>
              <a:rPr lang="en-GB" b="1" dirty="0">
                <a:solidFill>
                  <a:srgbClr val="FFFFFF"/>
                </a:solidFill>
                <a:latin typeface="Times New Roman"/>
                <a:cs typeface="Times New Roman"/>
              </a:rPr>
              <a:t>Y</a:t>
            </a:r>
          </a:p>
          <a:p>
            <a:pPr marL="602615" marR="603250" indent="-5715" algn="ctr">
              <a:lnSpc>
                <a:spcPct val="99000"/>
              </a:lnSpc>
              <a:spcBef>
                <a:spcPts val="35"/>
              </a:spcBef>
            </a:pPr>
            <a:r>
              <a:rPr lang="en-GB" b="1" dirty="0" err="1">
                <a:solidFill>
                  <a:srgbClr val="FFFFFF"/>
                </a:solidFill>
                <a:latin typeface="Times New Roman"/>
                <a:cs typeface="Times New Roman"/>
              </a:rPr>
              <a:t>Profesor</a:t>
            </a:r>
            <a:r>
              <a:rPr lang="en-GB" b="1" dirty="0">
                <a:solidFill>
                  <a:srgbClr val="FFFFFF"/>
                </a:solidFill>
                <a:latin typeface="Times New Roman"/>
                <a:cs typeface="Times New Roman"/>
              </a:rPr>
              <a:t> </a:t>
            </a:r>
            <a:r>
              <a:rPr lang="en-GB" b="1" dirty="0" err="1">
                <a:solidFill>
                  <a:srgbClr val="FFFFFF"/>
                </a:solidFill>
                <a:latin typeface="Times New Roman"/>
                <a:cs typeface="Times New Roman"/>
              </a:rPr>
              <a:t>Emerito</a:t>
            </a:r>
            <a:r>
              <a:rPr lang="en-GB" b="1" dirty="0">
                <a:solidFill>
                  <a:srgbClr val="FFFFFF"/>
                </a:solidFill>
                <a:latin typeface="Times New Roman"/>
                <a:cs typeface="Times New Roman"/>
              </a:rPr>
              <a:t> Phil Race</a:t>
            </a:r>
          </a:p>
          <a:p>
            <a:pPr marL="602615" marR="603250" indent="-5715" algn="ctr">
              <a:lnSpc>
                <a:spcPct val="99000"/>
              </a:lnSpc>
              <a:spcBef>
                <a:spcPts val="35"/>
              </a:spcBef>
            </a:pPr>
            <a:endParaRPr lang="en-GB" b="1" dirty="0">
              <a:solidFill>
                <a:srgbClr val="FFFFFF"/>
              </a:solidFill>
              <a:latin typeface="Times New Roman"/>
              <a:cs typeface="Times New Roman"/>
            </a:endParaRPr>
          </a:p>
          <a:p>
            <a:pPr marL="602615" marR="603250" indent="-5715" algn="ctr">
              <a:lnSpc>
                <a:spcPct val="99000"/>
              </a:lnSpc>
              <a:spcBef>
                <a:spcPts val="35"/>
              </a:spcBef>
            </a:pPr>
            <a:endParaRPr dirty="0">
              <a:latin typeface="Times New Roman"/>
              <a:cs typeface="Times New Roman"/>
            </a:endParaRPr>
          </a:p>
        </p:txBody>
      </p:sp>
      <p:sp>
        <p:nvSpPr>
          <p:cNvPr id="5" name="object 5"/>
          <p:cNvSpPr txBox="1"/>
          <p:nvPr/>
        </p:nvSpPr>
        <p:spPr>
          <a:xfrm>
            <a:off x="4790699" y="5934835"/>
            <a:ext cx="2708910" cy="621665"/>
          </a:xfrm>
          <a:prstGeom prst="rect">
            <a:avLst/>
          </a:prstGeom>
        </p:spPr>
        <p:txBody>
          <a:bodyPr vert="horz" wrap="square" lIns="0" tIns="0" rIns="0" bIns="0" rtlCol="0">
            <a:noAutofit/>
          </a:bodyPr>
          <a:lstStyle/>
          <a:p>
            <a:pPr marL="12700" marR="12700" indent="247650">
              <a:lnSpc>
                <a:spcPct val="111100"/>
              </a:lnSpc>
            </a:pPr>
            <a:r>
              <a:rPr i="1" dirty="0">
                <a:solidFill>
                  <a:srgbClr val="FFFFFF"/>
                </a:solidFill>
                <a:latin typeface="Times New Roman"/>
                <a:cs typeface="Times New Roman"/>
              </a:rPr>
              <a:t>In S</a:t>
            </a:r>
            <a:r>
              <a:rPr i="1" spc="25" dirty="0">
                <a:solidFill>
                  <a:srgbClr val="FFFFFF"/>
                </a:solidFill>
                <a:latin typeface="Times New Roman"/>
                <a:cs typeface="Times New Roman"/>
              </a:rPr>
              <a:t>cie</a:t>
            </a:r>
            <a:r>
              <a:rPr i="1" dirty="0">
                <a:solidFill>
                  <a:srgbClr val="FFFFFF"/>
                </a:solidFill>
                <a:latin typeface="Times New Roman"/>
                <a:cs typeface="Times New Roman"/>
              </a:rPr>
              <a:t>n</a:t>
            </a:r>
            <a:r>
              <a:rPr i="1" spc="25" dirty="0">
                <a:solidFill>
                  <a:srgbClr val="FFFFFF"/>
                </a:solidFill>
                <a:latin typeface="Times New Roman"/>
                <a:cs typeface="Times New Roman"/>
              </a:rPr>
              <a:t>ti</a:t>
            </a:r>
            <a:r>
              <a:rPr i="1" dirty="0">
                <a:solidFill>
                  <a:srgbClr val="FFFFFF"/>
                </a:solidFill>
                <a:latin typeface="Times New Roman"/>
                <a:cs typeface="Times New Roman"/>
              </a:rPr>
              <a:t>a</a:t>
            </a:r>
            <a:r>
              <a:rPr i="1" spc="-80" dirty="0">
                <a:solidFill>
                  <a:srgbClr val="FFFFFF"/>
                </a:solidFill>
                <a:latin typeface="Times New Roman"/>
                <a:cs typeface="Times New Roman"/>
              </a:rPr>
              <a:t> </a:t>
            </a:r>
            <a:r>
              <a:rPr i="1" spc="-30" dirty="0">
                <a:solidFill>
                  <a:srgbClr val="FFFFFF"/>
                </a:solidFill>
                <a:latin typeface="Times New Roman"/>
                <a:cs typeface="Times New Roman"/>
              </a:rPr>
              <a:t>O</a:t>
            </a:r>
            <a:r>
              <a:rPr i="1" dirty="0">
                <a:solidFill>
                  <a:srgbClr val="FFFFFF"/>
                </a:solidFill>
                <a:latin typeface="Times New Roman"/>
                <a:cs typeface="Times New Roman"/>
              </a:rPr>
              <a:t>ppo</a:t>
            </a:r>
            <a:r>
              <a:rPr i="1" spc="-30" dirty="0">
                <a:solidFill>
                  <a:srgbClr val="FFFFFF"/>
                </a:solidFill>
                <a:latin typeface="Times New Roman"/>
                <a:cs typeface="Times New Roman"/>
              </a:rPr>
              <a:t>r</a:t>
            </a:r>
            <a:r>
              <a:rPr i="1" spc="25" dirty="0">
                <a:solidFill>
                  <a:srgbClr val="FFFFFF"/>
                </a:solidFill>
                <a:latin typeface="Times New Roman"/>
                <a:cs typeface="Times New Roman"/>
              </a:rPr>
              <a:t>t</a:t>
            </a:r>
            <a:r>
              <a:rPr i="1" dirty="0">
                <a:solidFill>
                  <a:srgbClr val="FFFFFF"/>
                </a:solidFill>
                <a:latin typeface="Times New Roman"/>
                <a:cs typeface="Times New Roman"/>
              </a:rPr>
              <a:t>un</a:t>
            </a:r>
            <a:r>
              <a:rPr i="1" spc="25" dirty="0">
                <a:solidFill>
                  <a:srgbClr val="FFFFFF"/>
                </a:solidFill>
                <a:latin typeface="Times New Roman"/>
                <a:cs typeface="Times New Roman"/>
              </a:rPr>
              <a:t>it</a:t>
            </a:r>
            <a:r>
              <a:rPr i="1" dirty="0">
                <a:solidFill>
                  <a:srgbClr val="FFFFFF"/>
                </a:solidFill>
                <a:latin typeface="Times New Roman"/>
                <a:cs typeface="Times New Roman"/>
              </a:rPr>
              <a:t>as </a:t>
            </a:r>
            <a:r>
              <a:rPr i="1" spc="-30" dirty="0">
                <a:solidFill>
                  <a:srgbClr val="FFFFFF"/>
                </a:solidFill>
                <a:latin typeface="Times New Roman"/>
                <a:cs typeface="Times New Roman"/>
              </a:rPr>
              <a:t>O</a:t>
            </a:r>
            <a:r>
              <a:rPr i="1" dirty="0">
                <a:solidFill>
                  <a:srgbClr val="FFFFFF"/>
                </a:solidFill>
                <a:latin typeface="Times New Roman"/>
                <a:cs typeface="Times New Roman"/>
              </a:rPr>
              <a:t>ppo</a:t>
            </a:r>
            <a:r>
              <a:rPr i="1" spc="-30" dirty="0">
                <a:solidFill>
                  <a:srgbClr val="FFFFFF"/>
                </a:solidFill>
                <a:latin typeface="Times New Roman"/>
                <a:cs typeface="Times New Roman"/>
              </a:rPr>
              <a:t>r</a:t>
            </a:r>
            <a:r>
              <a:rPr i="1" spc="25" dirty="0">
                <a:solidFill>
                  <a:srgbClr val="FFFFFF"/>
                </a:solidFill>
                <a:latin typeface="Times New Roman"/>
                <a:cs typeface="Times New Roman"/>
              </a:rPr>
              <a:t>t</a:t>
            </a:r>
            <a:r>
              <a:rPr i="1" dirty="0">
                <a:solidFill>
                  <a:srgbClr val="FFFFFF"/>
                </a:solidFill>
                <a:latin typeface="Times New Roman"/>
                <a:cs typeface="Times New Roman"/>
              </a:rPr>
              <a:t>un</a:t>
            </a:r>
            <a:r>
              <a:rPr i="1" spc="25" dirty="0">
                <a:solidFill>
                  <a:srgbClr val="FFFFFF"/>
                </a:solidFill>
                <a:latin typeface="Times New Roman"/>
                <a:cs typeface="Times New Roman"/>
              </a:rPr>
              <a:t>it</a:t>
            </a:r>
            <a:r>
              <a:rPr i="1" dirty="0">
                <a:solidFill>
                  <a:srgbClr val="FFFFFF"/>
                </a:solidFill>
                <a:latin typeface="Times New Roman"/>
                <a:cs typeface="Times New Roman"/>
              </a:rPr>
              <a:t>y</a:t>
            </a:r>
            <a:r>
              <a:rPr i="1" spc="-125" dirty="0">
                <a:solidFill>
                  <a:srgbClr val="FFFFFF"/>
                </a:solidFill>
                <a:latin typeface="Times New Roman"/>
                <a:cs typeface="Times New Roman"/>
              </a:rPr>
              <a:t> </a:t>
            </a:r>
            <a:r>
              <a:rPr i="1" spc="25" dirty="0">
                <a:solidFill>
                  <a:srgbClr val="FFFFFF"/>
                </a:solidFill>
                <a:latin typeface="Times New Roman"/>
                <a:cs typeface="Times New Roman"/>
              </a:rPr>
              <a:t>f</a:t>
            </a:r>
            <a:r>
              <a:rPr i="1" spc="-105" dirty="0">
                <a:solidFill>
                  <a:srgbClr val="FFFFFF"/>
                </a:solidFill>
                <a:latin typeface="Times New Roman"/>
                <a:cs typeface="Times New Roman"/>
              </a:rPr>
              <a:t>r</a:t>
            </a:r>
            <a:r>
              <a:rPr i="1" dirty="0">
                <a:solidFill>
                  <a:srgbClr val="FFFFFF"/>
                </a:solidFill>
                <a:latin typeface="Times New Roman"/>
                <a:cs typeface="Times New Roman"/>
              </a:rPr>
              <a:t>om</a:t>
            </a:r>
            <a:r>
              <a:rPr i="1" spc="50" dirty="0">
                <a:solidFill>
                  <a:srgbClr val="FFFFFF"/>
                </a:solidFill>
                <a:latin typeface="Times New Roman"/>
                <a:cs typeface="Times New Roman"/>
              </a:rPr>
              <a:t> </a:t>
            </a:r>
            <a:r>
              <a:rPr i="1" dirty="0">
                <a:solidFill>
                  <a:srgbClr val="FFFFFF"/>
                </a:solidFill>
                <a:latin typeface="Times New Roman"/>
                <a:cs typeface="Times New Roman"/>
              </a:rPr>
              <a:t>Know</a:t>
            </a:r>
            <a:r>
              <a:rPr i="1" spc="25" dirty="0">
                <a:solidFill>
                  <a:srgbClr val="FFFFFF"/>
                </a:solidFill>
                <a:latin typeface="Times New Roman"/>
                <a:cs typeface="Times New Roman"/>
              </a:rPr>
              <a:t>le</a:t>
            </a:r>
            <a:r>
              <a:rPr i="1" dirty="0">
                <a:solidFill>
                  <a:srgbClr val="FFFFFF"/>
                </a:solidFill>
                <a:latin typeface="Times New Roman"/>
                <a:cs typeface="Times New Roman"/>
              </a:rPr>
              <a:t>dge</a:t>
            </a:r>
            <a:endParaRPr>
              <a:latin typeface="Times New Roman"/>
              <a:cs typeface="Times New Roman"/>
            </a:endParaRPr>
          </a:p>
        </p:txBody>
      </p:sp>
    </p:spTree>
    <p:extLst>
      <p:ext uri="{BB962C8B-B14F-4D97-AF65-F5344CB8AC3E}">
        <p14:creationId xmlns:p14="http://schemas.microsoft.com/office/powerpoint/2010/main" val="1292661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s-ES" dirty="0"/>
              <a:t>Naturaleza problemática de la evaluación en HE</a:t>
            </a:r>
            <a:endParaRPr lang="en-US" dirty="0"/>
          </a:p>
        </p:txBody>
      </p:sp>
      <p:sp>
        <p:nvSpPr>
          <p:cNvPr id="3" name="Content Placeholder 2"/>
          <p:cNvSpPr>
            <a:spLocks noGrp="1"/>
          </p:cNvSpPr>
          <p:nvPr>
            <p:ph idx="1"/>
          </p:nvPr>
        </p:nvSpPr>
        <p:spPr/>
        <p:txBody>
          <a:bodyPr/>
          <a:lstStyle/>
          <a:p>
            <a:pPr marL="0" indent="0">
              <a:buNone/>
            </a:pPr>
            <a:endParaRPr lang="en-GB" sz="3600" b="1" dirty="0">
              <a:solidFill>
                <a:schemeClr val="accent6">
                  <a:lumMod val="60000"/>
                  <a:lumOff val="40000"/>
                </a:schemeClr>
              </a:solidFill>
            </a:endParaRPr>
          </a:p>
          <a:p>
            <a:pPr marL="0" indent="0">
              <a:buNone/>
            </a:pPr>
            <a:r>
              <a:rPr lang="en-GB" sz="3600" b="1" dirty="0" err="1">
                <a:solidFill>
                  <a:schemeClr val="accent6">
                    <a:lumMod val="60000"/>
                    <a:lumOff val="40000"/>
                  </a:schemeClr>
                </a:solidFill>
              </a:rPr>
              <a:t>Tarea</a:t>
            </a:r>
            <a:r>
              <a:rPr lang="en-GB" sz="3600" b="1" dirty="0">
                <a:solidFill>
                  <a:schemeClr val="accent6">
                    <a:lumMod val="60000"/>
                    <a:lumOff val="40000"/>
                  </a:schemeClr>
                </a:solidFill>
              </a:rPr>
              <a:t> 1</a:t>
            </a:r>
          </a:p>
          <a:p>
            <a:r>
              <a:rPr lang="en-US" sz="4000" dirty="0"/>
              <a:t>Que </a:t>
            </a:r>
            <a:r>
              <a:rPr lang="en-US" sz="4000" dirty="0" err="1"/>
              <a:t>tipo</a:t>
            </a:r>
            <a:r>
              <a:rPr lang="en-US" sz="4000" dirty="0"/>
              <a:t> de </a:t>
            </a:r>
            <a:r>
              <a:rPr lang="en-US" sz="4000" dirty="0" err="1"/>
              <a:t>evaluación</a:t>
            </a:r>
            <a:r>
              <a:rPr lang="en-US" sz="4000" dirty="0"/>
              <a:t> </a:t>
            </a:r>
            <a:r>
              <a:rPr lang="en-US" sz="4000" dirty="0" err="1"/>
              <a:t>considera</a:t>
            </a:r>
            <a:r>
              <a:rPr lang="en-US" sz="4000" dirty="0"/>
              <a:t> </a:t>
            </a:r>
            <a:r>
              <a:rPr lang="en-US" sz="4000" dirty="0" err="1"/>
              <a:t>excelente</a:t>
            </a:r>
            <a:r>
              <a:rPr lang="en-US" sz="4000" dirty="0"/>
              <a:t> o </a:t>
            </a:r>
            <a:r>
              <a:rPr lang="en-US" sz="4000" dirty="0" err="1"/>
              <a:t>ineficiente</a:t>
            </a:r>
            <a:r>
              <a:rPr lang="en-US" sz="4000" dirty="0"/>
              <a:t> </a:t>
            </a:r>
            <a:r>
              <a:rPr lang="en-US" sz="4000" dirty="0" err="1"/>
              <a:t>practica</a:t>
            </a:r>
            <a:r>
              <a:rPr lang="en-US" sz="4000" dirty="0"/>
              <a:t>? (Kit 1)</a:t>
            </a:r>
          </a:p>
          <a:p>
            <a:pPr marL="0" indent="0">
              <a:buNone/>
            </a:pPr>
            <a:endParaRPr lang="en-US" dirty="0"/>
          </a:p>
          <a:p>
            <a:pPr marL="0" indent="0">
              <a:buNone/>
            </a:pPr>
            <a:endParaRPr lang="en-GB" sz="4000" dirty="0"/>
          </a:p>
          <a:p>
            <a:pPr marL="0" indent="0">
              <a:buNone/>
            </a:pPr>
            <a:endParaRPr lang="en-GB" dirty="0"/>
          </a:p>
          <a:p>
            <a:endParaRPr lang="en-GB" dirty="0"/>
          </a:p>
        </p:txBody>
      </p:sp>
    </p:spTree>
    <p:extLst>
      <p:ext uri="{BB962C8B-B14F-4D97-AF65-F5344CB8AC3E}">
        <p14:creationId xmlns:p14="http://schemas.microsoft.com/office/powerpoint/2010/main" val="4076382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151B1-7734-4D3E-8638-EC6D4E355A83}"/>
              </a:ext>
            </a:extLst>
          </p:cNvPr>
          <p:cNvSpPr>
            <a:spLocks noGrp="1"/>
          </p:cNvSpPr>
          <p:nvPr>
            <p:ph type="title"/>
          </p:nvPr>
        </p:nvSpPr>
        <p:spPr/>
        <p:txBody>
          <a:bodyPr/>
          <a:lstStyle/>
          <a:p>
            <a:r>
              <a:rPr lang="en-US" dirty="0" err="1"/>
              <a:t>Considera</a:t>
            </a:r>
            <a:r>
              <a:rPr lang="en-US" dirty="0"/>
              <a:t> lo </a:t>
            </a:r>
            <a:r>
              <a:rPr lang="en-US" dirty="0" err="1"/>
              <a:t>siguiente</a:t>
            </a:r>
            <a:r>
              <a:rPr lang="en-US" dirty="0"/>
              <a:t>:</a:t>
            </a:r>
          </a:p>
        </p:txBody>
      </p:sp>
      <p:sp>
        <p:nvSpPr>
          <p:cNvPr id="3" name="Content Placeholder 2">
            <a:extLst>
              <a:ext uri="{FF2B5EF4-FFF2-40B4-BE49-F238E27FC236}">
                <a16:creationId xmlns:a16="http://schemas.microsoft.com/office/drawing/2014/main" id="{484C522A-54D6-481B-8631-FEBE461A76E8}"/>
              </a:ext>
            </a:extLst>
          </p:cNvPr>
          <p:cNvSpPr>
            <a:spLocks noGrp="1"/>
          </p:cNvSpPr>
          <p:nvPr>
            <p:ph idx="1"/>
          </p:nvPr>
        </p:nvSpPr>
        <p:spPr>
          <a:xfrm>
            <a:off x="2589212" y="1466850"/>
            <a:ext cx="8915400" cy="4444372"/>
          </a:xfrm>
        </p:spPr>
        <p:txBody>
          <a:bodyPr>
            <a:normAutofit/>
          </a:bodyPr>
          <a:lstStyle/>
          <a:p>
            <a:pPr marL="0" indent="0">
              <a:buNone/>
            </a:pPr>
            <a:r>
              <a:rPr lang="es-ES" sz="2400" i="1" dirty="0"/>
              <a:t>En la práctica, la mayoría de los comentarios comprenden no solo comentarios sobre lo que se ha hecho, sino sugerencias sobre lo que se puede hacer a continuación. La evaluación sobre cómo mejorar el próximo elemento de trabajo puede ser particularmente útil para los estudiantes que reciben comentarios, especialmente cuando esta evaluación se recibe durante el progreso del trabajo continuo para que los ajustes se puedan hacer de manera progresiva.</a:t>
            </a:r>
          </a:p>
          <a:p>
            <a:pPr marL="0" indent="0">
              <a:buNone/>
            </a:pPr>
            <a:r>
              <a:rPr lang="es-ES" sz="2400" dirty="0" err="1"/>
              <a:t>Race</a:t>
            </a:r>
            <a:r>
              <a:rPr lang="es-ES" sz="2400" dirty="0"/>
              <a:t>, P. (2020: 140)</a:t>
            </a:r>
            <a:endParaRPr lang="en-US" sz="2400" dirty="0"/>
          </a:p>
        </p:txBody>
      </p:sp>
    </p:spTree>
    <p:extLst>
      <p:ext uri="{BB962C8B-B14F-4D97-AF65-F5344CB8AC3E}">
        <p14:creationId xmlns:p14="http://schemas.microsoft.com/office/powerpoint/2010/main" val="1676640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s-ES" dirty="0"/>
              <a:t>Naturaleza problemática del feedback en HE</a:t>
            </a:r>
            <a:endParaRPr lang="en-US" dirty="0"/>
          </a:p>
        </p:txBody>
      </p:sp>
      <p:sp>
        <p:nvSpPr>
          <p:cNvPr id="3" name="Content Placeholder 2"/>
          <p:cNvSpPr>
            <a:spLocks noGrp="1"/>
          </p:cNvSpPr>
          <p:nvPr>
            <p:ph idx="1"/>
          </p:nvPr>
        </p:nvSpPr>
        <p:spPr/>
        <p:txBody>
          <a:bodyPr/>
          <a:lstStyle/>
          <a:p>
            <a:pPr marL="0" indent="0">
              <a:buNone/>
            </a:pPr>
            <a:endParaRPr lang="en-GB" sz="3600" b="1" dirty="0">
              <a:solidFill>
                <a:schemeClr val="accent6">
                  <a:lumMod val="60000"/>
                  <a:lumOff val="40000"/>
                </a:schemeClr>
              </a:solidFill>
            </a:endParaRPr>
          </a:p>
          <a:p>
            <a:pPr marL="0" indent="0">
              <a:buNone/>
            </a:pPr>
            <a:r>
              <a:rPr lang="en-GB" sz="3600" b="1" dirty="0" err="1">
                <a:solidFill>
                  <a:schemeClr val="accent6">
                    <a:lumMod val="60000"/>
                    <a:lumOff val="40000"/>
                  </a:schemeClr>
                </a:solidFill>
              </a:rPr>
              <a:t>Tarea</a:t>
            </a:r>
            <a:r>
              <a:rPr lang="en-GB" sz="3600" b="1" dirty="0">
                <a:solidFill>
                  <a:schemeClr val="accent6">
                    <a:lumMod val="60000"/>
                    <a:lumOff val="40000"/>
                  </a:schemeClr>
                </a:solidFill>
              </a:rPr>
              <a:t> 2</a:t>
            </a:r>
          </a:p>
          <a:p>
            <a:r>
              <a:rPr lang="en-US" sz="4000" dirty="0"/>
              <a:t>Que </a:t>
            </a:r>
            <a:r>
              <a:rPr lang="en-US" sz="4000" dirty="0" err="1"/>
              <a:t>tipo</a:t>
            </a:r>
            <a:r>
              <a:rPr lang="en-US" sz="4000" dirty="0"/>
              <a:t> de feedback / comentário </a:t>
            </a:r>
            <a:r>
              <a:rPr lang="en-US" sz="4000" dirty="0" err="1"/>
              <a:t>considera</a:t>
            </a:r>
            <a:r>
              <a:rPr lang="en-US" sz="4000" dirty="0"/>
              <a:t> </a:t>
            </a:r>
            <a:r>
              <a:rPr lang="en-US" sz="4000" dirty="0" err="1"/>
              <a:t>excelente</a:t>
            </a:r>
            <a:r>
              <a:rPr lang="en-US" sz="4000" dirty="0"/>
              <a:t> o </a:t>
            </a:r>
            <a:r>
              <a:rPr lang="en-US" sz="4000" dirty="0" err="1"/>
              <a:t>ineficiente</a:t>
            </a:r>
            <a:r>
              <a:rPr lang="en-US" sz="4000" dirty="0"/>
              <a:t> </a:t>
            </a:r>
            <a:r>
              <a:rPr lang="en-US" sz="4000" dirty="0" err="1"/>
              <a:t>práctica</a:t>
            </a:r>
            <a:r>
              <a:rPr lang="en-US" sz="4000" dirty="0"/>
              <a:t>? (Kit 2)</a:t>
            </a:r>
          </a:p>
          <a:p>
            <a:endParaRPr lang="en-GB" sz="3200" dirty="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2182728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n-US" dirty="0" err="1"/>
              <a:t>Reflexiones</a:t>
            </a:r>
            <a:endParaRPr lang="en-US" dirty="0"/>
          </a:p>
        </p:txBody>
      </p:sp>
      <p:sp>
        <p:nvSpPr>
          <p:cNvPr id="3" name="Content Placeholder 2"/>
          <p:cNvSpPr>
            <a:spLocks noGrp="1"/>
          </p:cNvSpPr>
          <p:nvPr>
            <p:ph idx="1"/>
          </p:nvPr>
        </p:nvSpPr>
        <p:spPr>
          <a:xfrm>
            <a:off x="2589212" y="2133599"/>
            <a:ext cx="8915400" cy="4410075"/>
          </a:xfrm>
        </p:spPr>
        <p:txBody>
          <a:bodyPr>
            <a:noAutofit/>
          </a:bodyPr>
          <a:lstStyle/>
          <a:p>
            <a:pPr marL="0" indent="0">
              <a:buNone/>
            </a:pPr>
            <a:r>
              <a:rPr lang="es-ES" sz="2800" dirty="0"/>
              <a:t>Consideren sus respuestas a las tareas de feedback:</a:t>
            </a:r>
          </a:p>
          <a:p>
            <a:pPr marL="0" indent="0">
              <a:buNone/>
            </a:pPr>
            <a:r>
              <a:rPr lang="es-ES" sz="2800" dirty="0"/>
              <a:t>¿Alguien ha identificado una buena práctica de feedback que funcione para ellos?</a:t>
            </a:r>
          </a:p>
          <a:p>
            <a:pPr marL="0" indent="0">
              <a:buNone/>
            </a:pPr>
            <a:r>
              <a:rPr lang="es-ES" sz="2800" dirty="0"/>
              <a:t>Tomando todo esto en cuenta, ¿qué cambios harían en la práctica de feedback en su departamento?</a:t>
            </a:r>
          </a:p>
          <a:p>
            <a:pPr marL="0" indent="0">
              <a:buNone/>
            </a:pPr>
            <a:r>
              <a:rPr lang="es-ES" sz="2800" dirty="0"/>
              <a:t>¿Qué cosa se llevarán e intentarán después de las tareas de hoy?</a:t>
            </a:r>
            <a:endParaRPr lang="en-US" sz="2800" dirty="0"/>
          </a:p>
        </p:txBody>
      </p:sp>
    </p:spTree>
    <p:extLst>
      <p:ext uri="{BB962C8B-B14F-4D97-AF65-F5344CB8AC3E}">
        <p14:creationId xmlns:p14="http://schemas.microsoft.com/office/powerpoint/2010/main" val="116146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50116-AB77-4020-9171-CF58C451C34C}"/>
              </a:ext>
            </a:extLst>
          </p:cNvPr>
          <p:cNvSpPr>
            <a:spLocks noGrp="1"/>
          </p:cNvSpPr>
          <p:nvPr>
            <p:ph type="title"/>
          </p:nvPr>
        </p:nvSpPr>
        <p:spPr/>
        <p:txBody>
          <a:bodyPr/>
          <a:lstStyle/>
          <a:p>
            <a:r>
              <a:rPr lang="en-GB" dirty="0"/>
              <a:t>El feedback </a:t>
            </a:r>
            <a:r>
              <a:rPr lang="en-GB" dirty="0" err="1"/>
              <a:t>eficiente</a:t>
            </a:r>
            <a:endParaRPr lang="en-US" dirty="0"/>
          </a:p>
        </p:txBody>
      </p:sp>
      <p:sp>
        <p:nvSpPr>
          <p:cNvPr id="3" name="Content Placeholder 2">
            <a:extLst>
              <a:ext uri="{FF2B5EF4-FFF2-40B4-BE49-F238E27FC236}">
                <a16:creationId xmlns:a16="http://schemas.microsoft.com/office/drawing/2014/main" id="{F5458A1A-F90D-4D4F-8595-FED07D4F3A97}"/>
              </a:ext>
            </a:extLst>
          </p:cNvPr>
          <p:cNvSpPr>
            <a:spLocks noGrp="1"/>
          </p:cNvSpPr>
          <p:nvPr>
            <p:ph idx="1"/>
          </p:nvPr>
        </p:nvSpPr>
        <p:spPr/>
        <p:txBody>
          <a:bodyPr>
            <a:normAutofit/>
          </a:bodyPr>
          <a:lstStyle/>
          <a:p>
            <a:pPr marL="0" indent="0">
              <a:buNone/>
            </a:pPr>
            <a:r>
              <a:rPr lang="es-ES" sz="2800" i="1" dirty="0"/>
              <a:t>Cuando hablamos de feedback dialógico, queremos decir mucho más que una conversación entre dos personas: representa interacciones entre pares y grupos; puede ocurrir durante la enseñanza interactiva de toda la clase o mediante comentarios genéricos; y puede ocurrir durante el medio de la tecnología.</a:t>
            </a:r>
          </a:p>
          <a:p>
            <a:r>
              <a:rPr lang="es-ES" sz="2800" dirty="0"/>
              <a:t>Winstone y </a:t>
            </a:r>
            <a:r>
              <a:rPr lang="es-ES" sz="2800" dirty="0" err="1"/>
              <a:t>Carless</a:t>
            </a:r>
            <a:r>
              <a:rPr lang="es-ES" sz="2800" dirty="0"/>
              <a:t> (2019)</a:t>
            </a:r>
            <a:endParaRPr lang="en-US" sz="2800" dirty="0"/>
          </a:p>
        </p:txBody>
      </p:sp>
    </p:spTree>
    <p:extLst>
      <p:ext uri="{BB962C8B-B14F-4D97-AF65-F5344CB8AC3E}">
        <p14:creationId xmlns:p14="http://schemas.microsoft.com/office/powerpoint/2010/main" val="2546098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66F2-0AF2-4B33-9951-79626D754F12}"/>
              </a:ext>
            </a:extLst>
          </p:cNvPr>
          <p:cNvSpPr>
            <a:spLocks noGrp="1"/>
          </p:cNvSpPr>
          <p:nvPr>
            <p:ph type="title"/>
          </p:nvPr>
        </p:nvSpPr>
        <p:spPr/>
        <p:txBody>
          <a:bodyPr/>
          <a:lstStyle/>
          <a:p>
            <a:r>
              <a:rPr lang="en-US" dirty="0" err="1"/>
              <a:t>Resumen</a:t>
            </a:r>
            <a:endParaRPr lang="en-US" dirty="0"/>
          </a:p>
        </p:txBody>
      </p:sp>
      <p:sp>
        <p:nvSpPr>
          <p:cNvPr id="3" name="Content Placeholder 2">
            <a:extLst>
              <a:ext uri="{FF2B5EF4-FFF2-40B4-BE49-F238E27FC236}">
                <a16:creationId xmlns:a16="http://schemas.microsoft.com/office/drawing/2014/main" id="{8722ED22-4AEE-4AA7-8D6E-F66717F59144}"/>
              </a:ext>
            </a:extLst>
          </p:cNvPr>
          <p:cNvSpPr>
            <a:spLocks noGrp="1"/>
          </p:cNvSpPr>
          <p:nvPr>
            <p:ph idx="1"/>
          </p:nvPr>
        </p:nvSpPr>
        <p:spPr>
          <a:xfrm>
            <a:off x="2589212" y="1523999"/>
            <a:ext cx="8915400" cy="5210175"/>
          </a:xfrm>
        </p:spPr>
        <p:txBody>
          <a:bodyPr>
            <a:noAutofit/>
          </a:bodyPr>
          <a:lstStyle/>
          <a:p>
            <a:r>
              <a:rPr lang="es-ES" sz="2800" dirty="0"/>
              <a:t>La evaluación es importante ya que mide el éxito del estudiante.</a:t>
            </a:r>
          </a:p>
          <a:p>
            <a:r>
              <a:rPr lang="es-ES" sz="2800" dirty="0"/>
              <a:t>La preparación formativa es importante.</a:t>
            </a:r>
          </a:p>
          <a:p>
            <a:r>
              <a:rPr lang="es-ES" sz="2800" dirty="0"/>
              <a:t>Si se entiende la evaluación, los estudiantes pueden tener más éxito.</a:t>
            </a:r>
          </a:p>
          <a:p>
            <a:r>
              <a:rPr lang="es-ES" sz="2800" dirty="0"/>
              <a:t>Las experiencias formativas (práctica y ensayos) son importantes, ya que son más sofisticadas que simplemente recibir comentarios sobre un borrador o un intento de práctica.</a:t>
            </a:r>
            <a:endParaRPr lang="en-US" sz="2800" dirty="0"/>
          </a:p>
        </p:txBody>
      </p:sp>
    </p:spTree>
    <p:extLst>
      <p:ext uri="{BB962C8B-B14F-4D97-AF65-F5344CB8AC3E}">
        <p14:creationId xmlns:p14="http://schemas.microsoft.com/office/powerpoint/2010/main" val="825258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4258-DE8A-4AFE-94A1-B2C0A5B59006}"/>
              </a:ext>
            </a:extLst>
          </p:cNvPr>
          <p:cNvSpPr>
            <a:spLocks noGrp="1"/>
          </p:cNvSpPr>
          <p:nvPr>
            <p:ph type="title"/>
          </p:nvPr>
        </p:nvSpPr>
        <p:spPr>
          <a:xfrm>
            <a:off x="2592925" y="624110"/>
            <a:ext cx="8911687" cy="1299940"/>
          </a:xfrm>
        </p:spPr>
        <p:txBody>
          <a:bodyPr>
            <a:noAutofit/>
          </a:bodyPr>
          <a:lstStyle/>
          <a:p>
            <a:r>
              <a:rPr lang="es-ES" sz="2400" b="1" dirty="0"/>
              <a:t>A partir de nuestras interacciones con el personal (cara a cara y a través de la encuesta) sugirieron un deseo de desarrollo / capacitación profesional continua en:</a:t>
            </a:r>
            <a:br>
              <a:rPr lang="es-ES" sz="2400" b="1" dirty="0"/>
            </a:br>
            <a:endParaRPr lang="en-US" sz="2400" b="1" dirty="0"/>
          </a:p>
        </p:txBody>
      </p:sp>
      <p:sp>
        <p:nvSpPr>
          <p:cNvPr id="3" name="Content Placeholder 2">
            <a:extLst>
              <a:ext uri="{FF2B5EF4-FFF2-40B4-BE49-F238E27FC236}">
                <a16:creationId xmlns:a16="http://schemas.microsoft.com/office/drawing/2014/main" id="{3DAAF553-9B2E-4695-9039-23FF0058F0D8}"/>
              </a:ext>
            </a:extLst>
          </p:cNvPr>
          <p:cNvSpPr>
            <a:spLocks noGrp="1"/>
          </p:cNvSpPr>
          <p:nvPr>
            <p:ph idx="1"/>
          </p:nvPr>
        </p:nvSpPr>
        <p:spPr/>
        <p:txBody>
          <a:bodyPr>
            <a:normAutofit/>
          </a:bodyPr>
          <a:lstStyle/>
          <a:p>
            <a:r>
              <a:rPr lang="es-ES" dirty="0"/>
              <a:t>Métodos para desarrollar la alfabetización de evaluación de los estudiantes (a través del diseño de evaluación y la participación activa con criterios y comentarios, etc.)</a:t>
            </a:r>
          </a:p>
          <a:p>
            <a:r>
              <a:rPr lang="es-ES" dirty="0"/>
              <a:t>Sesión sobre cómo hacer guías de evaluación digital / grabada</a:t>
            </a:r>
          </a:p>
          <a:p>
            <a:r>
              <a:rPr lang="es-ES" dirty="0"/>
              <a:t>Sesiones sobre cómo diseñar evaluaciones atractivas</a:t>
            </a:r>
          </a:p>
          <a:p>
            <a:r>
              <a:rPr lang="es-ES" dirty="0"/>
              <a:t>Sesiones sobre Turnitin y rúbricas de marcado: capacitación necesaria para algunos miembros del personal sobre el uso de portadas y rúbricas de evaluación en Turnitin.</a:t>
            </a:r>
          </a:p>
          <a:p>
            <a:r>
              <a:rPr lang="es-ES" dirty="0"/>
              <a:t>Sesiones cortas con resultados individuales claros (por ejemplo, escribir criterios, involucrar a los estudiantes con comentarios, etc.)</a:t>
            </a:r>
            <a:endParaRPr lang="en-US" dirty="0"/>
          </a:p>
        </p:txBody>
      </p:sp>
    </p:spTree>
    <p:extLst>
      <p:ext uri="{BB962C8B-B14F-4D97-AF65-F5344CB8AC3E}">
        <p14:creationId xmlns:p14="http://schemas.microsoft.com/office/powerpoint/2010/main" val="3691697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n-US" dirty="0" err="1"/>
              <a:t>Conclusiones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s-ES" sz="2800" dirty="0"/>
              <a:t>Hemos discutido:</a:t>
            </a:r>
          </a:p>
          <a:p>
            <a:endParaRPr lang="es-ES" sz="2800" dirty="0"/>
          </a:p>
          <a:p>
            <a:r>
              <a:rPr lang="es-ES" sz="2800" dirty="0"/>
              <a:t>Desafíos de evaluación</a:t>
            </a:r>
          </a:p>
          <a:p>
            <a:r>
              <a:rPr lang="es-ES" sz="2800" dirty="0"/>
              <a:t>Modelos de evaluación</a:t>
            </a:r>
          </a:p>
          <a:p>
            <a:r>
              <a:rPr lang="es-ES" sz="2800" dirty="0"/>
              <a:t>Enfoques constructivistas sociales para la evaluación</a:t>
            </a:r>
          </a:p>
          <a:p>
            <a:r>
              <a:rPr lang="es-ES" sz="2800" dirty="0"/>
              <a:t>Identificación de buenas prácticas y áreas de desarrollo.</a:t>
            </a:r>
            <a:endParaRPr lang="en-GB" sz="2800" dirty="0"/>
          </a:p>
          <a:p>
            <a:endParaRPr lang="en-US" dirty="0"/>
          </a:p>
        </p:txBody>
      </p:sp>
    </p:spTree>
    <p:extLst>
      <p:ext uri="{BB962C8B-B14F-4D97-AF65-F5344CB8AC3E}">
        <p14:creationId xmlns:p14="http://schemas.microsoft.com/office/powerpoint/2010/main" val="766339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dirty="0" err="1"/>
              <a:t>Referencias</a:t>
            </a:r>
            <a:endParaRPr lang="en-US" dirty="0"/>
          </a:p>
        </p:txBody>
      </p:sp>
      <p:sp>
        <p:nvSpPr>
          <p:cNvPr id="2" name="Content Placeholder 1"/>
          <p:cNvSpPr>
            <a:spLocks noGrp="1"/>
          </p:cNvSpPr>
          <p:nvPr>
            <p:ph idx="1"/>
          </p:nvPr>
        </p:nvSpPr>
        <p:spPr>
          <a:xfrm>
            <a:off x="2589212" y="1466850"/>
            <a:ext cx="8915400" cy="4444372"/>
          </a:xfrm>
        </p:spPr>
        <p:txBody>
          <a:bodyPr>
            <a:normAutofit fontScale="85000" lnSpcReduction="20000"/>
          </a:bodyPr>
          <a:lstStyle/>
          <a:p>
            <a:r>
              <a:rPr lang="en-GB" sz="1800" dirty="0" err="1"/>
              <a:t>ASKe</a:t>
            </a:r>
            <a:r>
              <a:rPr lang="en-GB" sz="1800" dirty="0"/>
              <a:t> (2008) </a:t>
            </a:r>
            <a:r>
              <a:rPr lang="en-US" sz="1800" dirty="0"/>
              <a:t>Adopting a social constructivist approach to assessment in three easy steps!</a:t>
            </a:r>
            <a:r>
              <a:rPr lang="en-GB" sz="1800" dirty="0"/>
              <a:t> </a:t>
            </a:r>
            <a:r>
              <a:rPr lang="en-GB" sz="1800" dirty="0">
                <a:hlinkClick r:id="rId3"/>
              </a:rPr>
              <a:t>https://www.brookes.ac.uk/aske/resources/assessment/</a:t>
            </a:r>
            <a:r>
              <a:rPr lang="en-GB" sz="1800" dirty="0"/>
              <a:t> [Accessed 28/11/17]</a:t>
            </a:r>
          </a:p>
          <a:p>
            <a:r>
              <a:rPr lang="en-GB" sz="1800" dirty="0"/>
              <a:t>JISC (2016) Transforming assessment and feedback with technology [Online] </a:t>
            </a:r>
            <a:r>
              <a:rPr lang="en-GB" sz="1800" dirty="0">
                <a:hlinkClick r:id="rId4"/>
              </a:rPr>
              <a:t>https://www.jisc.ac.uk/full-guide/transforming-assessment-and-feedback</a:t>
            </a:r>
            <a:r>
              <a:rPr lang="en-GB" sz="1800" dirty="0"/>
              <a:t> [Accessed 28/11/17]</a:t>
            </a:r>
          </a:p>
          <a:p>
            <a:r>
              <a:rPr lang="en-GB" sz="1800" dirty="0"/>
              <a:t>Race, P. (2020) </a:t>
            </a:r>
            <a:r>
              <a:rPr lang="en-GB" sz="1800" i="1" dirty="0"/>
              <a:t>The Lecturer’s  Toolkit: 5</a:t>
            </a:r>
            <a:r>
              <a:rPr lang="en-GB" sz="1800" i="1" baseline="30000" dirty="0"/>
              <a:t>th</a:t>
            </a:r>
            <a:r>
              <a:rPr lang="en-GB" sz="1800" i="1" dirty="0"/>
              <a:t> edition, Abingdon</a:t>
            </a:r>
            <a:r>
              <a:rPr lang="en-GB" sz="1800" i="1"/>
              <a:t>: Routledge.</a:t>
            </a:r>
            <a:endParaRPr lang="en-GB" sz="1800" dirty="0"/>
          </a:p>
          <a:p>
            <a:r>
              <a:rPr lang="en-US" sz="1800" dirty="0"/>
              <a:t>Schofield, Mark and Bostock, John (2014) Linking Assessment with Learner Success. 12th International Conference on Developing Real-Life Learning Experiences: Changing Education Paradigms in ASEAN, May 9th 2014, Faculty of Industrial Education, KMITL, Bangkok, Thailand. </a:t>
            </a:r>
            <a:endParaRPr lang="en-GB" sz="1800" dirty="0"/>
          </a:p>
          <a:p>
            <a:r>
              <a:rPr lang="en-GB" sz="1800" dirty="0"/>
              <a:t>UTS (2013) Assessment Futures [Online] </a:t>
            </a:r>
            <a:r>
              <a:rPr lang="en-GB" sz="1800" dirty="0">
                <a:hlinkClick r:id="rId5"/>
              </a:rPr>
              <a:t>https://www.uts.edu.au/research-and-teaching/learning-and-teaching/assessment-futures/overview</a:t>
            </a:r>
            <a:r>
              <a:rPr lang="en-GB" sz="1800" dirty="0"/>
              <a:t> [Accessed 28/11/17]</a:t>
            </a:r>
          </a:p>
          <a:p>
            <a:r>
              <a:rPr lang="en-GB" sz="1800" dirty="0"/>
              <a:t>UTS (2010) Assessment 2020 Seven propositions for assessment reform in higher education. [Online] </a:t>
            </a:r>
            <a:r>
              <a:rPr lang="en-GB" sz="1800" dirty="0">
                <a:hlinkClick r:id="rId6"/>
              </a:rPr>
              <a:t>https://www.uts.edu.au/sites/default/files/Assessment-2020_propositions_final.pdf</a:t>
            </a:r>
            <a:r>
              <a:rPr lang="en-GB" sz="1800" dirty="0"/>
              <a:t>  [Accessed 28/11/17]</a:t>
            </a:r>
          </a:p>
          <a:p>
            <a:r>
              <a:rPr lang="en-GB" sz="1800" dirty="0"/>
              <a:t>Winstone y Carless (2019)</a:t>
            </a:r>
            <a:r>
              <a:rPr lang="en-US" sz="1800" dirty="0"/>
              <a:t> Designing Effective Feedback Processes in Higher Education; A Learning-Focused Approach, London, Routledge DOIhttps://doi.org/10.4324/9781351115940</a:t>
            </a:r>
          </a:p>
          <a:p>
            <a:endParaRPr lang="en-GB" sz="1800" dirty="0"/>
          </a:p>
          <a:p>
            <a:endParaRPr lang="en-GB" sz="1800" dirty="0"/>
          </a:p>
        </p:txBody>
      </p:sp>
    </p:spTree>
    <p:extLst>
      <p:ext uri="{BB962C8B-B14F-4D97-AF65-F5344CB8AC3E}">
        <p14:creationId xmlns:p14="http://schemas.microsoft.com/office/powerpoint/2010/main" val="2774154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19275"/>
            <a:ext cx="9144000" cy="1690687"/>
          </a:xfrm>
        </p:spPr>
        <p:style>
          <a:lnRef idx="0">
            <a:schemeClr val="accent5"/>
          </a:lnRef>
          <a:fillRef idx="3">
            <a:schemeClr val="accent5"/>
          </a:fillRef>
          <a:effectRef idx="3">
            <a:schemeClr val="accent5"/>
          </a:effectRef>
          <a:fontRef idx="minor">
            <a:schemeClr val="lt1"/>
          </a:fontRef>
        </p:style>
        <p:txBody>
          <a:bodyPr>
            <a:normAutofit fontScale="90000"/>
          </a:bodyPr>
          <a:lstStyle/>
          <a:p>
            <a:r>
              <a:rPr lang="en-GB" dirty="0" err="1"/>
              <a:t>Hacer</a:t>
            </a:r>
            <a:r>
              <a:rPr lang="en-GB" dirty="0"/>
              <a:t> que la </a:t>
            </a:r>
            <a:r>
              <a:rPr lang="en-GB" dirty="0" err="1"/>
              <a:t>evaluación</a:t>
            </a:r>
            <a:r>
              <a:rPr lang="en-GB" dirty="0"/>
              <a:t> sea </a:t>
            </a:r>
            <a:r>
              <a:rPr lang="en-GB" dirty="0" err="1"/>
              <a:t>eficaz</a:t>
            </a:r>
            <a:endParaRPr lang="en-US" dirty="0"/>
          </a:p>
        </p:txBody>
      </p:sp>
      <p:sp>
        <p:nvSpPr>
          <p:cNvPr id="3" name="Subtitle 2"/>
          <p:cNvSpPr>
            <a:spLocks noGrp="1"/>
          </p:cNvSpPr>
          <p:nvPr>
            <p:ph type="subTitle" idx="1"/>
          </p:nvPr>
        </p:nvSpPr>
        <p:spPr>
          <a:xfrm>
            <a:off x="1828800" y="4505325"/>
            <a:ext cx="8839200" cy="1857375"/>
          </a:xfrm>
        </p:spPr>
        <p:txBody>
          <a:bodyPr/>
          <a:lstStyle/>
          <a:p>
            <a:r>
              <a:rPr lang="es-ES" sz="3200" dirty="0"/>
              <a:t>Transformando la experiencia de los </a:t>
            </a:r>
            <a:r>
              <a:rPr lang="es-ES" sz="3200" dirty="0" err="1"/>
              <a:t>estududiantes</a:t>
            </a:r>
            <a:r>
              <a:rPr lang="es-ES" sz="3200" dirty="0"/>
              <a:t> a través de la evaluación</a:t>
            </a:r>
          </a:p>
          <a:p>
            <a:endParaRPr lang="es-ES" dirty="0"/>
          </a:p>
          <a:p>
            <a:endParaRPr lang="en-US" dirty="0"/>
          </a:p>
        </p:txBody>
      </p:sp>
    </p:spTree>
    <p:extLst>
      <p:ext uri="{BB962C8B-B14F-4D97-AF65-F5344CB8AC3E}">
        <p14:creationId xmlns:p14="http://schemas.microsoft.com/office/powerpoint/2010/main" val="2141152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3700"/>
            <a:ext cx="10515600" cy="1325563"/>
          </a:xfrm>
        </p:spPr>
        <p:style>
          <a:lnRef idx="0">
            <a:schemeClr val="accent5"/>
          </a:lnRef>
          <a:fillRef idx="3">
            <a:schemeClr val="accent5"/>
          </a:fillRef>
          <a:effectRef idx="3">
            <a:schemeClr val="accent5"/>
          </a:effectRef>
          <a:fontRef idx="minor">
            <a:schemeClr val="lt1"/>
          </a:fontRef>
        </p:style>
        <p:txBody>
          <a:bodyPr/>
          <a:lstStyle/>
          <a:p>
            <a:r>
              <a:rPr lang="en-US" dirty="0" err="1"/>
              <a:t>Visión</a:t>
            </a:r>
            <a:r>
              <a:rPr lang="en-US" dirty="0"/>
              <a:t> de conjunto</a:t>
            </a:r>
          </a:p>
        </p:txBody>
      </p:sp>
      <p:sp>
        <p:nvSpPr>
          <p:cNvPr id="3" name="Content Placeholder 2"/>
          <p:cNvSpPr>
            <a:spLocks noGrp="1"/>
          </p:cNvSpPr>
          <p:nvPr>
            <p:ph idx="1"/>
          </p:nvPr>
        </p:nvSpPr>
        <p:spPr/>
        <p:txBody>
          <a:bodyPr>
            <a:normAutofit fontScale="92500"/>
          </a:bodyPr>
          <a:lstStyle/>
          <a:p>
            <a:pPr marL="0" indent="0">
              <a:buNone/>
            </a:pPr>
            <a:endParaRPr lang="en-GB" dirty="0"/>
          </a:p>
          <a:p>
            <a:pPr marL="0" indent="0">
              <a:buNone/>
            </a:pPr>
            <a:r>
              <a:rPr lang="es-ES" sz="2800" dirty="0"/>
              <a:t>Presente brevemente los desafíos de la evaluación en Educación Terciaria:</a:t>
            </a:r>
          </a:p>
          <a:p>
            <a:r>
              <a:rPr lang="es-ES" sz="2800" dirty="0"/>
              <a:t>Consideren los tipos de evaluaciones (formativas y sumativas) y las interrelaciones entre ellas.</a:t>
            </a:r>
          </a:p>
          <a:p>
            <a:r>
              <a:rPr lang="es-ES" sz="2800" dirty="0"/>
              <a:t>Discutan problemas y compartan lo que funciona</a:t>
            </a:r>
          </a:p>
          <a:p>
            <a:r>
              <a:rPr lang="es-ES" sz="2800" dirty="0" err="1"/>
              <a:t>Evaluen</a:t>
            </a:r>
            <a:r>
              <a:rPr lang="es-ES" sz="2800" dirty="0"/>
              <a:t> nuestra propia práctica.</a:t>
            </a:r>
          </a:p>
          <a:p>
            <a:pPr marL="0" indent="0">
              <a:buNone/>
            </a:pPr>
            <a:endParaRPr lang="en-US" dirty="0"/>
          </a:p>
        </p:txBody>
      </p:sp>
    </p:spTree>
    <p:extLst>
      <p:ext uri="{BB962C8B-B14F-4D97-AF65-F5344CB8AC3E}">
        <p14:creationId xmlns:p14="http://schemas.microsoft.com/office/powerpoint/2010/main" val="2434441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74917"/>
          </a:xfrm>
        </p:spPr>
        <p:style>
          <a:lnRef idx="0">
            <a:schemeClr val="accent5"/>
          </a:lnRef>
          <a:fillRef idx="3">
            <a:schemeClr val="accent5"/>
          </a:fillRef>
          <a:effectRef idx="3">
            <a:schemeClr val="accent5"/>
          </a:effectRef>
          <a:fontRef idx="minor">
            <a:schemeClr val="lt1"/>
          </a:fontRef>
        </p:style>
        <p:txBody>
          <a:bodyPr>
            <a:normAutofit fontScale="90000"/>
          </a:bodyPr>
          <a:lstStyle/>
          <a:p>
            <a:r>
              <a:rPr lang="es-ES" dirty="0"/>
              <a:t>Naturaleza problemática de la evaluación en Educación Terciaria</a:t>
            </a:r>
            <a:endParaRPr lang="en-US" dirty="0"/>
          </a:p>
        </p:txBody>
      </p:sp>
      <p:sp>
        <p:nvSpPr>
          <p:cNvPr id="3" name="Content Placeholder 2"/>
          <p:cNvSpPr>
            <a:spLocks noGrp="1"/>
          </p:cNvSpPr>
          <p:nvPr>
            <p:ph idx="1"/>
          </p:nvPr>
        </p:nvSpPr>
        <p:spPr>
          <a:xfrm>
            <a:off x="1504950" y="1540042"/>
            <a:ext cx="9848850" cy="4932947"/>
          </a:xfrm>
        </p:spPr>
        <p:txBody>
          <a:bodyPr>
            <a:noAutofit/>
          </a:bodyPr>
          <a:lstStyle/>
          <a:p>
            <a:r>
              <a:rPr lang="es-ES" sz="2800" dirty="0"/>
              <a:t>Cuerpo estudiantil diverso</a:t>
            </a:r>
          </a:p>
          <a:p>
            <a:r>
              <a:rPr lang="es-ES" sz="2800" dirty="0"/>
              <a:t>Diversas prácticas de evaluación.</a:t>
            </a:r>
          </a:p>
          <a:p>
            <a:r>
              <a:rPr lang="es-ES" sz="2800" dirty="0" err="1"/>
              <a:t>Modularización</a:t>
            </a:r>
            <a:endParaRPr lang="es-ES" sz="2800" dirty="0"/>
          </a:p>
          <a:p>
            <a:r>
              <a:rPr lang="es-ES" sz="2800" dirty="0"/>
              <a:t>Guía de evaluación que carece de alineación constructiva: LO&gt; Criterios&gt; comentarios</a:t>
            </a:r>
          </a:p>
          <a:p>
            <a:r>
              <a:rPr lang="es-ES" sz="2800" dirty="0"/>
              <a:t>Comentarios que no promueven </a:t>
            </a:r>
            <a:r>
              <a:rPr lang="es-ES" sz="2800" dirty="0" err="1"/>
              <a:t>feedforward</a:t>
            </a:r>
            <a:endParaRPr lang="es-ES" sz="2800" dirty="0"/>
          </a:p>
          <a:p>
            <a:r>
              <a:rPr lang="es-ES" sz="2800" dirty="0"/>
              <a:t>Estrategias de evaluación que promueven el aprendizaje estratégico de superficie.</a:t>
            </a:r>
          </a:p>
          <a:p>
            <a:r>
              <a:rPr lang="es-ES" sz="2800" dirty="0"/>
              <a:t>Demasiada evaluación sumativa vs insuficiente evaluación formativa</a:t>
            </a:r>
            <a:endParaRPr lang="en-US" sz="2800" dirty="0"/>
          </a:p>
        </p:txBody>
      </p:sp>
    </p:spTree>
    <p:extLst>
      <p:ext uri="{BB962C8B-B14F-4D97-AF65-F5344CB8AC3E}">
        <p14:creationId xmlns:p14="http://schemas.microsoft.com/office/powerpoint/2010/main" val="425071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60000"/>
                <a:lumOff val="40000"/>
              </a:schemeClr>
            </a:gs>
            <a:gs pos="84946">
              <a:schemeClr val="accent6">
                <a:lumMod val="60000"/>
                <a:lumOff val="40000"/>
              </a:schemeClr>
            </a:gs>
            <a:gs pos="54000">
              <a:schemeClr val="accent6">
                <a:lumMod val="40000"/>
                <a:lumOff val="60000"/>
              </a:schemeClr>
            </a:gs>
            <a:gs pos="100000">
              <a:schemeClr val="accent6">
                <a:lumMod val="60000"/>
                <a:lumOff val="40000"/>
              </a:schemeClr>
            </a:gs>
          </a:gsLst>
          <a:lin ang="5400000" scaled="1"/>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76180" y="241966"/>
            <a:ext cx="8614395" cy="6157494"/>
          </a:xfrm>
          <a:prstGeom prst="rect">
            <a:avLst/>
          </a:prstGeom>
        </p:spPr>
      </p:pic>
      <p:sp>
        <p:nvSpPr>
          <p:cNvPr id="5" name="Rounded Rectangle 4"/>
          <p:cNvSpPr/>
          <p:nvPr/>
        </p:nvSpPr>
        <p:spPr>
          <a:xfrm>
            <a:off x="298994" y="421102"/>
            <a:ext cx="2490537" cy="5799222"/>
          </a:xfrm>
          <a:prstGeom prst="roundRect">
            <a:avLst/>
          </a:prstGeom>
          <a:solidFill>
            <a:schemeClr val="accent6"/>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white"/>
                </a:solidFill>
                <a:effectLst/>
                <a:uLnTx/>
                <a:uFillTx/>
                <a:latin typeface="Calibri" panose="020F0502020204030204"/>
                <a:ea typeface="+mn-ea"/>
                <a:cs typeface="+mn-cs"/>
              </a:rPr>
              <a:t>Models of Student Assessment </a:t>
            </a: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ounded Rectangle 9"/>
          <p:cNvSpPr/>
          <p:nvPr/>
        </p:nvSpPr>
        <p:spPr>
          <a:xfrm>
            <a:off x="203740" y="421102"/>
            <a:ext cx="2681043" cy="5978358"/>
          </a:xfrm>
          <a:prstGeom prst="roundRect">
            <a:avLst/>
          </a:prstGeom>
          <a:solidFill>
            <a:schemeClr val="accent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defRPr/>
            </a:pPr>
            <a:r>
              <a:rPr lang="es-ES" sz="3200">
                <a:solidFill>
                  <a:prstClr val="black"/>
                </a:solidFill>
              </a:rPr>
              <a:t>Pregunta:</a:t>
            </a:r>
          </a:p>
          <a:p>
            <a:pPr lvl="0" algn="ctr">
              <a:defRPr/>
            </a:pPr>
            <a:r>
              <a:rPr lang="es-ES" sz="3200">
                <a:solidFill>
                  <a:prstClr val="black"/>
                </a:solidFill>
              </a:rPr>
              <a:t>¿Dónde está usted y / o su departamento en este modelo?</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5387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8719-27E1-4F82-B507-988944E54518}"/>
              </a:ext>
            </a:extLst>
          </p:cNvPr>
          <p:cNvSpPr>
            <a:spLocks noGrp="1"/>
          </p:cNvSpPr>
          <p:nvPr>
            <p:ph type="title"/>
          </p:nvPr>
        </p:nvSpPr>
        <p:spPr/>
        <p:txBody>
          <a:bodyPr/>
          <a:lstStyle/>
          <a:p>
            <a:r>
              <a:rPr lang="en-US" dirty="0"/>
              <a:t>Comprender la </a:t>
            </a:r>
            <a:r>
              <a:rPr lang="en-US" dirty="0" err="1"/>
              <a:t>Evaluación</a:t>
            </a:r>
            <a:r>
              <a:rPr lang="en-US" dirty="0"/>
              <a:t> (</a:t>
            </a:r>
            <a:r>
              <a:rPr lang="en-US" dirty="0" err="1"/>
              <a:t>conocimiento</a:t>
            </a:r>
            <a:r>
              <a:rPr lang="en-US" dirty="0"/>
              <a:t>)</a:t>
            </a:r>
          </a:p>
        </p:txBody>
      </p:sp>
      <p:sp>
        <p:nvSpPr>
          <p:cNvPr id="3" name="Content Placeholder 2">
            <a:extLst>
              <a:ext uri="{FF2B5EF4-FFF2-40B4-BE49-F238E27FC236}">
                <a16:creationId xmlns:a16="http://schemas.microsoft.com/office/drawing/2014/main" id="{9E9DF23C-49DE-47E4-9EEA-2AABBD594665}"/>
              </a:ext>
            </a:extLst>
          </p:cNvPr>
          <p:cNvSpPr>
            <a:spLocks noGrp="1"/>
          </p:cNvSpPr>
          <p:nvPr>
            <p:ph idx="1"/>
          </p:nvPr>
        </p:nvSpPr>
        <p:spPr>
          <a:xfrm>
            <a:off x="2589212" y="2133600"/>
            <a:ext cx="8915400" cy="4191000"/>
          </a:xfrm>
        </p:spPr>
        <p:txBody>
          <a:bodyPr>
            <a:normAutofit lnSpcReduction="10000"/>
          </a:bodyPr>
          <a:lstStyle/>
          <a:p>
            <a:endParaRPr lang="en-US" dirty="0"/>
          </a:p>
          <a:p>
            <a:r>
              <a:rPr lang="es-ES" sz="2000" dirty="0"/>
              <a:t>Los estudiantes deben comprender los estándares y criterios de evaluación para poder autoevaluar su trabajo en el acto de producción.</a:t>
            </a:r>
          </a:p>
          <a:p>
            <a:endParaRPr lang="es-ES" sz="2000" dirty="0"/>
          </a:p>
          <a:p>
            <a:r>
              <a:rPr lang="es-ES" sz="2000" dirty="0"/>
              <a:t>Necesitan una comprensión conceptual de la evaluación (es decir, la comprensión de los principios básicos de la evaluación válida y la práctica de feedback, incluida la terminología utilizada)</a:t>
            </a:r>
          </a:p>
          <a:p>
            <a:endParaRPr lang="es-ES" sz="2000" dirty="0"/>
          </a:p>
          <a:p>
            <a:r>
              <a:rPr lang="es-ES" sz="2000" dirty="0"/>
              <a:t>Es importante comprender la naturaleza, el significado y el nivel de los criterios y estándares de evaluación. En otras palabras, ver ejemplos permite a los estudiantes entrar en el "secreto".</a:t>
            </a:r>
            <a:endParaRPr lang="en-US" sz="2000" dirty="0"/>
          </a:p>
        </p:txBody>
      </p:sp>
    </p:spTree>
    <p:extLst>
      <p:ext uri="{BB962C8B-B14F-4D97-AF65-F5344CB8AC3E}">
        <p14:creationId xmlns:p14="http://schemas.microsoft.com/office/powerpoint/2010/main" val="652554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F43B3-875B-40F0-819E-4CFC07482DFD}"/>
              </a:ext>
            </a:extLst>
          </p:cNvPr>
          <p:cNvSpPr>
            <a:spLocks noGrp="1"/>
          </p:cNvSpPr>
          <p:nvPr>
            <p:ph type="title"/>
          </p:nvPr>
        </p:nvSpPr>
        <p:spPr>
          <a:xfrm>
            <a:off x="1685924" y="365126"/>
            <a:ext cx="9667876" cy="1130300"/>
          </a:xfrm>
        </p:spPr>
        <p:txBody>
          <a:bodyPr/>
          <a:lstStyle/>
          <a:p>
            <a:r>
              <a:rPr lang="en-GB" dirty="0"/>
              <a:t>Comprender El Feedback (</a:t>
            </a:r>
            <a:r>
              <a:rPr lang="en-GB" dirty="0" err="1"/>
              <a:t>conocimiento</a:t>
            </a:r>
            <a:r>
              <a:rPr lang="en-GB" dirty="0"/>
              <a:t>)</a:t>
            </a:r>
            <a:endParaRPr lang="en-US" dirty="0"/>
          </a:p>
        </p:txBody>
      </p:sp>
      <p:sp>
        <p:nvSpPr>
          <p:cNvPr id="3" name="Content Placeholder 2">
            <a:extLst>
              <a:ext uri="{FF2B5EF4-FFF2-40B4-BE49-F238E27FC236}">
                <a16:creationId xmlns:a16="http://schemas.microsoft.com/office/drawing/2014/main" id="{B32DFCE3-4D67-4D86-AF5B-D593FEC70D52}"/>
              </a:ext>
            </a:extLst>
          </p:cNvPr>
          <p:cNvSpPr>
            <a:spLocks noGrp="1"/>
          </p:cNvSpPr>
          <p:nvPr>
            <p:ph idx="1"/>
          </p:nvPr>
        </p:nvSpPr>
        <p:spPr>
          <a:xfrm>
            <a:off x="1685924" y="1247775"/>
            <a:ext cx="9667875" cy="5410200"/>
          </a:xfrm>
        </p:spPr>
        <p:txBody>
          <a:bodyPr>
            <a:normAutofit fontScale="92500" lnSpcReduction="20000"/>
          </a:bodyPr>
          <a:lstStyle/>
          <a:p>
            <a:endParaRPr lang="en-US" dirty="0"/>
          </a:p>
          <a:p>
            <a:r>
              <a:rPr lang="es-ES" sz="2400" dirty="0"/>
              <a:t>Capacidad para comprender el feedback (legibilidad e interpretación)</a:t>
            </a:r>
          </a:p>
          <a:p>
            <a:r>
              <a:rPr lang="es-ES" sz="2400" dirty="0"/>
              <a:t>Expectativas de cómo se utilizarán los comentarios</a:t>
            </a:r>
          </a:p>
          <a:p>
            <a:r>
              <a:rPr lang="es-ES" sz="2400" dirty="0"/>
              <a:t>Percepción de autoeficacia: ¿entienden los estudiantes lo suficiente como para saber que pueden hacerlo aún mejor?</a:t>
            </a:r>
          </a:p>
          <a:p>
            <a:endParaRPr lang="es-ES" sz="2400" dirty="0"/>
          </a:p>
          <a:p>
            <a:pPr marL="0" indent="0">
              <a:buNone/>
            </a:pPr>
            <a:r>
              <a:rPr lang="es-ES" sz="2400" dirty="0"/>
              <a:t>Por ejemplo, los estudiantes pueden usar comentarios:</a:t>
            </a:r>
          </a:p>
          <a:p>
            <a:endParaRPr lang="es-ES" sz="2400" dirty="0"/>
          </a:p>
          <a:p>
            <a:r>
              <a:rPr lang="es-ES" sz="2400" dirty="0"/>
              <a:t>Pensar en lo que se ha hecho bien y en lo que se puede mejorar.</a:t>
            </a:r>
          </a:p>
          <a:p>
            <a:r>
              <a:rPr lang="es-ES" sz="2400" dirty="0"/>
              <a:t>Para planificar trabajos posteriores</a:t>
            </a:r>
          </a:p>
          <a:p>
            <a:r>
              <a:rPr lang="es-ES" sz="2400" dirty="0"/>
              <a:t>Para preparar el trabajo en otros módulos.</a:t>
            </a:r>
          </a:p>
          <a:p>
            <a:r>
              <a:rPr lang="es-ES" sz="2400" dirty="0"/>
              <a:t>Desarrollar conocimiento de la materia.</a:t>
            </a:r>
          </a:p>
          <a:p>
            <a:r>
              <a:rPr lang="es-ES" sz="2400" dirty="0"/>
              <a:t>Para prepararse para tutoriales personales y / o tutoriales.</a:t>
            </a:r>
          </a:p>
          <a:p>
            <a:endParaRPr lang="en-US" dirty="0"/>
          </a:p>
        </p:txBody>
      </p:sp>
    </p:spTree>
    <p:extLst>
      <p:ext uri="{BB962C8B-B14F-4D97-AF65-F5344CB8AC3E}">
        <p14:creationId xmlns:p14="http://schemas.microsoft.com/office/powerpoint/2010/main" val="2508841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15C49-0B70-47E5-9F72-DA0D61E7A704}"/>
              </a:ext>
            </a:extLst>
          </p:cNvPr>
          <p:cNvSpPr>
            <a:spLocks noGrp="1"/>
          </p:cNvSpPr>
          <p:nvPr>
            <p:ph type="title"/>
          </p:nvPr>
        </p:nvSpPr>
        <p:spPr/>
        <p:txBody>
          <a:bodyPr>
            <a:normAutofit fontScale="90000"/>
          </a:bodyPr>
          <a:lstStyle/>
          <a:p>
            <a:r>
              <a:rPr lang="es-ES" dirty="0"/>
              <a:t>Desembalaje de experiencias "formativas" antes de la evaluación sumativa:</a:t>
            </a:r>
            <a:endParaRPr lang="en-US" dirty="0"/>
          </a:p>
        </p:txBody>
      </p:sp>
      <p:sp>
        <p:nvSpPr>
          <p:cNvPr id="3" name="Content Placeholder 2">
            <a:extLst>
              <a:ext uri="{FF2B5EF4-FFF2-40B4-BE49-F238E27FC236}">
                <a16:creationId xmlns:a16="http://schemas.microsoft.com/office/drawing/2014/main" id="{F523C8AD-81BD-4803-BA90-A86FF4AD4E4E}"/>
              </a:ext>
            </a:extLst>
          </p:cNvPr>
          <p:cNvSpPr>
            <a:spLocks noGrp="1"/>
          </p:cNvSpPr>
          <p:nvPr>
            <p:ph idx="1"/>
          </p:nvPr>
        </p:nvSpPr>
        <p:spPr>
          <a:xfrm>
            <a:off x="1905000" y="1690688"/>
            <a:ext cx="9448800" cy="4802187"/>
          </a:xfrm>
        </p:spPr>
        <p:txBody>
          <a:bodyPr>
            <a:normAutofit lnSpcReduction="10000"/>
          </a:bodyPr>
          <a:lstStyle/>
          <a:p>
            <a:endParaRPr lang="en-US" dirty="0"/>
          </a:p>
          <a:p>
            <a:r>
              <a:rPr lang="es-ES" sz="2000" dirty="0"/>
              <a:t>Modelar, escribir frente a los estudiantes (mostrando y explicando cómo funciona la buena escritura "en acción").</a:t>
            </a:r>
          </a:p>
          <a:p>
            <a:endParaRPr lang="es-ES" sz="2000" dirty="0"/>
          </a:p>
          <a:p>
            <a:r>
              <a:rPr lang="es-ES" sz="2000" dirty="0"/>
              <a:t>Mostrar piezas de trabajo escrito y describir sus cualidades (por ejemplo, texto proyectado y anotado con burbujas de comentarios y seguimiento de cambios).</a:t>
            </a:r>
          </a:p>
          <a:p>
            <a:endParaRPr lang="es-ES" sz="2000" dirty="0"/>
          </a:p>
          <a:p>
            <a:r>
              <a:rPr lang="es-ES" sz="2000" dirty="0"/>
              <a:t>Marcarlo y explicar cómo funcionan los criterios y escribir los comentarios que uno daría.</a:t>
            </a:r>
          </a:p>
          <a:p>
            <a:endParaRPr lang="es-ES" sz="2000" dirty="0"/>
          </a:p>
          <a:p>
            <a:r>
              <a:rPr lang="es-ES" sz="2000" dirty="0"/>
              <a:t>Hacer que los estudiantes marquen usando criterios y escribir comentarios y hablar sobre ellos.</a:t>
            </a:r>
            <a:endParaRPr lang="en-US" sz="2000" dirty="0"/>
          </a:p>
        </p:txBody>
      </p:sp>
    </p:spTree>
    <p:extLst>
      <p:ext uri="{BB962C8B-B14F-4D97-AF65-F5344CB8AC3E}">
        <p14:creationId xmlns:p14="http://schemas.microsoft.com/office/powerpoint/2010/main" val="2254124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1224"/>
          </a:xfrm>
        </p:spPr>
        <p:style>
          <a:lnRef idx="0">
            <a:schemeClr val="accent5"/>
          </a:lnRef>
          <a:fillRef idx="3">
            <a:schemeClr val="accent5"/>
          </a:fillRef>
          <a:effectRef idx="3">
            <a:schemeClr val="accent5"/>
          </a:effectRef>
          <a:fontRef idx="minor">
            <a:schemeClr val="lt1"/>
          </a:fontRef>
        </p:style>
        <p:txBody>
          <a:bodyPr/>
          <a:lstStyle/>
          <a:p>
            <a:r>
              <a:rPr lang="en-US" dirty="0" err="1"/>
              <a:t>Conocimiento</a:t>
            </a:r>
            <a:r>
              <a:rPr lang="en-US" dirty="0"/>
              <a:t> de </a:t>
            </a:r>
            <a:r>
              <a:rPr lang="en-US" dirty="0" err="1"/>
              <a:t>evaluación</a:t>
            </a:r>
            <a:endParaRPr lang="en-US" dirty="0"/>
          </a:p>
        </p:txBody>
      </p:sp>
      <p:sp>
        <p:nvSpPr>
          <p:cNvPr id="4" name="Content Placeholder 3"/>
          <p:cNvSpPr>
            <a:spLocks noGrp="1"/>
          </p:cNvSpPr>
          <p:nvPr>
            <p:ph sz="half" idx="1"/>
          </p:nvPr>
        </p:nvSpPr>
        <p:spPr>
          <a:xfrm>
            <a:off x="6096000" y="1523402"/>
            <a:ext cx="5181600" cy="4969042"/>
          </a:xfrm>
        </p:spPr>
        <p:txBody>
          <a:bodyPr>
            <a:normAutofit fontScale="92500" lnSpcReduction="10000"/>
          </a:bodyPr>
          <a:lstStyle/>
          <a:p>
            <a:pPr marL="0" indent="0">
              <a:buNone/>
            </a:pPr>
            <a:r>
              <a:rPr lang="es-ES" b="1" dirty="0"/>
              <a:t>Profesorado</a:t>
            </a:r>
          </a:p>
          <a:p>
            <a:r>
              <a:rPr lang="es-ES" sz="1900" dirty="0"/>
              <a:t>Una comprensión de los principios de evaluación sólida (inc. alineación constructiva)</a:t>
            </a:r>
          </a:p>
          <a:p>
            <a:r>
              <a:rPr lang="es-ES" sz="1900" dirty="0"/>
              <a:t>los conocimientos necesarios para evaluar a los alumnos de manera efectiva y maximizar el aprendizaje</a:t>
            </a:r>
          </a:p>
          <a:p>
            <a:r>
              <a:rPr lang="es-ES" sz="1900" dirty="0"/>
              <a:t>la capacidad de identificar y evaluar evaluaciones apropiadas para propósitos específicos</a:t>
            </a:r>
          </a:p>
          <a:p>
            <a:r>
              <a:rPr lang="es-ES" sz="1900" dirty="0"/>
              <a:t>la capacidad de analizar datos empíricos para mejorar las propias prácticas de instrucción y evaluación</a:t>
            </a:r>
          </a:p>
          <a:p>
            <a:r>
              <a:rPr lang="es-ES" sz="1900" dirty="0"/>
              <a:t>el conocimiento y la comprensión para interpretar y aplicar los resultados de la evaluación de manera apropiada</a:t>
            </a:r>
            <a:endParaRPr lang="en-US" sz="1900" dirty="0"/>
          </a:p>
        </p:txBody>
      </p:sp>
      <p:sp>
        <p:nvSpPr>
          <p:cNvPr id="5" name="Content Placeholder 4"/>
          <p:cNvSpPr>
            <a:spLocks noGrp="1"/>
          </p:cNvSpPr>
          <p:nvPr>
            <p:ph sz="half" idx="2"/>
          </p:nvPr>
        </p:nvSpPr>
        <p:spPr>
          <a:xfrm>
            <a:off x="838200" y="1523402"/>
            <a:ext cx="5181600" cy="4673016"/>
          </a:xfrm>
        </p:spPr>
        <p:txBody>
          <a:bodyPr>
            <a:normAutofit fontScale="92500" lnSpcReduction="10000"/>
          </a:bodyPr>
          <a:lstStyle/>
          <a:p>
            <a:pPr marL="0" indent="0">
              <a:buNone/>
            </a:pPr>
            <a:r>
              <a:rPr lang="en-US" b="1" dirty="0"/>
              <a:t>Estudiantes</a:t>
            </a:r>
          </a:p>
          <a:p>
            <a:r>
              <a:rPr lang="en-US" sz="2400" dirty="0"/>
              <a:t>Los estudiantes </a:t>
            </a:r>
            <a:r>
              <a:rPr lang="en-US" sz="2400" dirty="0" err="1"/>
              <a:t>deben</a:t>
            </a:r>
            <a:r>
              <a:rPr lang="en-US" sz="2400" dirty="0"/>
              <a:t> </a:t>
            </a:r>
            <a:r>
              <a:rPr lang="en-US" sz="2400" dirty="0" err="1"/>
              <a:t>ser</a:t>
            </a:r>
            <a:r>
              <a:rPr lang="en-US" sz="2400" dirty="0"/>
              <a:t> </a:t>
            </a:r>
            <a:r>
              <a:rPr lang="en-US" sz="2400" dirty="0" err="1"/>
              <a:t>inducidos</a:t>
            </a:r>
            <a:r>
              <a:rPr lang="en-US" sz="2400" dirty="0"/>
              <a:t> a las </a:t>
            </a:r>
            <a:r>
              <a:rPr lang="en-US" sz="2400" dirty="0" err="1"/>
              <a:t>formas</a:t>
            </a:r>
            <a:r>
              <a:rPr lang="en-US" sz="2400" dirty="0"/>
              <a:t> de </a:t>
            </a:r>
            <a:r>
              <a:rPr lang="en-US" sz="2400" dirty="0" err="1"/>
              <a:t>evaluar</a:t>
            </a:r>
            <a:r>
              <a:rPr lang="en-US" sz="2400" dirty="0"/>
              <a:t> en </a:t>
            </a:r>
            <a:r>
              <a:rPr lang="es-ES" sz="2400" dirty="0"/>
              <a:t>Educación Terciaria</a:t>
            </a:r>
            <a:endParaRPr lang="en-US" sz="2400" dirty="0"/>
          </a:p>
          <a:p>
            <a:r>
              <a:rPr lang="en-US" sz="2400" dirty="0"/>
              <a:t>Los estudiantes </a:t>
            </a:r>
            <a:r>
              <a:rPr lang="en-US" sz="2400" dirty="0" err="1"/>
              <a:t>deben</a:t>
            </a:r>
            <a:r>
              <a:rPr lang="en-US" sz="2400" dirty="0"/>
              <a:t> </a:t>
            </a:r>
            <a:r>
              <a:rPr lang="en-US" sz="2400" dirty="0" err="1"/>
              <a:t>tener</a:t>
            </a:r>
            <a:r>
              <a:rPr lang="en-US" sz="2400" dirty="0"/>
              <a:t> la </a:t>
            </a:r>
            <a:r>
              <a:rPr lang="en-US" sz="2400" dirty="0" err="1"/>
              <a:t>oportunidad</a:t>
            </a:r>
            <a:r>
              <a:rPr lang="en-US" sz="2400" dirty="0"/>
              <a:t> de </a:t>
            </a:r>
            <a:r>
              <a:rPr lang="en-US" sz="2400" dirty="0" err="1"/>
              <a:t>autoevaluarse</a:t>
            </a:r>
            <a:r>
              <a:rPr lang="en-US" sz="2400" dirty="0"/>
              <a:t> y </a:t>
            </a:r>
            <a:r>
              <a:rPr lang="en-US" sz="2400" dirty="0" err="1"/>
              <a:t>evaluar</a:t>
            </a:r>
            <a:r>
              <a:rPr lang="en-US" sz="2400" dirty="0"/>
              <a:t> </a:t>
            </a:r>
            <a:r>
              <a:rPr lang="en-US" sz="2400" dirty="0" err="1"/>
              <a:t>por</a:t>
            </a:r>
            <a:r>
              <a:rPr lang="en-US" sz="2400" dirty="0"/>
              <a:t> pares para que </a:t>
            </a:r>
            <a:r>
              <a:rPr lang="en-US" sz="2400" dirty="0" err="1"/>
              <a:t>tengan</a:t>
            </a:r>
            <a:r>
              <a:rPr lang="en-US" sz="2400" dirty="0"/>
              <a:t> la </a:t>
            </a:r>
            <a:r>
              <a:rPr lang="en-US" sz="2400" dirty="0" err="1"/>
              <a:t>oportunidad</a:t>
            </a:r>
            <a:r>
              <a:rPr lang="en-US" sz="2400" dirty="0"/>
              <a:t> de </a:t>
            </a:r>
            <a:r>
              <a:rPr lang="en-US" sz="2400" dirty="0" err="1"/>
              <a:t>emitir</a:t>
            </a:r>
            <a:r>
              <a:rPr lang="en-US" sz="2400" dirty="0"/>
              <a:t> </a:t>
            </a:r>
            <a:r>
              <a:rPr lang="en-US" sz="2400" dirty="0" err="1"/>
              <a:t>juicios</a:t>
            </a:r>
            <a:r>
              <a:rPr lang="en-US" sz="2400" dirty="0"/>
              <a:t> </a:t>
            </a:r>
            <a:r>
              <a:rPr lang="en-US" sz="2400" dirty="0" err="1"/>
              <a:t>académicos</a:t>
            </a:r>
            <a:r>
              <a:rPr lang="en-US" sz="2400" dirty="0"/>
              <a:t>.</a:t>
            </a:r>
          </a:p>
          <a:p>
            <a:r>
              <a:rPr lang="en-US" sz="2400" dirty="0"/>
              <a:t>Los estudiantes </a:t>
            </a:r>
            <a:r>
              <a:rPr lang="en-US" sz="2400" dirty="0" err="1"/>
              <a:t>deben</a:t>
            </a:r>
            <a:r>
              <a:rPr lang="en-US" sz="2400" dirty="0"/>
              <a:t> </a:t>
            </a:r>
            <a:r>
              <a:rPr lang="en-US" sz="2400" dirty="0" err="1"/>
              <a:t>pasar</a:t>
            </a:r>
            <a:r>
              <a:rPr lang="en-US" sz="2400" dirty="0"/>
              <a:t> </a:t>
            </a:r>
            <a:r>
              <a:rPr lang="en-US" sz="2400" dirty="0" err="1"/>
              <a:t>por</a:t>
            </a:r>
            <a:r>
              <a:rPr lang="en-US" sz="2400" dirty="0"/>
              <a:t> un </a:t>
            </a:r>
            <a:r>
              <a:rPr lang="en-US" sz="2400" dirty="0" err="1"/>
              <a:t>proceso</a:t>
            </a:r>
            <a:r>
              <a:rPr lang="en-US" sz="2400" dirty="0"/>
              <a:t> de </a:t>
            </a:r>
            <a:r>
              <a:rPr lang="en-US" sz="2400" dirty="0" err="1"/>
              <a:t>desarrollo</a:t>
            </a:r>
            <a:r>
              <a:rPr lang="en-US" sz="2400" dirty="0"/>
              <a:t> de </a:t>
            </a:r>
            <a:r>
              <a:rPr lang="en-US" sz="2400" dirty="0" err="1"/>
              <a:t>alfabetización</a:t>
            </a:r>
            <a:r>
              <a:rPr lang="en-US" sz="2400" dirty="0"/>
              <a:t> de evaluación </a:t>
            </a:r>
            <a:r>
              <a:rPr lang="en-US" sz="2400" dirty="0" err="1"/>
              <a:t>desde</a:t>
            </a:r>
            <a:r>
              <a:rPr lang="en-US" sz="2400" dirty="0"/>
              <a:t> </a:t>
            </a:r>
            <a:r>
              <a:rPr lang="en-US" sz="2400" dirty="0" err="1"/>
              <a:t>su</a:t>
            </a:r>
            <a:r>
              <a:rPr lang="en-US" sz="2400" dirty="0"/>
              <a:t> </a:t>
            </a:r>
            <a:r>
              <a:rPr lang="en-US" sz="2400" dirty="0" err="1"/>
              <a:t>primera</a:t>
            </a:r>
            <a:r>
              <a:rPr lang="en-US" sz="2400" dirty="0"/>
              <a:t> evaluación </a:t>
            </a:r>
            <a:r>
              <a:rPr lang="en-US" sz="2400" dirty="0" err="1"/>
              <a:t>formativa</a:t>
            </a:r>
            <a:r>
              <a:rPr lang="en-US" sz="2400" dirty="0"/>
              <a:t> en </a:t>
            </a:r>
            <a:r>
              <a:rPr lang="es-ES" sz="2400" dirty="0"/>
              <a:t>Educación Terciaria</a:t>
            </a:r>
            <a:endParaRPr lang="en-US" sz="2400" dirty="0"/>
          </a:p>
          <a:p>
            <a:endParaRPr lang="en-US" dirty="0"/>
          </a:p>
          <a:p>
            <a:pPr marL="0" indent="0">
              <a:buNone/>
            </a:pPr>
            <a:endParaRPr lang="en-US" dirty="0"/>
          </a:p>
        </p:txBody>
      </p:sp>
    </p:spTree>
    <p:extLst>
      <p:ext uri="{BB962C8B-B14F-4D97-AF65-F5344CB8AC3E}">
        <p14:creationId xmlns:p14="http://schemas.microsoft.com/office/powerpoint/2010/main" val="4542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1191</TotalTime>
  <Words>1307</Words>
  <Application>Microsoft Office PowerPoint</Application>
  <PresentationFormat>Widescreen</PresentationFormat>
  <Paragraphs>130</Paragraphs>
  <Slides>18</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Times New Roman</vt:lpstr>
      <vt:lpstr>Wingdings 3</vt:lpstr>
      <vt:lpstr>Wisp</vt:lpstr>
      <vt:lpstr>PowerPoint Presentation</vt:lpstr>
      <vt:lpstr>Hacer que la evaluación sea eficaz</vt:lpstr>
      <vt:lpstr>Visión de conjunto</vt:lpstr>
      <vt:lpstr>Naturaleza problemática de la evaluación en Educación Terciaria</vt:lpstr>
      <vt:lpstr>PowerPoint Presentation</vt:lpstr>
      <vt:lpstr>Comprender la Evaluación (conocimiento)</vt:lpstr>
      <vt:lpstr>Comprender El Feedback (conocimiento)</vt:lpstr>
      <vt:lpstr>Desembalaje de experiencias "formativas" antes de la evaluación sumativa:</vt:lpstr>
      <vt:lpstr>Conocimiento de evaluación</vt:lpstr>
      <vt:lpstr>Naturaleza problemática de la evaluación en HE</vt:lpstr>
      <vt:lpstr>Considera lo siguiente:</vt:lpstr>
      <vt:lpstr>Naturaleza problemática del feedback en HE</vt:lpstr>
      <vt:lpstr>Reflexiones</vt:lpstr>
      <vt:lpstr>El feedback eficiente</vt:lpstr>
      <vt:lpstr>Resumen</vt:lpstr>
      <vt:lpstr>A partir de nuestras interacciones con el personal (cara a cara y a través de la encuesta) sugirieron un deseo de desarrollo / capacitación profesional continua en: </vt:lpstr>
      <vt:lpstr>Conclusiones</vt:lpstr>
      <vt:lpstr>Referencias</vt:lpstr>
    </vt:vector>
  </TitlesOfParts>
  <Company>Edge Hill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Assessment Work</dc:title>
  <dc:creator>Claire Moscrop</dc:creator>
  <cp:lastModifiedBy>Phil Race</cp:lastModifiedBy>
  <cp:revision>75</cp:revision>
  <dcterms:created xsi:type="dcterms:W3CDTF">2017-11-28T09:31:08Z</dcterms:created>
  <dcterms:modified xsi:type="dcterms:W3CDTF">2020-02-27T17:41:54Z</dcterms:modified>
</cp:coreProperties>
</file>